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70" r:id="rId3"/>
    <p:sldId id="271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AD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6/2/14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arin.net</a:t>
            </a:r>
            <a:r>
              <a:rPr lang="en-US" smtClean="0"/>
              <a:t>/ppc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67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7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953" y="1033333"/>
            <a:ext cx="8634458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dirty="0" err="1" smtClean="0"/>
              <a:t>titlestyle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6308" y="6345047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1AAD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7791" y="5776392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C86BA"/>
                </a:solidFill>
              </a:rPr>
              <a:t>61</a:t>
            </a:r>
            <a:endParaRPr lang="en-US" sz="2800" b="1" dirty="0">
              <a:solidFill>
                <a:srgbClr val="2C8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3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53" y="698980"/>
            <a:ext cx="8634458" cy="12679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Public Policy Consultation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06898" y="635555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472" y="1859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prstClr val="black"/>
                </a:solidFill>
              </a:rPr>
              <a:t>An open public discussion </a:t>
            </a:r>
            <a:r>
              <a:rPr lang="en-US" sz="2800" b="1" i="1" dirty="0" smtClean="0">
                <a:solidFill>
                  <a:prstClr val="black"/>
                </a:solidFill>
              </a:rPr>
              <a:t>of Internet number resource policy held </a:t>
            </a:r>
            <a:r>
              <a:rPr lang="en-US" sz="2800" b="1" i="1" dirty="0">
                <a:solidFill>
                  <a:prstClr val="black"/>
                </a:solidFill>
              </a:rPr>
              <a:t>by ARIN </a:t>
            </a:r>
            <a:r>
              <a:rPr lang="en-US" sz="2800" b="1" i="1" dirty="0" smtClean="0">
                <a:solidFill>
                  <a:prstClr val="black"/>
                </a:solidFill>
              </a:rPr>
              <a:t>facilitating in</a:t>
            </a:r>
            <a:r>
              <a:rPr lang="en-US" sz="2800" b="1" i="1" dirty="0">
                <a:solidFill>
                  <a:prstClr val="black"/>
                </a:solidFill>
              </a:rPr>
              <a:t>-person and remote </a:t>
            </a:r>
            <a:r>
              <a:rPr lang="en-US" sz="2800" b="1" i="1" dirty="0" smtClean="0">
                <a:solidFill>
                  <a:prstClr val="black"/>
                </a:solidFill>
              </a:rPr>
              <a:t>participation.</a:t>
            </a:r>
          </a:p>
          <a:p>
            <a:r>
              <a:rPr lang="en-US" sz="2800" b="1" i="1" dirty="0" smtClean="0">
                <a:solidFill>
                  <a:prstClr val="black"/>
                </a:solidFill>
              </a:rPr>
              <a:t>May be held </a:t>
            </a:r>
            <a:r>
              <a:rPr lang="en-US" sz="2800" b="1" i="1" dirty="0">
                <a:solidFill>
                  <a:prstClr val="black"/>
                </a:solidFill>
              </a:rPr>
              <a:t>at ARIN's Public Policy Meetings and at other </a:t>
            </a:r>
            <a:r>
              <a:rPr lang="en-US" sz="2800" b="1" i="1" dirty="0" smtClean="0">
                <a:solidFill>
                  <a:prstClr val="black"/>
                </a:solidFill>
              </a:rPr>
              <a:t>forums </a:t>
            </a:r>
            <a:r>
              <a:rPr lang="en-US" sz="2800" b="1" i="1" dirty="0">
                <a:solidFill>
                  <a:prstClr val="black"/>
                </a:solidFill>
              </a:rPr>
              <a:t>as approved by the ARIN Board of Trustees.</a:t>
            </a:r>
            <a:endParaRPr lang="en-US" b="1" i="1" dirty="0" smtClean="0">
              <a:solidFill>
                <a:srgbClr val="7F7F7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8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93954" y="6337851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011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entury Gothic" pitchFamily="34" charset="0"/>
              </a:rPr>
              <a:t>Agenda</a:t>
            </a: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9605" y="1961080"/>
            <a:ext cx="8754073" cy="5587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Update on AC Activities</a:t>
            </a:r>
          </a:p>
          <a:p>
            <a:r>
              <a:rPr lang="en-US" b="1" dirty="0" smtClean="0"/>
              <a:t>4 Recommended </a:t>
            </a:r>
            <a:r>
              <a:rPr lang="en-US" b="1" dirty="0"/>
              <a:t>Draft </a:t>
            </a:r>
            <a:r>
              <a:rPr lang="en-US" b="1" dirty="0" smtClean="0"/>
              <a:t>Policies</a:t>
            </a:r>
          </a:p>
          <a:p>
            <a:r>
              <a:rPr lang="en-US" b="1" dirty="0" smtClean="0"/>
              <a:t>10 Draft Policies</a:t>
            </a:r>
          </a:p>
        </p:txBody>
      </p:sp>
    </p:spTree>
    <p:extLst>
      <p:ext uri="{BB962C8B-B14F-4D97-AF65-F5344CB8AC3E}">
        <p14:creationId xmlns:p14="http://schemas.microsoft.com/office/powerpoint/2010/main" val="133445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8429" y="6337851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61611"/>
            <a:ext cx="8229600" cy="1535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entury Gothic" pitchFamily="34" charset="0"/>
              </a:rPr>
              <a:t>Welcome Remote Participants!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latin typeface="Century Gothic" pitchFamily="34" charset="0"/>
              </a:rPr>
              <a:t>https://</a:t>
            </a:r>
            <a:r>
              <a:rPr lang="en-US" sz="3600" dirty="0" err="1">
                <a:latin typeface="Century Gothic" pitchFamily="34" charset="0"/>
              </a:rPr>
              <a:t>www.arin.net</a:t>
            </a:r>
            <a:r>
              <a:rPr lang="en-US" sz="3600" dirty="0">
                <a:latin typeface="Century Gothic" pitchFamily="34" charset="0"/>
              </a:rPr>
              <a:t>/</a:t>
            </a:r>
            <a:r>
              <a:rPr lang="en-US" sz="3600" dirty="0" smtClean="0">
                <a:latin typeface="Century Gothic" pitchFamily="34" charset="0"/>
              </a:rPr>
              <a:t>ppcnanog61</a:t>
            </a:r>
            <a:endParaRPr lang="en-US" sz="27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0853" y="2559455"/>
            <a:ext cx="4343400" cy="3810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3000" b="1" dirty="0">
                <a:solidFill>
                  <a:srgbClr val="000000"/>
                </a:solidFill>
                <a:latin typeface="Century Gothic" pitchFamily="34" charset="0"/>
              </a:rPr>
              <a:t>Webcast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3000" b="1" dirty="0">
                <a:solidFill>
                  <a:srgbClr val="000000"/>
                </a:solidFill>
                <a:latin typeface="Century Gothic" pitchFamily="34" charset="0"/>
              </a:rPr>
              <a:t>Live Transcript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3000" b="1" dirty="0">
                <a:solidFill>
                  <a:srgbClr val="000000"/>
                </a:solidFill>
                <a:latin typeface="Century Gothic" pitchFamily="34" charset="0"/>
              </a:rPr>
              <a:t>Downloadable meeting </a:t>
            </a:r>
            <a:r>
              <a:rPr lang="en-US" sz="3000" b="1" dirty="0" smtClean="0">
                <a:solidFill>
                  <a:srgbClr val="000000"/>
                </a:solidFill>
                <a:latin typeface="Century Gothic" pitchFamily="34" charset="0"/>
              </a:rPr>
              <a:t>material</a:t>
            </a:r>
            <a:endParaRPr lang="en-US" sz="30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None/>
              <a:defRPr/>
            </a:pPr>
            <a:endParaRPr lang="en-US" sz="3200" b="1" dirty="0">
              <a:solidFill>
                <a:prstClr val="white">
                  <a:lumMod val="50000"/>
                </a:prstClr>
              </a:solidFill>
              <a:latin typeface="Century Gothic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None/>
              <a:defRPr/>
            </a:pPr>
            <a:endParaRPr lang="en-US" sz="2400" b="1" dirty="0">
              <a:solidFill>
                <a:prstClr val="white">
                  <a:lumMod val="50000"/>
                </a:prstClr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None/>
              <a:defRPr/>
            </a:pPr>
            <a:endParaRPr lang="en-US" sz="2800" dirty="0">
              <a:solidFill>
                <a:prstClr val="white">
                  <a:lumMod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19277" y="2536496"/>
            <a:ext cx="4114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en-US" sz="3000" b="1" dirty="0">
                <a:solidFill>
                  <a:srgbClr val="000000"/>
                </a:solidFill>
                <a:latin typeface="Century Gothic" pitchFamily="34" charset="0"/>
              </a:rPr>
              <a:t>Chat </a:t>
            </a:r>
            <a:r>
              <a:rPr lang="en-US" sz="3000" b="1" dirty="0" smtClean="0">
                <a:solidFill>
                  <a:srgbClr val="000000"/>
                </a:solidFill>
                <a:latin typeface="Century Gothic" pitchFamily="34" charset="0"/>
              </a:rPr>
              <a:t>rooms:</a:t>
            </a:r>
            <a:r>
              <a:rPr lang="en-US" sz="26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000000"/>
                </a:solidFill>
                <a:latin typeface="Century Gothic" pitchFamily="34" charset="0"/>
              </a:rPr>
              <a:t>on</a:t>
            </a:r>
            <a:r>
              <a:rPr lang="en-US" sz="2600" b="1" dirty="0">
                <a:solidFill>
                  <a:srgbClr val="000000"/>
                </a:solidFill>
                <a:latin typeface="Century Gothic" pitchFamily="34" charset="0"/>
              </a:rPr>
              <a:t>-</a:t>
            </a:r>
            <a:r>
              <a:rPr lang="en-US" sz="2600" b="1" dirty="0" smtClean="0">
                <a:solidFill>
                  <a:srgbClr val="000000"/>
                </a:solidFill>
                <a:latin typeface="Century Gothic" pitchFamily="34" charset="0"/>
              </a:rPr>
              <a:t>record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600" b="1" dirty="0" smtClean="0">
                <a:solidFill>
                  <a:srgbClr val="000000"/>
                </a:solidFill>
                <a:latin typeface="Century Gothic" pitchFamily="34" charset="0"/>
              </a:rPr>
              <a:t>hands</a:t>
            </a:r>
            <a:r>
              <a:rPr lang="en-US" sz="2600" b="1" dirty="0">
                <a:solidFill>
                  <a:srgbClr val="000000"/>
                </a:solidFill>
                <a:latin typeface="Century Gothic" pitchFamily="34" charset="0"/>
              </a:rPr>
              <a:t>-</a:t>
            </a:r>
            <a:r>
              <a:rPr lang="en-US" sz="2600" b="1" dirty="0" smtClean="0">
                <a:solidFill>
                  <a:srgbClr val="000000"/>
                </a:solidFill>
                <a:latin typeface="Century Gothic" pitchFamily="34" charset="0"/>
              </a:rPr>
              <a:t>up</a:t>
            </a:r>
            <a:endParaRPr lang="en-US" sz="26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lvl="1">
              <a:spcAft>
                <a:spcPts val="1200"/>
              </a:spcAft>
            </a:pPr>
            <a:endParaRPr lang="en-US" sz="2600" b="1" dirty="0">
              <a:solidFill>
                <a:srgbClr val="7F7F7F"/>
              </a:solidFill>
              <a:latin typeface="Century Gothic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2800" dirty="0">
              <a:solidFill>
                <a:srgbClr val="7F7F7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2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4667" y="24017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704" y="27711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8429" y="6337851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4447" y="7094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Rules &amp; Reminders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4447" y="1721869"/>
            <a:ext cx="8229600" cy="4899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The Chair moderates discussions of draft policies so that all can speak and all can 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be heard.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Please clearly state your name and affiliation each time you are recognized at the microphone. 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Please comply with the rules and courtesies outlined in the Discussion Guide.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8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53" y="668765"/>
            <a:ext cx="8634458" cy="159957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At the Head Table…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06898" y="635555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1267" y="20659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000000"/>
                </a:solidFill>
                <a:latin typeface="Century Gothic" pitchFamily="34" charset="0"/>
              </a:rPr>
              <a:t>Paul Andersen, </a:t>
            </a:r>
            <a:r>
              <a:rPr lang="en-US" sz="3000" b="1" i="1" dirty="0" smtClean="0">
                <a:solidFill>
                  <a:srgbClr val="000000"/>
                </a:solidFill>
                <a:latin typeface="Century Gothic" pitchFamily="34" charset="0"/>
              </a:rPr>
              <a:t>Vice Chair and Treasurer</a:t>
            </a:r>
          </a:p>
          <a:p>
            <a:r>
              <a:rPr lang="en-US" sz="3000" b="1" dirty="0" smtClean="0">
                <a:solidFill>
                  <a:srgbClr val="000000"/>
                </a:solidFill>
                <a:latin typeface="Century Gothic" pitchFamily="34" charset="0"/>
              </a:rPr>
              <a:t>John Curran, </a:t>
            </a:r>
            <a:r>
              <a:rPr lang="en-US" sz="3000" b="1" i="1" dirty="0" smtClean="0">
                <a:solidFill>
                  <a:srgbClr val="000000"/>
                </a:solidFill>
                <a:latin typeface="Century Gothic" pitchFamily="34" charset="0"/>
              </a:rPr>
              <a:t>President &amp; CEO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entury Gothic" pitchFamily="34" charset="0"/>
              </a:rPr>
              <a:t>John </a:t>
            </a:r>
            <a:r>
              <a:rPr lang="en-US" sz="2800" b="1" dirty="0" smtClean="0">
                <a:solidFill>
                  <a:srgbClr val="000000"/>
                </a:solidFill>
                <a:latin typeface="Century Gothic" pitchFamily="34" charset="0"/>
              </a:rPr>
              <a:t>Sweeting, </a:t>
            </a:r>
            <a:r>
              <a:rPr lang="en-US" sz="2800" b="1" i="1" dirty="0" smtClean="0">
                <a:solidFill>
                  <a:srgbClr val="000000"/>
                </a:solidFill>
                <a:latin typeface="Century Gothic" pitchFamily="34" charset="0"/>
              </a:rPr>
              <a:t>AC Chair</a:t>
            </a:r>
          </a:p>
          <a:p>
            <a:pPr>
              <a:defRPr/>
            </a:pPr>
            <a:endParaRPr lang="en-US" sz="2800" b="1" i="1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endParaRPr lang="en-US" sz="3000" b="1" dirty="0" smtClean="0">
              <a:solidFill>
                <a:srgbClr val="7F7F7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4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126</Words>
  <Application>Microsoft Macintosh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Public Policy Consultation</vt:lpstr>
      <vt:lpstr>Agenda</vt:lpstr>
      <vt:lpstr>Welcome Remote Participants! https://www.arin.net/ppcnanog61</vt:lpstr>
      <vt:lpstr>Rules &amp; Reminders</vt:lpstr>
      <vt:lpstr>At the Head Table…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66</cp:revision>
  <dcterms:created xsi:type="dcterms:W3CDTF">2010-08-12T13:39:46Z</dcterms:created>
  <dcterms:modified xsi:type="dcterms:W3CDTF">2014-06-03T02:56:32Z</dcterms:modified>
</cp:coreProperties>
</file>