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97" r:id="rId2"/>
  </p:sldMasterIdLst>
  <p:notesMasterIdLst>
    <p:notesMasterId r:id="rId11"/>
  </p:notesMasterIdLst>
  <p:handoutMasterIdLst>
    <p:handoutMasterId r:id="rId12"/>
  </p:handoutMasterIdLst>
  <p:sldIdLst>
    <p:sldId id="397" r:id="rId3"/>
    <p:sldId id="369" r:id="rId4"/>
    <p:sldId id="370" r:id="rId5"/>
    <p:sldId id="371" r:id="rId6"/>
    <p:sldId id="372" r:id="rId7"/>
    <p:sldId id="373" r:id="rId8"/>
    <p:sldId id="374" r:id="rId9"/>
    <p:sldId id="37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AD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6" autoAdjust="0"/>
    <p:restoredTop sz="94660"/>
  </p:normalViewPr>
  <p:slideViewPr>
    <p:cSldViewPr snapToGrid="0" snapToObjects="1" showGuides="1">
      <p:cViewPr varScale="1">
        <p:scale>
          <a:sx n="122" d="100"/>
          <a:sy n="122" d="100"/>
        </p:scale>
        <p:origin x="-23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15/Oct/2013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15/Oct/2013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2</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3</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Tree>
    <p:extLst>
      <p:ext uri="{BB962C8B-B14F-4D97-AF65-F5344CB8AC3E}">
        <p14:creationId xmlns:p14="http://schemas.microsoft.com/office/powerpoint/2010/main" val="100043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32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904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251974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458932"/>
          </a:xfrm>
          <a:noFill/>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9271" y="1804235"/>
            <a:ext cx="8595928" cy="4711245"/>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492875"/>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192118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484176"/>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165755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27441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5846976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afrinic.net/en/library/policies/697-ipv4-soft-landing-policy" TargetMode="External"/><Relationship Id="rId4" Type="http://schemas.openxmlformats.org/officeDocument/2006/relationships/hyperlink" Target="http://www.lacnic.net/documents/10834/393498/lac-2013-02-EN.pdf"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959" y="3810431"/>
            <a:ext cx="7976556" cy="2386327"/>
          </a:xfrm>
        </p:spPr>
        <p:txBody>
          <a:bodyPr>
            <a:normAutofit fontScale="90000"/>
          </a:bodyPr>
          <a:lstStyle/>
          <a:p>
            <a:pPr>
              <a:lnSpc>
                <a:spcPct val="120000"/>
              </a:lnSpc>
            </a:pPr>
            <a:r>
              <a:rPr lang="en-US" sz="4400" dirty="0" smtClean="0">
                <a:solidFill>
                  <a:srgbClr val="41AAD1"/>
                </a:solidFill>
              </a:rPr>
              <a:t>Draft </a:t>
            </a:r>
            <a:r>
              <a:rPr lang="en-US" sz="4400" dirty="0">
                <a:solidFill>
                  <a:srgbClr val="41AAD1"/>
                </a:solidFill>
              </a:rPr>
              <a:t>Policy </a:t>
            </a:r>
            <a:r>
              <a:rPr lang="en-US" sz="4400" dirty="0" smtClean="0">
                <a:solidFill>
                  <a:srgbClr val="41AAD1"/>
                </a:solidFill>
              </a:rPr>
              <a:t>2013-6</a:t>
            </a:r>
            <a:r>
              <a:rPr lang="en-US" dirty="0">
                <a:solidFill>
                  <a:srgbClr val="41AAD1"/>
                </a:solidFill>
              </a:rPr>
              <a:t/>
            </a:r>
            <a:br>
              <a:rPr lang="en-US" dirty="0">
                <a:solidFill>
                  <a:srgbClr val="41AAD1"/>
                </a:solidFill>
              </a:rPr>
            </a:br>
            <a:r>
              <a:rPr lang="en-US" sz="4000" dirty="0">
                <a:solidFill>
                  <a:srgbClr val="41AAD1"/>
                </a:solidFill>
              </a:rPr>
              <a:t>Allocation of IPv4 and IPv6 Address Space to Out-of-region Requestors</a:t>
            </a:r>
            <a:endParaRPr lang="en-US" sz="3600" b="0" dirty="0">
              <a:solidFill>
                <a:srgbClr val="41AAD1"/>
              </a:solidFill>
            </a:endParaRP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2317090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97426"/>
            <a:ext cx="8229600" cy="714375"/>
          </a:xfrm>
        </p:spPr>
        <p:txBody>
          <a:bodyPr>
            <a:normAutofit/>
          </a:bodyPr>
          <a:lstStyle/>
          <a:p>
            <a:r>
              <a:rPr lang="en-US" sz="3600" b="1" dirty="0" smtClean="0">
                <a:latin typeface="Century Gothic"/>
                <a:cs typeface="Century Gothic"/>
              </a:rPr>
              <a:t>2013-6 -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600281" y="1065283"/>
            <a:ext cx="8086519" cy="5434012"/>
          </a:xfrm>
          <a:prstGeom prst="rect">
            <a:avLst/>
          </a:prstGeom>
        </p:spPr>
        <p:txBody>
          <a:bodyPr>
            <a:normAutofit/>
          </a:bodyPr>
          <a:lstStyle/>
          <a:p>
            <a:pPr marL="514350" indent="-514350">
              <a:lnSpc>
                <a:spcPct val="120000"/>
              </a:lnSpc>
              <a:buFont typeface="+mj-lt"/>
              <a:buAutoNum type="arabicPeriod"/>
            </a:pPr>
            <a:r>
              <a:rPr lang="en-US" sz="2600" b="1" dirty="0" smtClean="0"/>
              <a:t>Origin: ARIN-prop-189 (May 2013)</a:t>
            </a:r>
          </a:p>
          <a:p>
            <a:pPr marL="514350" indent="-514350">
              <a:lnSpc>
                <a:spcPct val="120000"/>
              </a:lnSpc>
              <a:buFont typeface="+mj-lt"/>
              <a:buAutoNum type="arabicPeriod"/>
            </a:pPr>
            <a:r>
              <a:rPr lang="en-US" sz="2600" b="1" dirty="0" smtClean="0"/>
              <a:t>AC Shepherds: David Farmer, Bill </a:t>
            </a:r>
            <a:r>
              <a:rPr lang="en-US" sz="2600" b="1" dirty="0" err="1" smtClean="0"/>
              <a:t>Darte</a:t>
            </a:r>
            <a:r>
              <a:rPr lang="en-US" sz="2600" b="1" dirty="0" smtClean="0"/>
              <a:t>, and Milton Mueller</a:t>
            </a:r>
          </a:p>
          <a:p>
            <a:pPr marL="514350" indent="-514350">
              <a:lnSpc>
                <a:spcPct val="120000"/>
              </a:lnSpc>
              <a:buFont typeface="+mj-lt"/>
              <a:buAutoNum type="arabicPeriod"/>
            </a:pPr>
            <a:r>
              <a:rPr lang="en-US" sz="2600" b="1" dirty="0" smtClean="0"/>
              <a:t>Accepted as Draft Policy – June</a:t>
            </a:r>
          </a:p>
          <a:p>
            <a:pPr marL="514350" indent="-514350">
              <a:lnSpc>
                <a:spcPct val="120000"/>
              </a:lnSpc>
              <a:buFont typeface="+mj-lt"/>
              <a:buAutoNum type="arabicPeriod"/>
            </a:pPr>
            <a:r>
              <a:rPr lang="en-US" sz="2600" b="1" dirty="0" smtClean="0"/>
              <a:t>Revised - September</a:t>
            </a:r>
          </a:p>
          <a:p>
            <a:pPr marL="514350" indent="-514350">
              <a:lnSpc>
                <a:spcPct val="120000"/>
              </a:lnSpc>
              <a:buFont typeface="+mj-lt"/>
              <a:buAutoNum type="arabicPeriod"/>
            </a:pPr>
            <a:r>
              <a:rPr lang="en-US" sz="2600" b="1" dirty="0" smtClean="0"/>
              <a:t>Staff assessment – September</a:t>
            </a:r>
          </a:p>
          <a:p>
            <a:pPr marL="514350" indent="-514350">
              <a:lnSpc>
                <a:spcPct val="120000"/>
              </a:lnSpc>
              <a:buFont typeface="+mj-lt"/>
              <a:buAutoNum type="arabicPeriod"/>
            </a:pPr>
            <a:r>
              <a:rPr lang="en-US" sz="2600" b="1" dirty="0" smtClean="0"/>
              <a:t>Revised again - September</a:t>
            </a:r>
          </a:p>
          <a:p>
            <a:pPr marL="514350" indent="-514350">
              <a:lnSpc>
                <a:spcPct val="120000"/>
              </a:lnSpc>
              <a:buFont typeface="+mj-lt"/>
              <a:buAutoNum type="arabicPeriod"/>
            </a:pPr>
            <a:r>
              <a:rPr lang="en-US" sz="2600" b="1" smtClean="0"/>
              <a:t>Draft Policy online </a:t>
            </a:r>
            <a:r>
              <a:rPr lang="en-US" sz="2600" b="1" dirty="0" smtClean="0"/>
              <a:t>&amp; in Discussion Guide</a:t>
            </a:r>
          </a:p>
          <a:p>
            <a:pPr marL="914400" lvl="1" indent="-514350">
              <a:lnSpc>
                <a:spcPct val="120000"/>
              </a:lnSpc>
              <a:buNone/>
            </a:pPr>
            <a:r>
              <a:rPr lang="en-US" sz="2400" dirty="0" smtClean="0"/>
              <a:t>https://www.arin.net/policy/proposals/2013_6.html</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28963533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2013-6 – ARIN Staff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a:t>This policy would require requesters to provide proof of legal presence within the ARIN region and to demonstrate that a majority (or plurality) of their technical infrastructure and customers are within the ARIN region in order to qualify and receive IPv4 and IPv6 addresses</a:t>
            </a:r>
            <a:r>
              <a:rPr lang="en-US" dirty="0" smtClean="0"/>
              <a:t>.</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3605731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199812"/>
            <a:ext cx="8229600" cy="715963"/>
          </a:xfrm>
        </p:spPr>
        <p:txBody>
          <a:bodyPr>
            <a:normAutofit/>
          </a:bodyPr>
          <a:lstStyle/>
          <a:p>
            <a:r>
              <a:rPr lang="en-US" sz="3600" b="1" dirty="0" smtClean="0">
                <a:latin typeface="Century Gothic"/>
                <a:cs typeface="Century Gothic"/>
              </a:rPr>
              <a:t>2013-6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196563" y="915775"/>
            <a:ext cx="8815133" cy="5578117"/>
          </a:xfrm>
          <a:prstGeom prst="rect">
            <a:avLst/>
          </a:prstGeom>
        </p:spPr>
        <p:txBody>
          <a:bodyPr>
            <a:normAutofit/>
          </a:bodyPr>
          <a:lstStyle/>
          <a:p>
            <a:pPr fontAlgn="ctr"/>
            <a:r>
              <a:rPr lang="en-US" sz="2000" b="1" dirty="0" smtClean="0"/>
              <a:t>AFRINIC</a:t>
            </a:r>
            <a:r>
              <a:rPr lang="en-US" sz="2000" dirty="0"/>
              <a:t>: "AfriNIC resources are for AfriNIC service region and any use outside the region should be solely in support of connectivity back to the AfriNIC region.” </a:t>
            </a:r>
          </a:p>
          <a:p>
            <a:pPr lvl="1" fontAlgn="ctr"/>
            <a:r>
              <a:rPr lang="en-US" sz="2000" dirty="0">
                <a:hlinkClick r:id="rId3"/>
              </a:rPr>
              <a:t>http://</a:t>
            </a:r>
            <a:r>
              <a:rPr lang="en-US" sz="2000" dirty="0" err="1">
                <a:hlinkClick r:id="rId3"/>
              </a:rPr>
              <a:t>www.afrinic.net</a:t>
            </a:r>
            <a:r>
              <a:rPr lang="en-US" sz="2000" dirty="0">
                <a:hlinkClick r:id="rId3"/>
              </a:rPr>
              <a:t>/en/library/policies/697-ipv4-soft-landing-policy</a:t>
            </a:r>
            <a:endParaRPr lang="en-US" sz="2000" dirty="0"/>
          </a:p>
          <a:p>
            <a:pPr fontAlgn="ctr"/>
            <a:r>
              <a:rPr lang="en-US" sz="2000" b="1" dirty="0"/>
              <a:t>APNIC</a:t>
            </a:r>
            <a:r>
              <a:rPr lang="en-US" sz="2000" dirty="0"/>
              <a:t>: </a:t>
            </a:r>
            <a:r>
              <a:rPr lang="en-US" sz="2000" dirty="0" smtClean="0"/>
              <a:t>No specific policy text.</a:t>
            </a:r>
            <a:endParaRPr lang="en-US" sz="2000" dirty="0"/>
          </a:p>
          <a:p>
            <a:pPr fontAlgn="ctr"/>
            <a:r>
              <a:rPr lang="en-US" sz="2000" b="1" dirty="0"/>
              <a:t>LACNIC proposal</a:t>
            </a:r>
          </a:p>
          <a:p>
            <a:pPr lvl="1" fontAlgn="ctr"/>
            <a:r>
              <a:rPr lang="en-US" sz="2000" b="0" dirty="0" smtClean="0"/>
              <a:t>“Principles </a:t>
            </a:r>
            <a:r>
              <a:rPr lang="en-US" sz="2000" b="0" dirty="0"/>
              <a:t>Governing the Distribution of Number </a:t>
            </a:r>
            <a:r>
              <a:rPr lang="en-US" sz="2000" b="0" dirty="0" smtClean="0"/>
              <a:t>Resources”</a:t>
            </a:r>
            <a:endParaRPr lang="en-US" sz="2000" b="0" dirty="0"/>
          </a:p>
          <a:p>
            <a:pPr lvl="1"/>
            <a:r>
              <a:rPr lang="en-US" sz="2000" b="0" dirty="0"/>
              <a:t>“1.11 Principles for Proper Administration and Stewardship</a:t>
            </a:r>
          </a:p>
          <a:p>
            <a:pPr lvl="1"/>
            <a:r>
              <a:rPr lang="en-US" sz="2000" b="0" dirty="0" smtClean="0"/>
              <a:t>“The </a:t>
            </a:r>
            <a:r>
              <a:rPr lang="en-US" sz="2000" b="0" dirty="0"/>
              <a:t>numbering resources under the stewardship of LACNIC must be distributed among organizations legally constituted within its service region and mainly serving networks and services operating in this region. External clients connected directly to main infrastructure located in the region are allowed.”</a:t>
            </a:r>
          </a:p>
          <a:p>
            <a:pPr lvl="1"/>
            <a:r>
              <a:rPr lang="en-US" sz="2000" dirty="0">
                <a:hlinkClick r:id="rId4"/>
              </a:rPr>
              <a:t>http://www.lacnic.net/documents/10834/393498/lac-2013-02-EN.pdf</a:t>
            </a:r>
            <a:endParaRPr lang="en-US" sz="2000" dirty="0"/>
          </a:p>
          <a:p>
            <a:r>
              <a:rPr lang="en-US" sz="2000" b="1" dirty="0" smtClean="0"/>
              <a:t>RIPE: </a:t>
            </a:r>
            <a:r>
              <a:rPr lang="en-US" sz="2000" b="0" dirty="0" smtClean="0"/>
              <a:t>“</a:t>
            </a:r>
            <a:r>
              <a:rPr lang="en-US" sz="2000" b="0" dirty="0"/>
              <a:t>Membership is open without conditions.”</a:t>
            </a:r>
          </a:p>
          <a:p>
            <a:pPr lvl="1" fontAlgn="ctr"/>
            <a:endParaRPr lang="en-US" dirty="0" smtClean="0">
              <a:latin typeface="Century Gothic"/>
              <a:cs typeface="Century Gothic"/>
            </a:endParaRPr>
          </a:p>
        </p:txBody>
      </p:sp>
      <p:sp>
        <p:nvSpPr>
          <p:cNvPr id="6"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8975960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26688" y="19364"/>
            <a:ext cx="8229600" cy="714375"/>
          </a:xfrm>
        </p:spPr>
        <p:txBody>
          <a:bodyPr>
            <a:normAutofit/>
          </a:bodyPr>
          <a:lstStyle/>
          <a:p>
            <a:r>
              <a:rPr lang="en-US" sz="3600" b="1" dirty="0" smtClean="0">
                <a:latin typeface="Century Gothic"/>
                <a:cs typeface="Century Gothic"/>
              </a:rPr>
              <a:t>2013-6 – Staff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318952" y="733739"/>
            <a:ext cx="8570786" cy="5742336"/>
          </a:xfrm>
          <a:prstGeom prst="rect">
            <a:avLst/>
          </a:prstGeom>
        </p:spPr>
        <p:txBody>
          <a:bodyPr>
            <a:noAutofit/>
          </a:bodyPr>
          <a:lstStyle/>
          <a:p>
            <a:pPr marL="0" indent="0">
              <a:buNone/>
            </a:pPr>
            <a:r>
              <a:rPr lang="en-US" sz="2000" b="1" dirty="0" smtClean="0">
                <a:latin typeface="Century Gothic"/>
                <a:cs typeface="Century Gothic"/>
              </a:rPr>
              <a:t>Staff and Legal Assessment of the 4 Sep version</a:t>
            </a:r>
          </a:p>
          <a:p>
            <a:pPr marL="0" indent="0">
              <a:buNone/>
            </a:pPr>
            <a:endParaRPr lang="en-US" sz="2000" b="1" dirty="0">
              <a:latin typeface="Century Gothic"/>
              <a:cs typeface="Century Gothic"/>
            </a:endParaRPr>
          </a:p>
          <a:p>
            <a:pPr marL="0" indent="0">
              <a:buNone/>
            </a:pPr>
            <a:r>
              <a:rPr lang="en-US" sz="2000" b="1" dirty="0" smtClean="0">
                <a:latin typeface="Century Gothic"/>
                <a:cs typeface="Century Gothic"/>
              </a:rPr>
              <a:t>Staff </a:t>
            </a:r>
            <a:r>
              <a:rPr lang="en-US" sz="2000" b="1" dirty="0">
                <a:latin typeface="Century Gothic"/>
                <a:cs typeface="Century Gothic"/>
              </a:rPr>
              <a:t>Comments: Issues/Concerns?</a:t>
            </a:r>
          </a:p>
          <a:p>
            <a:r>
              <a:rPr lang="en-US" sz="2000" dirty="0" smtClean="0"/>
              <a:t>Formalizes </a:t>
            </a:r>
            <a:r>
              <a:rPr lang="en-US" sz="2000" dirty="0"/>
              <a:t>ARIN's existing practice with respect to requiring the requestor to have a legal presence in the ARIN region and to operate a network in </a:t>
            </a:r>
            <a:r>
              <a:rPr lang="en-US" sz="2000" dirty="0" smtClean="0"/>
              <a:t>region.</a:t>
            </a:r>
          </a:p>
          <a:p>
            <a:r>
              <a:rPr lang="en-US" sz="2000" dirty="0" smtClean="0"/>
              <a:t>Would </a:t>
            </a:r>
            <a:r>
              <a:rPr lang="en-US" sz="2000" dirty="0"/>
              <a:t>also create new practice and processes via inclusion of the statement "a plurality of resources requested from ARIN must be justified by technical infrastructure and customers located within the ARIN service </a:t>
            </a:r>
            <a:r>
              <a:rPr lang="en-US" sz="2000" dirty="0" smtClean="0"/>
              <a:t>region”.</a:t>
            </a:r>
          </a:p>
          <a:p>
            <a:pPr lvl="1"/>
            <a:r>
              <a:rPr lang="en-US" sz="1800" b="0" dirty="0" smtClean="0"/>
              <a:t>Could </a:t>
            </a:r>
            <a:r>
              <a:rPr lang="en-US" sz="1800" b="0" dirty="0"/>
              <a:t>create a scenario where a network can't get IPv4/IPv6 addresses from any </a:t>
            </a:r>
            <a:r>
              <a:rPr lang="en-US" sz="1800" b="0" dirty="0" smtClean="0"/>
              <a:t>RIR.</a:t>
            </a:r>
          </a:p>
          <a:p>
            <a:pPr lvl="1"/>
            <a:r>
              <a:rPr lang="en-US" sz="1800" b="0" dirty="0"/>
              <a:t>U</a:t>
            </a:r>
            <a:r>
              <a:rPr lang="en-US" sz="1800" b="0" dirty="0" smtClean="0"/>
              <a:t>nclear </a:t>
            </a:r>
            <a:r>
              <a:rPr lang="en-US" sz="1800" b="0" dirty="0"/>
              <a:t>how the location of hosted customers is </a:t>
            </a:r>
            <a:r>
              <a:rPr lang="en-US" sz="1800" b="0" dirty="0" smtClean="0"/>
              <a:t>defined.</a:t>
            </a:r>
          </a:p>
          <a:p>
            <a:pPr lvl="1"/>
            <a:r>
              <a:rPr lang="en-US" sz="1800" b="0" dirty="0"/>
              <a:t>There are potential implications with respect to IPv6 and proposed policy text; in particular, does the community want an organization to be able to get all space from one RIR when it comes to IPv6?</a:t>
            </a:r>
            <a:endParaRPr lang="en-US" sz="1800" b="0" dirty="0" smtClean="0"/>
          </a:p>
          <a:p>
            <a:pPr marL="0" indent="0">
              <a:buNone/>
            </a:pPr>
            <a:r>
              <a:rPr lang="en-US" sz="1800" b="1" dirty="0" smtClean="0"/>
              <a:t>Resource Impact: Minimal (3 months)</a:t>
            </a:r>
          </a:p>
          <a:p>
            <a:pPr lvl="1"/>
            <a:r>
              <a:rPr lang="en-US" sz="1400" b="0" dirty="0">
                <a:latin typeface="Century Gothic"/>
                <a:cs typeface="Century Gothic"/>
              </a:rPr>
              <a:t>Updated guidelines and staff training</a:t>
            </a:r>
          </a:p>
          <a:p>
            <a:pPr lvl="1"/>
            <a:endParaRPr lang="en-US" sz="1600" dirty="0"/>
          </a:p>
          <a:p>
            <a:endParaRPr lang="en-US" sz="2400" dirty="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25110273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0"/>
            <a:ext cx="7696200" cy="714375"/>
          </a:xfrm>
        </p:spPr>
        <p:txBody>
          <a:bodyPr>
            <a:noAutofit/>
          </a:bodyPr>
          <a:lstStyle/>
          <a:p>
            <a:r>
              <a:rPr lang="en-US" sz="3600" b="1" dirty="0" smtClean="0">
                <a:latin typeface="Century Gothic"/>
                <a:cs typeface="Century Gothic"/>
              </a:rPr>
              <a:t>2013-6 – Legal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236772" y="744995"/>
            <a:ext cx="8739065" cy="5561675"/>
          </a:xfrm>
          <a:prstGeom prst="rect">
            <a:avLst/>
          </a:prstGeom>
        </p:spPr>
        <p:txBody>
          <a:bodyPr>
            <a:normAutofit lnSpcReduction="10000"/>
          </a:bodyPr>
          <a:lstStyle/>
          <a:p>
            <a:pPr marL="285750" lvl="1"/>
            <a:r>
              <a:rPr lang="en-US" sz="1800" dirty="0"/>
              <a:t>The current draft seeks to fill an important gap in ARIN’s policies; more specifically, policy guidance that clearly describes the degree to which a proposed recipient of number resources from ARIN has to have real installations and customers in the ARIN region. </a:t>
            </a:r>
          </a:p>
          <a:p>
            <a:pPr marL="285750" lvl="1"/>
            <a:r>
              <a:rPr lang="en-US" sz="1800" dirty="0" smtClean="0"/>
              <a:t>From </a:t>
            </a:r>
            <a:r>
              <a:rPr lang="en-US" sz="1800" dirty="0"/>
              <a:t>a legal standpoint, there are two possible spectrum points of policy to avoid: first, having inadequate policy guidance would leave policy implementation subject to a high degree of staff interpretation; and at the other end, adopting an overly prescriptive guidance or standard that fails to permit multinational business entities to obtain number resources that are needed both in the ARIN region and outside of the ARIN region from ARIN. Both extremes are unattractive for a standard setting organization such as ARIN. </a:t>
            </a:r>
          </a:p>
          <a:p>
            <a:pPr marL="285750" lvl="1"/>
            <a:r>
              <a:rPr lang="en-US" sz="1800" dirty="0" smtClean="0"/>
              <a:t>In </a:t>
            </a:r>
            <a:r>
              <a:rPr lang="en-US" sz="1800" dirty="0"/>
              <a:t>particular, the current text: </a:t>
            </a:r>
            <a:r>
              <a:rPr lang="en-US" sz="1800" dirty="0" smtClean="0"/>
              <a:t>‘</a:t>
            </a:r>
            <a:r>
              <a:rPr lang="en-US" sz="1800" dirty="0"/>
              <a:t>plurality of resources requested from ARIN must be justified by technical infrastructure and customers located within the ARIN service region’ </a:t>
            </a:r>
            <a:r>
              <a:rPr lang="en-US" sz="1800" dirty="0" smtClean="0"/>
              <a:t>should </a:t>
            </a:r>
            <a:r>
              <a:rPr lang="en-US" sz="1800" dirty="0"/>
              <a:t>be carefully evaluated, as it sets the policy requirement of ‘plurality’ that may </a:t>
            </a:r>
            <a:r>
              <a:rPr lang="en-US" sz="1800" dirty="0" smtClean="0"/>
              <a:t>prove unnecessarily </a:t>
            </a:r>
            <a:r>
              <a:rPr lang="en-US" sz="1800" dirty="0"/>
              <a:t>restrictive in some cases. A lower standard is recommended to </a:t>
            </a:r>
            <a:r>
              <a:rPr lang="en-US" sz="1800" dirty="0" smtClean="0"/>
              <a:t>avoid otherwise </a:t>
            </a:r>
            <a:r>
              <a:rPr lang="en-US" sz="1800" dirty="0"/>
              <a:t>valid requesters for address resources from being precluded from obtaining number </a:t>
            </a:r>
            <a:r>
              <a:rPr lang="en-US" sz="1800" dirty="0" smtClean="0"/>
              <a:t>resources.</a:t>
            </a:r>
            <a:endParaRPr lang="en-US" sz="1800" dirty="0"/>
          </a:p>
          <a:p>
            <a:pPr marL="285750" lvl="1"/>
            <a:r>
              <a:rPr lang="en-US" sz="1800" dirty="0" smtClean="0"/>
              <a:t>Note </a:t>
            </a:r>
            <a:r>
              <a:rPr lang="en-US" sz="1800" dirty="0"/>
              <a:t>that policy language which provides for reasonable restrictions (e.g. requiring more than a fictitious or tenuous and limited presence for the recipient to receive the resources in this region and/or clear intention to make use of some of the resources within the region) can be adopted without creating serious legal risk.</a:t>
            </a:r>
            <a:endParaRPr lang="en-US" sz="1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40386228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dirty="0" smtClean="0"/>
              <a:t>2013-6 – Work in Progress</a:t>
            </a:r>
            <a:r>
              <a:rPr lang="en-US" sz="3600" b="1" dirty="0" smtClean="0">
                <a:latin typeface="Century Gothic"/>
                <a:cs typeface="Century Gothic"/>
              </a:rPr>
              <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56344" y="914400"/>
            <a:ext cx="7887564" cy="5182371"/>
          </a:xfrm>
          <a:prstGeom prst="rect">
            <a:avLst/>
          </a:prstGeom>
        </p:spPr>
        <p:txBody>
          <a:bodyPr>
            <a:normAutofit/>
          </a:bodyPr>
          <a:lstStyle/>
          <a:p>
            <a:pPr marL="0" indent="0">
              <a:buNone/>
            </a:pPr>
            <a:r>
              <a:rPr lang="en-US" b="1" dirty="0" smtClean="0"/>
              <a:t>Draft policy still </a:t>
            </a:r>
            <a:r>
              <a:rPr lang="en-US" b="1" dirty="0"/>
              <a:t>being developed by the AC</a:t>
            </a:r>
          </a:p>
          <a:p>
            <a:pPr lvl="1"/>
            <a:r>
              <a:rPr lang="en-US" dirty="0"/>
              <a:t>Posted to PPML and presented for community discussion</a:t>
            </a:r>
          </a:p>
          <a:p>
            <a:pPr lvl="2"/>
            <a:r>
              <a:rPr lang="en-US" b="1" dirty="0"/>
              <a:t>Fair and Impartial Number Resource Administration?</a:t>
            </a:r>
          </a:p>
          <a:p>
            <a:pPr lvl="2"/>
            <a:r>
              <a:rPr lang="en-US" b="1" dirty="0"/>
              <a:t>Technically Sound?</a:t>
            </a:r>
          </a:p>
          <a:p>
            <a:pPr lvl="2"/>
            <a:r>
              <a:rPr lang="en-US" b="1" dirty="0"/>
              <a:t>Supported by the Community</a:t>
            </a:r>
            <a:r>
              <a:rPr lang="en-US" b="1" dirty="0" smtClean="0"/>
              <a:t>?</a:t>
            </a:r>
          </a:p>
          <a:p>
            <a:pPr lvl="1"/>
            <a:r>
              <a:rPr lang="en-US" dirty="0"/>
              <a:t>Staff/legal assessment </a:t>
            </a:r>
            <a:r>
              <a:rPr lang="en-US" dirty="0" smtClean="0"/>
              <a:t>to be performed again upon </a:t>
            </a:r>
            <a:r>
              <a:rPr lang="en-US" dirty="0"/>
              <a:t>request of AC (when draft is fully developed)</a:t>
            </a:r>
          </a:p>
          <a:p>
            <a:pPr lvl="2"/>
            <a:endParaRPr lang="en-US" b="1"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27275878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2013-6 – Recent PPML Discussion</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318952" y="771029"/>
            <a:ext cx="8602024" cy="5548369"/>
          </a:xfrm>
          <a:prstGeom prst="rect">
            <a:avLst/>
          </a:prstGeom>
        </p:spPr>
        <p:txBody>
          <a:bodyPr>
            <a:normAutofit fontScale="92500" lnSpcReduction="10000"/>
          </a:bodyPr>
          <a:lstStyle/>
          <a:p>
            <a:pPr marL="342900" lvl="1" indent="-342900">
              <a:buFont typeface="Arial"/>
              <a:buChar char="•"/>
            </a:pPr>
            <a:r>
              <a:rPr lang="en-US" sz="2600" b="0" dirty="0" smtClean="0"/>
              <a:t>”’Plurality’ is </a:t>
            </a:r>
            <a:r>
              <a:rPr lang="en-US" sz="2600" b="0" dirty="0"/>
              <a:t>a precisely defined mathematical concept. The part I have a problem with is </a:t>
            </a:r>
            <a:r>
              <a:rPr lang="en-US" sz="2600" b="0" dirty="0" smtClean="0"/>
              <a:t>‘a </a:t>
            </a:r>
            <a:r>
              <a:rPr lang="en-US" sz="2600" b="0" dirty="0"/>
              <a:t>network located within the ARIN service </a:t>
            </a:r>
            <a:r>
              <a:rPr lang="en-US" sz="2600" b="0"/>
              <a:t>region</a:t>
            </a:r>
            <a:r>
              <a:rPr lang="en-US" sz="2600" b="0" smtClean="0"/>
              <a:t>.’”</a:t>
            </a:r>
            <a:endParaRPr lang="en-US" sz="2600" b="0" dirty="0" smtClean="0"/>
          </a:p>
          <a:p>
            <a:pPr marL="342900" lvl="1" indent="-342900">
              <a:buFont typeface="Arial"/>
              <a:buChar char="•"/>
            </a:pPr>
            <a:r>
              <a:rPr lang="en-US" sz="2600" b="0" dirty="0"/>
              <a:t>“As far as law enforcement agencies are concerned, the problem is not so much a question of depletion of the IPv4 pool but of traceability back to the </a:t>
            </a:r>
            <a:r>
              <a:rPr lang="en-US" sz="2600" b="0" dirty="0" smtClean="0"/>
              <a:t>attacker… </a:t>
            </a:r>
            <a:r>
              <a:rPr lang="en-US" sz="2600" b="0" dirty="0"/>
              <a:t>Maybe ARIN's policy should be consistent regarding the allocation of both IPv4 and IPv6 addresses requesting that stakeholders have sufficient attachment to the region prior to receiving IP addresses from ARIN</a:t>
            </a:r>
            <a:r>
              <a:rPr lang="en-US" sz="2600" b="0" dirty="0" smtClean="0"/>
              <a:t>.”</a:t>
            </a:r>
          </a:p>
          <a:p>
            <a:pPr marL="342900" lvl="1" indent="-342900">
              <a:buFont typeface="Arial"/>
              <a:buChar char="•"/>
            </a:pPr>
            <a:r>
              <a:rPr lang="en-US" sz="2600" b="0" dirty="0" smtClean="0"/>
              <a:t>“ARIN</a:t>
            </a:r>
            <a:r>
              <a:rPr lang="en-US" sz="2600" b="0" dirty="0"/>
              <a:t>-2013-6 would be </a:t>
            </a:r>
            <a:r>
              <a:rPr lang="en-US" sz="2600" b="0" dirty="0" smtClean="0"/>
              <a:t>a change </a:t>
            </a:r>
            <a:r>
              <a:rPr lang="en-US" sz="2600" b="0" dirty="0"/>
              <a:t>to </a:t>
            </a:r>
            <a:r>
              <a:rPr lang="en-US" sz="2600" b="0" dirty="0" smtClean="0"/>
              <a:t>the existing </a:t>
            </a:r>
            <a:r>
              <a:rPr lang="en-US" sz="2600" b="0" dirty="0"/>
              <a:t>policy, as it would make clear that customer growth in-</a:t>
            </a:r>
            <a:r>
              <a:rPr lang="en-US" sz="2600" b="0" dirty="0" smtClean="0"/>
              <a:t>region would </a:t>
            </a:r>
            <a:r>
              <a:rPr lang="en-US" sz="2600" b="0" dirty="0"/>
              <a:t>be necessary to justify requests, whereas presently we have </a:t>
            </a:r>
            <a:r>
              <a:rPr lang="en-US" sz="2600" b="0" dirty="0" smtClean="0"/>
              <a:t>some folks </a:t>
            </a:r>
            <a:r>
              <a:rPr lang="en-US" sz="2600" b="0" dirty="0"/>
              <a:t>requesting resources using nominal equipment within the region </a:t>
            </a:r>
            <a:r>
              <a:rPr lang="en-US" sz="2600" b="0" dirty="0" smtClean="0"/>
              <a:t>and backed </a:t>
            </a:r>
            <a:r>
              <a:rPr lang="en-US" sz="2600" b="0" dirty="0"/>
              <a:t>by extensive customer growth external to the region</a:t>
            </a:r>
            <a:r>
              <a:rPr lang="en-US" sz="2600" b="0" dirty="0" smtClean="0"/>
              <a:t>.”</a:t>
            </a:r>
          </a:p>
          <a:p>
            <a:pPr marL="342900" lvl="1" indent="-342900">
              <a:buFont typeface="Arial"/>
              <a:buChar char="•"/>
            </a:pPr>
            <a:endParaRPr lang="en-US" sz="28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14397031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1211</TotalTime>
  <Words>954</Words>
  <Application>Microsoft Macintosh PowerPoint</Application>
  <PresentationFormat>On-screen Show (4:3)</PresentationFormat>
  <Paragraphs>65</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1_Office Theme</vt:lpstr>
      <vt:lpstr>2_Office Theme</vt:lpstr>
      <vt:lpstr>Draft Policy 2013-6 Allocation of IPv4 and IPv6 Address Space to Out-of-region Requestors</vt:lpstr>
      <vt:lpstr>2013-6 - History</vt:lpstr>
      <vt:lpstr>2013-6 – ARIN Staff Summary </vt:lpstr>
      <vt:lpstr>2013-6 – Status at other RIRs</vt:lpstr>
      <vt:lpstr>2013-6 – Staff Assessment</vt:lpstr>
      <vt:lpstr>2013-6 – Legal Assessment</vt:lpstr>
      <vt:lpstr>2013-6 – Work in Progress </vt:lpstr>
      <vt:lpstr>2013-6 – Recent PPML Discussion </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Jason Byrne</cp:lastModifiedBy>
  <cp:revision>133</cp:revision>
  <cp:lastPrinted>2013-09-27T15:59:51Z</cp:lastPrinted>
  <dcterms:created xsi:type="dcterms:W3CDTF">2010-08-12T13:39:46Z</dcterms:created>
  <dcterms:modified xsi:type="dcterms:W3CDTF">2013-10-15T14:52:04Z</dcterms:modified>
</cp:coreProperties>
</file>