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79" d="100"/>
          <a:sy n="79" d="100"/>
        </p:scale>
        <p:origin x="-16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1698C-B8EC-4747-8C83-13A15E994677}" type="datetimeFigureOut">
              <a:rPr lang="en-US" smtClean="0"/>
              <a:pPr/>
              <a:t>2012-10-24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0AADB-981F-6845-8056-AC18216A6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965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44E13-8BCD-F740-AA56-7D34B0F79864}" type="datetimeFigureOut">
              <a:rPr lang="en-US" smtClean="0"/>
              <a:t>2012-10-24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CE67F-0DD7-CB48-A1CB-09830BDCA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100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llas_master_bckgrnd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4906" y="1259965"/>
            <a:ext cx="5013275" cy="21186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906" y="4135764"/>
            <a:ext cx="4785338" cy="1880633"/>
          </a:xfrm>
        </p:spPr>
        <p:txBody>
          <a:bodyPr/>
          <a:lstStyle>
            <a:lvl1pPr marL="0" indent="0" algn="ctr">
              <a:buNone/>
              <a:defRPr>
                <a:solidFill>
                  <a:srgbClr val="EEECE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571"/>
            <a:ext cx="8497529" cy="1458932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9966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5503"/>
            <a:ext cx="8229600" cy="4240848"/>
          </a:xfr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  <a:lvl2pPr>
              <a:defRPr>
                <a:latin typeface="Century Gothic"/>
                <a:cs typeface="Century Gothic"/>
              </a:defRPr>
            </a:lvl2pPr>
            <a:lvl3pPr>
              <a:defRPr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51434" y="6299363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51434" y="6299363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lanta_master2-01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9737" y="453589"/>
            <a:ext cx="6972180" cy="1599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90750"/>
            <a:ext cx="8229600" cy="5764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Dallas_master_bckgrnd-01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pic>
        <p:nvPicPr>
          <p:cNvPr id="6" name="Picture 5" descr="Dallas_master_bckgrnd-02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16986" y="6299363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524905" y="842080"/>
            <a:ext cx="4854455" cy="197225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ARIN 2012-6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>Revising Section 4.4 C/I Reserved Pool Size</a:t>
            </a:r>
            <a:endParaRPr lang="en-US" sz="32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524906" y="4344740"/>
            <a:ext cx="4785338" cy="1297588"/>
          </a:xfrm>
        </p:spPr>
        <p:txBody>
          <a:bodyPr/>
          <a:lstStyle/>
          <a:p>
            <a:r>
              <a:rPr lang="en-US" dirty="0" smtClean="0"/>
              <a:t>Bill Sandiford</a:t>
            </a:r>
            <a:br>
              <a:rPr lang="en-US" dirty="0" smtClean="0"/>
            </a:br>
            <a:r>
              <a:rPr lang="en-US" dirty="0" smtClean="0"/>
              <a:t>ARIN AC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Policy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/>
              <a:t>Change Section 4.4 Paragraph 2 from:</a:t>
            </a:r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en-US" sz="2000" dirty="0"/>
              <a:t>ARIN will place an equivalent of a /16 of IPv4 address space in </a:t>
            </a:r>
            <a:r>
              <a:rPr lang="en-US" sz="2000" dirty="0" smtClean="0"/>
              <a:t>a reserve </a:t>
            </a:r>
            <a:r>
              <a:rPr lang="en-US" sz="2000" dirty="0"/>
              <a:t>for Critical Infrastructure, as defined in section 4.4. If </a:t>
            </a:r>
            <a:r>
              <a:rPr lang="en-US" sz="2000" dirty="0" smtClean="0"/>
              <a:t>at the </a:t>
            </a:r>
            <a:r>
              <a:rPr lang="en-US" sz="2000" dirty="0"/>
              <a:t>end of the policy term there is unused address space remaining </a:t>
            </a:r>
            <a:r>
              <a:rPr lang="en-US" sz="2000" dirty="0" smtClean="0"/>
              <a:t>in this </a:t>
            </a:r>
            <a:r>
              <a:rPr lang="en-US" sz="2000" dirty="0"/>
              <a:t>pool, ARIN staff is authorized to utilize this space in a </a:t>
            </a:r>
            <a:r>
              <a:rPr lang="en-US" sz="2000" dirty="0" smtClean="0"/>
              <a:t>manner consistent </a:t>
            </a:r>
            <a:r>
              <a:rPr lang="en-US" sz="2000" dirty="0"/>
              <a:t>with community expectations.</a:t>
            </a:r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en-US" sz="2000" dirty="0"/>
              <a:t>Change Section 4.4 Paragraph 2 to:</a:t>
            </a:r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en-US" sz="2000" dirty="0"/>
              <a:t>ARIN will place an equivalent of a /15 of IPv4 address space in </a:t>
            </a:r>
            <a:r>
              <a:rPr lang="en-US" sz="2000" dirty="0" smtClean="0"/>
              <a:t>a reserve </a:t>
            </a:r>
            <a:r>
              <a:rPr lang="en-US" sz="2000" dirty="0"/>
              <a:t>for Critical Infrastructure, as defined in section 4.4.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Rationale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8678"/>
            <a:ext cx="8229600" cy="42408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/>
              <a:t>Additional critical infrastructure is being added to the Internet and in a number greater than anticipated when this proposal was written and adopted.</a:t>
            </a:r>
          </a:p>
          <a:p>
            <a:pPr algn="just"/>
            <a:endParaRPr lang="en-US" sz="2000" dirty="0"/>
          </a:p>
          <a:p>
            <a:pPr marL="0" indent="0" algn="just">
              <a:buNone/>
            </a:pPr>
            <a:r>
              <a:rPr lang="en-US" sz="2000" dirty="0"/>
              <a:t>The original CI pool was created to serve new IX and new CI requirements. The pending need is estimated in the 600 new </a:t>
            </a:r>
            <a:r>
              <a:rPr lang="en-US" sz="2000" dirty="0" err="1"/>
              <a:t>gTLD</a:t>
            </a:r>
            <a:r>
              <a:rPr lang="en-US" sz="2000" dirty="0"/>
              <a:t> range. With a /24 assignment from the existing boundary and the likelihood of some sharing platforms, assigning a /15 would seem prudent. I have removed the limited term. I have proposed implementation to occur at the point where there is only an equivalent of a /8 available overall.  The process for completing the </a:t>
            </a:r>
            <a:r>
              <a:rPr lang="en-US" sz="2000" dirty="0" err="1"/>
              <a:t>gTLD</a:t>
            </a:r>
            <a:r>
              <a:rPr lang="en-US" sz="2000" dirty="0"/>
              <a:t> additions still has some time to play out, but it is likely we will have exhausted by the time that the process does fully play out.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393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671"/>
            <a:ext cx="8497529" cy="1458932"/>
          </a:xfrm>
        </p:spPr>
        <p:txBody>
          <a:bodyPr/>
          <a:lstStyle/>
          <a:p>
            <a:pPr algn="ctr"/>
            <a:r>
              <a:rPr lang="en-US" dirty="0" smtClean="0"/>
              <a:t>Staff &amp; Legal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1853"/>
            <a:ext cx="8229600" cy="42408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b="1" dirty="0" smtClean="0"/>
              <a:t>ARIN </a:t>
            </a:r>
            <a:r>
              <a:rPr lang="fr-FR" sz="2000" b="1" dirty="0"/>
              <a:t>Staff </a:t>
            </a:r>
            <a:r>
              <a:rPr lang="fr-FR" sz="2000" b="1" dirty="0" err="1"/>
              <a:t>Comments</a:t>
            </a:r>
            <a:endParaRPr lang="fr-FR" sz="2000" b="1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This </a:t>
            </a:r>
            <a:r>
              <a:rPr lang="en-US" sz="2000" dirty="0"/>
              <a:t>proposal will likely benefit organizations who provide </a:t>
            </a:r>
            <a:r>
              <a:rPr lang="en-US" sz="2000" dirty="0" smtClean="0"/>
              <a:t>critical Internet </a:t>
            </a:r>
            <a:r>
              <a:rPr lang="en-US" sz="2000" dirty="0"/>
              <a:t>infrastructure, particularly as the new expanded ICANN </a:t>
            </a:r>
            <a:r>
              <a:rPr lang="en-US" sz="2000" dirty="0" err="1" smtClean="0"/>
              <a:t>gTLD</a:t>
            </a:r>
            <a:r>
              <a:rPr lang="en-US" sz="2000" dirty="0"/>
              <a:t> </a:t>
            </a:r>
            <a:r>
              <a:rPr lang="pt-BR" sz="2000" dirty="0" err="1" smtClean="0"/>
              <a:t>program</a:t>
            </a:r>
            <a:r>
              <a:rPr lang="pt-BR" sz="2000" dirty="0" smtClean="0"/>
              <a:t> </a:t>
            </a:r>
            <a:r>
              <a:rPr lang="pt-BR" sz="2000" dirty="0" err="1"/>
              <a:t>rolls</a:t>
            </a:r>
            <a:r>
              <a:rPr lang="pt-BR" sz="2000" dirty="0"/>
              <a:t> </a:t>
            </a:r>
            <a:r>
              <a:rPr lang="pt-BR" sz="2000" dirty="0" smtClean="0"/>
              <a:t>out.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following statement needs to be part of the actual policy </a:t>
            </a:r>
            <a:r>
              <a:rPr lang="en-US" sz="2000" dirty="0" smtClean="0"/>
              <a:t>text that </a:t>
            </a:r>
            <a:r>
              <a:rPr lang="en-US" sz="2000" dirty="0"/>
              <a:t>gets added to NRPM "Implementation:  When the equivalent </a:t>
            </a:r>
            <a:r>
              <a:rPr lang="en-US" sz="2000" dirty="0" smtClean="0"/>
              <a:t>of less </a:t>
            </a:r>
            <a:r>
              <a:rPr lang="en-US" sz="2000" dirty="0"/>
              <a:t>than a /8 is left in all inventory,"    If implemented, </a:t>
            </a:r>
            <a:r>
              <a:rPr lang="en-US" sz="2000" dirty="0" smtClean="0"/>
              <a:t>ARIN staff </a:t>
            </a:r>
            <a:r>
              <a:rPr lang="en-US" sz="2000" dirty="0"/>
              <a:t>will prepend that statement to the policy text </a:t>
            </a:r>
            <a:r>
              <a:rPr lang="en-US" sz="2000" dirty="0" smtClean="0"/>
              <a:t>for clarification </a:t>
            </a:r>
            <a:r>
              <a:rPr lang="en-US" sz="2000" dirty="0"/>
              <a:t>purposes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ARIN </a:t>
            </a:r>
            <a:r>
              <a:rPr lang="en-US" sz="2000" b="1" dirty="0"/>
              <a:t>General Counsel</a:t>
            </a:r>
          </a:p>
          <a:p>
            <a:r>
              <a:rPr lang="en-US" sz="2000" dirty="0" smtClean="0"/>
              <a:t>No </a:t>
            </a:r>
            <a:r>
              <a:rPr lang="en-US" sz="2000" dirty="0"/>
              <a:t>significant legal issue on this proposal.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695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671"/>
            <a:ext cx="8497529" cy="1458932"/>
          </a:xfrm>
        </p:spPr>
        <p:txBody>
          <a:bodyPr/>
          <a:lstStyle/>
          <a:p>
            <a:pPr algn="ctr"/>
            <a:r>
              <a:rPr lang="en-US" dirty="0" smtClean="0"/>
              <a:t>PPML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1853"/>
            <a:ext cx="8229600" cy="42408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CA" sz="2200" dirty="0" smtClean="0"/>
              <a:t>Most comments on PPML generally supported the policy</a:t>
            </a:r>
          </a:p>
          <a:p>
            <a:pPr marL="0" indent="0" algn="just">
              <a:buNone/>
            </a:pPr>
            <a:endParaRPr lang="en-CA" sz="2200" dirty="0"/>
          </a:p>
          <a:p>
            <a:pPr marL="0" indent="0" algn="just">
              <a:buNone/>
            </a:pPr>
            <a:r>
              <a:rPr lang="en-CA" sz="2200" dirty="0" smtClean="0"/>
              <a:t>Some discussion about whether or not a /15 is large enough.  Suggestions that a /14 or larger my be required</a:t>
            </a:r>
          </a:p>
          <a:p>
            <a:pPr marL="0" indent="0" algn="just">
              <a:buNone/>
            </a:pPr>
            <a:endParaRPr lang="en-CA" sz="2200" dirty="0"/>
          </a:p>
          <a:p>
            <a:pPr marL="0" indent="0" algn="just">
              <a:buNone/>
            </a:pPr>
            <a:r>
              <a:rPr lang="en-CA" sz="2200" dirty="0" smtClean="0"/>
              <a:t>Recent discussion about whether or not CI needs to have reserved space at all.  “CI today is not the same as 10 years ago”</a:t>
            </a:r>
          </a:p>
          <a:p>
            <a:pPr marL="0" indent="0" algn="just">
              <a:buNone/>
            </a:pPr>
            <a:endParaRPr lang="en-CA" sz="2200" dirty="0"/>
          </a:p>
          <a:p>
            <a:pPr marL="0" indent="0" algn="just">
              <a:buNone/>
            </a:pPr>
            <a:r>
              <a:rPr lang="en-CA" sz="2200" dirty="0" smtClean="0"/>
              <a:t>Should CI providers be subject to the same IP address number challenges as everyone else going forward?</a:t>
            </a:r>
          </a:p>
          <a:p>
            <a:pPr marL="0" indent="0" algn="ctr">
              <a:buNone/>
            </a:pPr>
            <a:endParaRPr lang="en-CA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59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671"/>
            <a:ext cx="8497529" cy="1458932"/>
          </a:xfrm>
        </p:spPr>
        <p:txBody>
          <a:bodyPr/>
          <a:lstStyle/>
          <a:p>
            <a:pPr algn="ctr"/>
            <a:r>
              <a:rPr lang="en-US" dirty="0" smtClean="0"/>
              <a:t>Discussion?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1853"/>
            <a:ext cx="8229600" cy="42408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CA" sz="2400" dirty="0" smtClean="0"/>
          </a:p>
          <a:p>
            <a:pPr marL="0" indent="0" algn="ctr">
              <a:buNone/>
            </a:pPr>
            <a:endParaRPr lang="en-CA" sz="2400" dirty="0"/>
          </a:p>
          <a:p>
            <a:pPr marL="0" indent="0" algn="ctr">
              <a:buNone/>
            </a:pPr>
            <a:r>
              <a:rPr lang="en-CA" sz="2400" dirty="0" smtClean="0"/>
              <a:t>Microphones are now open.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079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354</Words>
  <Application>Microsoft Macintosh PowerPoint</Application>
  <PresentationFormat>On-screen Show (4:3)</PresentationFormat>
  <Paragraphs>39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ARIN 2012-6 Revising Section 4.4 C/I Reserved Pool Size</vt:lpstr>
      <vt:lpstr>Policy Text</vt:lpstr>
      <vt:lpstr>Rationale</vt:lpstr>
      <vt:lpstr>Staff &amp; Legal Comments</vt:lpstr>
      <vt:lpstr>PPML Discussion</vt:lpstr>
      <vt:lpstr>Discussion?</vt:lpstr>
    </vt:vector>
  </TitlesOfParts>
  <Company>arin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Erin Sellers</dc:creator>
  <cp:lastModifiedBy>Bill Sandiford</cp:lastModifiedBy>
  <cp:revision>34</cp:revision>
  <dcterms:created xsi:type="dcterms:W3CDTF">2010-08-12T13:39:46Z</dcterms:created>
  <dcterms:modified xsi:type="dcterms:W3CDTF">2012-10-24T17:29:37Z</dcterms:modified>
</cp:coreProperties>
</file>