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300" r:id="rId3"/>
    <p:sldId id="282" r:id="rId4"/>
    <p:sldId id="302" r:id="rId5"/>
    <p:sldId id="294" r:id="rId6"/>
    <p:sldId id="284" r:id="rId7"/>
    <p:sldId id="292" r:id="rId8"/>
    <p:sldId id="293" r:id="rId9"/>
    <p:sldId id="298" r:id="rId10"/>
    <p:sldId id="276" r:id="rId11"/>
    <p:sldId id="270"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15" d="100"/>
          <a:sy n="115" d="100"/>
        </p:scale>
        <p:origin x="-20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10/22/12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10/22/12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71"/>
            <a:ext cx="8497529" cy="1458932"/>
          </a:xfrm>
        </p:spPr>
        <p:txBody>
          <a:bodyPr>
            <a:normAutofit/>
          </a:bodyPr>
          <a:lstStyle>
            <a:lvl1pPr algn="l">
              <a:defRPr sz="4000">
                <a:solidFill>
                  <a:srgbClr val="99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15503"/>
            <a:ext cx="8229600" cy="4240848"/>
          </a:xfr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4"/>
          </p:nvPr>
        </p:nvSpPr>
        <p:spPr>
          <a:xfrm>
            <a:off x="8451434"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8451434"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userDrawn="1"/>
        </p:nvPicPr>
        <p:blipFill>
          <a:blip r:embed="rId5"/>
          <a:stretch>
            <a:fillRect/>
          </a:stretch>
        </p:blipFill>
        <p:spPr>
          <a:xfrm>
            <a:off x="378" y="283"/>
            <a:ext cx="9143244" cy="6857433"/>
          </a:xfrm>
          <a:prstGeom prst="rect">
            <a:avLst/>
          </a:prstGeom>
        </p:spPr>
      </p:pic>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90750"/>
            <a:ext cx="8229600" cy="576421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allas_master_bckgrnd-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6" name="Picture 5" descr="Dallas_master_bckgrnd-0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o.icann.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hyperlink" Target="https://www.arin.net/app/elec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24905" y="1356480"/>
            <a:ext cx="4854455" cy="1972256"/>
          </a:xfrm>
        </p:spPr>
        <p:txBody>
          <a:bodyPr/>
          <a:lstStyle/>
          <a:p>
            <a:r>
              <a:rPr lang="en-US" dirty="0" smtClean="0"/>
              <a:t>2012 ARIN Elections</a:t>
            </a:r>
            <a:endParaRPr lang="en-US" dirty="0"/>
          </a:p>
        </p:txBody>
      </p:sp>
      <p:sp>
        <p:nvSpPr>
          <p:cNvPr id="7" name="Subtitle 6"/>
          <p:cNvSpPr>
            <a:spLocks noGrp="1"/>
          </p:cNvSpPr>
          <p:nvPr>
            <p:ph type="subTitle" idx="1"/>
          </p:nvPr>
        </p:nvSpPr>
        <p:spPr/>
        <p:txBody>
          <a:bodyPr/>
          <a:lstStyle/>
          <a:p>
            <a:r>
              <a:rPr lang="en-US" dirty="0" smtClean="0"/>
              <a:t>Number Resource Organization Number Council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NRO NC Candidates</a:t>
            </a:r>
            <a:endParaRPr lang="en-US" dirty="0"/>
          </a:p>
        </p:txBody>
      </p:sp>
      <p:sp>
        <p:nvSpPr>
          <p:cNvPr id="3" name="Content Placeholder 2"/>
          <p:cNvSpPr>
            <a:spLocks noGrp="1"/>
          </p:cNvSpPr>
          <p:nvPr>
            <p:ph idx="1"/>
          </p:nvPr>
        </p:nvSpPr>
        <p:spPr/>
        <p:txBody>
          <a:bodyPr/>
          <a:lstStyle/>
          <a:p>
            <a:r>
              <a:rPr lang="en-US" dirty="0" smtClean="0"/>
              <a:t>Andrew </a:t>
            </a:r>
            <a:r>
              <a:rPr lang="en-US" dirty="0" err="1" smtClean="0"/>
              <a:t>Dul</a:t>
            </a:r>
            <a:endParaRPr lang="en-US" dirty="0" smtClean="0"/>
          </a:p>
          <a:p>
            <a:r>
              <a:rPr lang="en-US" dirty="0" smtClean="0"/>
              <a:t>Louis Lee</a:t>
            </a:r>
          </a:p>
          <a:p>
            <a:pPr marL="0" indent="0">
              <a:buNone/>
            </a:pPr>
            <a:endParaRPr lang="en-US" dirty="0" smtClean="0"/>
          </a:p>
        </p:txBody>
      </p:sp>
      <p:sp>
        <p:nvSpPr>
          <p:cNvPr id="4" name="Slide Number Placeholder 3"/>
          <p:cNvSpPr>
            <a:spLocks noGrp="1"/>
          </p:cNvSpPr>
          <p:nvPr>
            <p:ph type="sldNum" sz="quarter" idx="4"/>
          </p:nvPr>
        </p:nvSpPr>
        <p:spPr/>
        <p:txBody>
          <a:bodyPr/>
          <a:lstStyle/>
          <a:p>
            <a:fld id="{8A2B4DF6-1818-B940-8E30-590D998D271B}" type="slidenum">
              <a:rPr lang="en-US" smtClean="0"/>
              <a:pPr/>
              <a:t>10</a:t>
            </a:fld>
            <a:endParaRPr lang="en-US" dirty="0"/>
          </a:p>
        </p:txBody>
      </p:sp>
    </p:spTree>
    <p:extLst>
      <p:ext uri="{BB962C8B-B14F-4D97-AF65-F5344CB8AC3E}">
        <p14:creationId xmlns:p14="http://schemas.microsoft.com/office/powerpoint/2010/main" val="695265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Andrew </a:t>
            </a:r>
            <a:r>
              <a:rPr lang="en-US" dirty="0" err="1" smtClean="0"/>
              <a:t>Dul</a:t>
            </a:r>
            <a:endParaRPr lang="en-US" dirty="0"/>
          </a:p>
        </p:txBody>
      </p:sp>
      <p:sp>
        <p:nvSpPr>
          <p:cNvPr id="3" name="Content Placeholder 2"/>
          <p:cNvSpPr>
            <a:spLocks noGrp="1"/>
          </p:cNvSpPr>
          <p:nvPr>
            <p:ph idx="1"/>
          </p:nvPr>
        </p:nvSpPr>
        <p:spPr>
          <a:xfrm>
            <a:off x="457200" y="1815503"/>
            <a:ext cx="8229600" cy="4483860"/>
          </a:xfrm>
        </p:spPr>
        <p:txBody>
          <a:bodyPr>
            <a:normAutofit/>
          </a:bodyPr>
          <a:lstStyle/>
          <a:p>
            <a:pPr marL="0" lvl="0" indent="0">
              <a:buNone/>
            </a:pPr>
            <a:r>
              <a:rPr lang="en-US" sz="1800" b="1" dirty="0">
                <a:solidFill>
                  <a:prstClr val="black"/>
                </a:solidFill>
              </a:rPr>
              <a:t>What differentiates you as a candidate, or makes you uniquely suited to serve on the </a:t>
            </a:r>
            <a:r>
              <a:rPr lang="en-US" sz="1800" b="1" dirty="0" smtClean="0">
                <a:solidFill>
                  <a:prstClr val="black"/>
                </a:solidFill>
              </a:rPr>
              <a:t>NRO NC</a:t>
            </a:r>
            <a:r>
              <a:rPr lang="en-US" sz="1800" b="1" dirty="0" smtClean="0">
                <a:solidFill>
                  <a:prstClr val="black"/>
                </a:solidFill>
              </a:rPr>
              <a:t>?</a:t>
            </a:r>
            <a:endParaRPr lang="en-US" sz="1800" b="1" dirty="0">
              <a:solidFill>
                <a:prstClr val="black"/>
              </a:solidFill>
            </a:endParaRPr>
          </a:p>
          <a:p>
            <a:r>
              <a:rPr lang="en-US" sz="1400" dirty="0"/>
              <a:t>Active in the ARIN region since 1999</a:t>
            </a:r>
          </a:p>
          <a:p>
            <a:r>
              <a:rPr lang="en-US" sz="1400" dirty="0"/>
              <a:t>Served previously on the ARIN Advisory Council</a:t>
            </a:r>
          </a:p>
          <a:p>
            <a:r>
              <a:rPr lang="en-US" sz="1400" dirty="0"/>
              <a:t>Worked with a number of different sizes and types or organizations</a:t>
            </a:r>
          </a:p>
          <a:p>
            <a:r>
              <a:rPr lang="en-US" sz="1400" dirty="0"/>
              <a:t>I would like to serve on the NRO NC to support global Internet development and work toward promoting IPv6 as the next generation  Internet</a:t>
            </a:r>
            <a:r>
              <a:rPr lang="en-US" sz="1400" dirty="0" smtClean="0"/>
              <a:t>.</a:t>
            </a:r>
            <a:endParaRPr lang="en-US" sz="1800" b="1" dirty="0">
              <a:solidFill>
                <a:prstClr val="black"/>
              </a:solidFill>
            </a:endParaRPr>
          </a:p>
          <a:p>
            <a:pPr marL="0" lvl="0" indent="0" defTabSz="914400">
              <a:buNone/>
            </a:pPr>
            <a:r>
              <a:rPr lang="en-US" sz="1800" b="1" dirty="0" smtClean="0">
                <a:solidFill>
                  <a:prstClr val="black"/>
                </a:solidFill>
              </a:rPr>
              <a:t>Bio:</a:t>
            </a:r>
          </a:p>
          <a:p>
            <a:pPr lvl="0" defTabSz="914400">
              <a:buFont typeface="Arial" pitchFamily="34" charset="0"/>
              <a:buChar char="•"/>
            </a:pPr>
            <a:r>
              <a:rPr lang="en-US" sz="1400" dirty="0" err="1" smtClean="0">
                <a:solidFill>
                  <a:prstClr val="black"/>
                </a:solidFill>
                <a:latin typeface="Calibri"/>
                <a:cs typeface="+mn-cs"/>
              </a:rPr>
              <a:t>Cascadeo</a:t>
            </a:r>
            <a:r>
              <a:rPr lang="en-US" sz="1400" dirty="0" smtClean="0">
                <a:solidFill>
                  <a:prstClr val="black"/>
                </a:solidFill>
                <a:latin typeface="Calibri"/>
                <a:cs typeface="+mn-cs"/>
              </a:rPr>
              <a:t> </a:t>
            </a:r>
            <a:r>
              <a:rPr lang="en-US" sz="1400" dirty="0">
                <a:solidFill>
                  <a:prstClr val="black"/>
                </a:solidFill>
                <a:latin typeface="Calibri"/>
                <a:cs typeface="+mn-cs"/>
              </a:rPr>
              <a:t>Corporation</a:t>
            </a:r>
          </a:p>
          <a:p>
            <a:pPr lvl="0" defTabSz="914400">
              <a:buFont typeface="Arial" pitchFamily="34" charset="0"/>
              <a:buChar char="•"/>
            </a:pPr>
            <a:r>
              <a:rPr lang="en-US" sz="1400" dirty="0">
                <a:solidFill>
                  <a:prstClr val="black"/>
                </a:solidFill>
                <a:latin typeface="Calibri"/>
                <a:cs typeface="+mn-cs"/>
              </a:rPr>
              <a:t>Perkins </a:t>
            </a:r>
            <a:r>
              <a:rPr lang="en-US" sz="1400" dirty="0" err="1">
                <a:solidFill>
                  <a:prstClr val="black"/>
                </a:solidFill>
                <a:latin typeface="Calibri"/>
                <a:cs typeface="+mn-cs"/>
              </a:rPr>
              <a:t>Coie</a:t>
            </a:r>
            <a:endParaRPr lang="en-US" sz="1400" dirty="0">
              <a:solidFill>
                <a:prstClr val="black"/>
              </a:solidFill>
              <a:latin typeface="Calibri"/>
              <a:cs typeface="+mn-cs"/>
            </a:endParaRPr>
          </a:p>
          <a:p>
            <a:pPr lvl="0" defTabSz="914400">
              <a:buFont typeface="Arial" pitchFamily="34" charset="0"/>
              <a:buChar char="•"/>
            </a:pPr>
            <a:r>
              <a:rPr lang="en-US" sz="1400" dirty="0">
                <a:solidFill>
                  <a:prstClr val="black"/>
                </a:solidFill>
                <a:latin typeface="Calibri"/>
                <a:cs typeface="+mn-cs"/>
              </a:rPr>
              <a:t>The Boeing Company – </a:t>
            </a:r>
            <a:r>
              <a:rPr lang="en-US" sz="1400" dirty="0" err="1">
                <a:solidFill>
                  <a:prstClr val="black"/>
                </a:solidFill>
                <a:latin typeface="Calibri"/>
                <a:cs typeface="+mn-cs"/>
              </a:rPr>
              <a:t>Connexion</a:t>
            </a:r>
            <a:r>
              <a:rPr lang="en-US" sz="1400" dirty="0">
                <a:solidFill>
                  <a:prstClr val="black"/>
                </a:solidFill>
                <a:latin typeface="Calibri"/>
                <a:cs typeface="+mn-cs"/>
              </a:rPr>
              <a:t> by Boeing</a:t>
            </a:r>
          </a:p>
          <a:p>
            <a:pPr lvl="0" defTabSz="914400">
              <a:buFont typeface="Arial" pitchFamily="34" charset="0"/>
              <a:buChar char="•"/>
            </a:pPr>
            <a:r>
              <a:rPr lang="en-US" sz="1400" dirty="0" err="1">
                <a:solidFill>
                  <a:prstClr val="black"/>
                </a:solidFill>
                <a:latin typeface="Calibri"/>
                <a:cs typeface="+mn-cs"/>
              </a:rPr>
              <a:t>Internap</a:t>
            </a:r>
            <a:r>
              <a:rPr lang="en-US" sz="1400" dirty="0">
                <a:solidFill>
                  <a:prstClr val="black"/>
                </a:solidFill>
                <a:latin typeface="Calibri"/>
                <a:cs typeface="+mn-cs"/>
              </a:rPr>
              <a:t> Network Services</a:t>
            </a:r>
          </a:p>
          <a:p>
            <a:pPr lvl="0" defTabSz="914400">
              <a:buFont typeface="Arial" pitchFamily="34" charset="0"/>
              <a:buChar char="•"/>
            </a:pPr>
            <a:r>
              <a:rPr lang="en-US" sz="1400" dirty="0">
                <a:solidFill>
                  <a:prstClr val="black"/>
                </a:solidFill>
                <a:latin typeface="Calibri"/>
                <a:cs typeface="+mn-cs"/>
              </a:rPr>
              <a:t>Sacramento County Office of Education</a:t>
            </a:r>
          </a:p>
          <a:p>
            <a:pPr lvl="0" defTabSz="914400">
              <a:buFont typeface="Arial" pitchFamily="34" charset="0"/>
              <a:buChar char="•"/>
            </a:pPr>
            <a:r>
              <a:rPr lang="en-US" sz="1400" dirty="0">
                <a:solidFill>
                  <a:prstClr val="black"/>
                </a:solidFill>
                <a:latin typeface="Calibri"/>
                <a:cs typeface="+mn-cs"/>
              </a:rPr>
              <a:t>Masters in Business Administration - Seattle University </a:t>
            </a:r>
          </a:p>
          <a:p>
            <a:pPr lvl="0" defTabSz="914400">
              <a:buFont typeface="Arial" pitchFamily="34" charset="0"/>
              <a:buChar char="•"/>
            </a:pPr>
            <a:r>
              <a:rPr lang="en-US" sz="1400" dirty="0">
                <a:solidFill>
                  <a:prstClr val="black"/>
                </a:solidFill>
                <a:latin typeface="Calibri"/>
                <a:cs typeface="+mn-cs"/>
              </a:rPr>
              <a:t>Bachelors of Science, Electrical Engineering - University of California, Davis</a:t>
            </a:r>
          </a:p>
          <a:p>
            <a:pPr marL="0" indent="0" algn="ctr">
              <a:buNone/>
            </a:pPr>
            <a:r>
              <a:rPr lang="en-US" sz="1800" dirty="0"/>
              <a:t>http://</a:t>
            </a:r>
            <a:r>
              <a:rPr lang="en-US" sz="1800" dirty="0" err="1"/>
              <a:t>www.ipaddressnews.com</a:t>
            </a:r>
            <a:endParaRPr lang="en-US" sz="1800" dirty="0"/>
          </a:p>
          <a:p>
            <a:pPr marL="0" indent="0" algn="ctr">
              <a:buNone/>
            </a:pPr>
            <a:endParaRPr lang="en-US" sz="1800" b="1" dirty="0">
              <a:solidFill>
                <a:prstClr val="black"/>
              </a:solidFill>
            </a:endParaRPr>
          </a:p>
          <a:p>
            <a:pPr marL="0" indent="0">
              <a:buNone/>
            </a:pPr>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11</a:t>
            </a:fld>
            <a:endParaRPr lang="en-US" dirty="0"/>
          </a:p>
        </p:txBody>
      </p:sp>
    </p:spTree>
    <p:extLst>
      <p:ext uri="{BB962C8B-B14F-4D97-AF65-F5344CB8AC3E}">
        <p14:creationId xmlns:p14="http://schemas.microsoft.com/office/powerpoint/2010/main" val="1085983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Louie </a:t>
            </a:r>
            <a:r>
              <a:rPr lang="en-US" dirty="0" smtClean="0"/>
              <a:t>Lee</a:t>
            </a:r>
            <a:endParaRPr lang="en-US" dirty="0"/>
          </a:p>
        </p:txBody>
      </p:sp>
      <p:sp>
        <p:nvSpPr>
          <p:cNvPr id="3" name="Content Placeholder 2"/>
          <p:cNvSpPr>
            <a:spLocks noGrp="1"/>
          </p:cNvSpPr>
          <p:nvPr>
            <p:ph idx="1"/>
          </p:nvPr>
        </p:nvSpPr>
        <p:spPr/>
        <p:txBody>
          <a:bodyPr>
            <a:normAutofit fontScale="92500" lnSpcReduction="10000"/>
          </a:bodyPr>
          <a:lstStyle/>
          <a:p>
            <a:pPr marL="0" lvl="0" indent="0">
              <a:buNone/>
            </a:pPr>
            <a:r>
              <a:rPr lang="en-US" sz="1800" b="1" dirty="0">
                <a:solidFill>
                  <a:prstClr val="black"/>
                </a:solidFill>
              </a:rPr>
              <a:t>What differentiates you as a candidate, or makes you uniquely suited to serve on the </a:t>
            </a:r>
            <a:r>
              <a:rPr lang="en-US" sz="1800" b="1" dirty="0" smtClean="0">
                <a:solidFill>
                  <a:prstClr val="black"/>
                </a:solidFill>
              </a:rPr>
              <a:t>NRO NC</a:t>
            </a:r>
            <a:r>
              <a:rPr lang="en-US" sz="1800" b="1" dirty="0" smtClean="0">
                <a:solidFill>
                  <a:prstClr val="black"/>
                </a:solidFill>
              </a:rPr>
              <a:t>?</a:t>
            </a:r>
            <a:endParaRPr lang="en-US" sz="1800" b="1" dirty="0">
              <a:solidFill>
                <a:prstClr val="black"/>
              </a:solidFill>
            </a:endParaRPr>
          </a:p>
          <a:p>
            <a:pPr marL="0" lvl="0" indent="0">
              <a:buNone/>
            </a:pPr>
            <a:r>
              <a:rPr lang="en-US" sz="1800" dirty="0"/>
              <a:t>The members of the North American Network Operators Group and of the ARIN community saw fit to elect me for 3 terms to serve a total of 9 years so far. The members of the ASO Address Council allowed me the privilege of leading the group as Chair for the past 5 years. I have built and established a rapport with the leaders at ICANN and ICANN communities.</a:t>
            </a:r>
            <a:endParaRPr lang="en-US" sz="1800" b="1" dirty="0">
              <a:solidFill>
                <a:prstClr val="black"/>
              </a:solidFill>
            </a:endParaRPr>
          </a:p>
          <a:p>
            <a:pPr marL="0" lvl="0" indent="0">
              <a:buNone/>
            </a:pPr>
            <a:endParaRPr lang="en-US" sz="1800" b="1" dirty="0">
              <a:solidFill>
                <a:prstClr val="black"/>
              </a:solidFill>
            </a:endParaRPr>
          </a:p>
          <a:p>
            <a:pPr marL="0" lvl="0" indent="0">
              <a:buNone/>
            </a:pPr>
            <a:r>
              <a:rPr lang="en-US" sz="1800" b="1" dirty="0">
                <a:solidFill>
                  <a:prstClr val="black"/>
                </a:solidFill>
              </a:rPr>
              <a:t>Bio:</a:t>
            </a:r>
          </a:p>
          <a:p>
            <a:pPr marL="0" indent="0">
              <a:buNone/>
            </a:pPr>
            <a:r>
              <a:rPr lang="en-US" sz="2100" dirty="0"/>
              <a:t>2004-present: NRO Number Council / ASO Address Council • ASO AC Chair (2008-present), Co-Chair (2007) • ICANN Affirmation of Commitments Accountability &amp; Transparency Review Team (2010) 2009-present: Internet Society SF Bay Area Charter Member 2007-present: IEEE Member 2000-present: </a:t>
            </a:r>
            <a:r>
              <a:rPr lang="en-US" sz="2100" dirty="0" err="1"/>
              <a:t>Equinix</a:t>
            </a:r>
            <a:r>
              <a:rPr lang="en-US" sz="2100" dirty="0"/>
              <a:t> Sr. Network Architect / Sr. Network Engineer 1995-present: active NANOG participant / member 1994-2000: Netcom Sr. Network Engineer</a:t>
            </a:r>
          </a:p>
        </p:txBody>
      </p:sp>
      <p:sp>
        <p:nvSpPr>
          <p:cNvPr id="4" name="Slide Number Placeholder 3"/>
          <p:cNvSpPr>
            <a:spLocks noGrp="1"/>
          </p:cNvSpPr>
          <p:nvPr>
            <p:ph type="sldNum" sz="quarter" idx="4"/>
          </p:nvPr>
        </p:nvSpPr>
        <p:spPr/>
        <p:txBody>
          <a:bodyPr/>
          <a:lstStyle/>
          <a:p>
            <a:fld id="{8A2B4DF6-1818-B940-8E30-590D998D271B}" type="slidenum">
              <a:rPr lang="en-US" smtClean="0"/>
              <a:pPr/>
              <a:t>12</a:t>
            </a:fld>
            <a:endParaRPr lang="en-US" dirty="0"/>
          </a:p>
        </p:txBody>
      </p:sp>
    </p:spTree>
    <p:extLst>
      <p:ext uri="{BB962C8B-B14F-4D97-AF65-F5344CB8AC3E}">
        <p14:creationId xmlns:p14="http://schemas.microsoft.com/office/powerpoint/2010/main" val="33524083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NRO NC?</a:t>
            </a:r>
            <a:endParaRPr lang="en-US" dirty="0"/>
          </a:p>
        </p:txBody>
      </p:sp>
      <p:sp>
        <p:nvSpPr>
          <p:cNvPr id="3" name="Content Placeholder 2"/>
          <p:cNvSpPr>
            <a:spLocks noGrp="1"/>
          </p:cNvSpPr>
          <p:nvPr>
            <p:ph idx="1"/>
          </p:nvPr>
        </p:nvSpPr>
        <p:spPr/>
        <p:txBody>
          <a:bodyPr/>
          <a:lstStyle/>
          <a:p>
            <a:pPr marL="0" indent="0">
              <a:buNone/>
            </a:pPr>
            <a:r>
              <a:rPr lang="en-US" dirty="0">
                <a:latin typeface="Century Gothic" pitchFamily="-106" charset="0"/>
              </a:rPr>
              <a:t>The Number Council advises the Number Resource Organization’s Executive Council on proposed global Internet number resource allocation policies and serves the function of the ICANN Address Supporting Organization Address Council (ASO AC).  Learn more at: </a:t>
            </a:r>
            <a:r>
              <a:rPr lang="en-US" dirty="0">
                <a:latin typeface="Century Gothic" pitchFamily="-106" charset="0"/>
                <a:hlinkClick r:id="rId2"/>
              </a:rPr>
              <a:t>http://aso.icann.org/</a:t>
            </a:r>
            <a:endParaRPr lang="en-US" dirty="0">
              <a:latin typeface="Century Gothic" pitchFamily="-106" charset="0"/>
            </a:endParaRPr>
          </a:p>
          <a:p>
            <a:pPr marL="0" indent="0">
              <a:buNone/>
            </a:pPr>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2</a:t>
            </a:fld>
            <a:endParaRPr lang="en-US" dirty="0"/>
          </a:p>
        </p:txBody>
      </p:sp>
    </p:spTree>
    <p:extLst>
      <p:ext uri="{BB962C8B-B14F-4D97-AF65-F5344CB8AC3E}">
        <p14:creationId xmlns:p14="http://schemas.microsoft.com/office/powerpoint/2010/main" val="25948619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59"/>
            <a:ext cx="7264990" cy="1804273"/>
          </a:xfrm>
        </p:spPr>
        <p:txBody>
          <a:bodyPr/>
          <a:lstStyle/>
          <a:p>
            <a:pPr algn="l"/>
            <a:r>
              <a:rPr lang="en-US" dirty="0" smtClean="0"/>
              <a:t>Who Can Vote?</a:t>
            </a:r>
            <a:endParaRPr lang="en-US" dirty="0"/>
          </a:p>
        </p:txBody>
      </p:sp>
      <p:sp>
        <p:nvSpPr>
          <p:cNvPr id="3" name="Content Placeholder 2"/>
          <p:cNvSpPr>
            <a:spLocks noGrp="1"/>
          </p:cNvSpPr>
          <p:nvPr>
            <p:ph idx="1"/>
          </p:nvPr>
        </p:nvSpPr>
        <p:spPr/>
        <p:txBody>
          <a:bodyPr>
            <a:normAutofit/>
          </a:bodyPr>
          <a:lstStyle/>
          <a:p>
            <a:pPr marL="0" indent="0">
              <a:buNone/>
            </a:pPr>
            <a:endParaRPr lang="en-US" i="1" dirty="0" smtClean="0"/>
          </a:p>
          <a:p>
            <a:pPr marL="0" indent="0">
              <a:buNone/>
            </a:pPr>
            <a:r>
              <a:rPr lang="en-US" i="1" dirty="0" smtClean="0"/>
              <a:t>Eligible</a:t>
            </a:r>
            <a:r>
              <a:rPr lang="en-US" dirty="0" smtClean="0"/>
              <a:t> Designated Member Representatives (DMRs), ARIN XXX Attendees (remote and in person), and NANOG 56 Attendees that registered for their meeting by 10 October.</a:t>
            </a:r>
            <a:endParaRPr lang="en-US" dirty="0"/>
          </a:p>
        </p:txBody>
      </p:sp>
    </p:spTree>
    <p:extLst>
      <p:ext uri="{BB962C8B-B14F-4D97-AF65-F5344CB8AC3E}">
        <p14:creationId xmlns:p14="http://schemas.microsoft.com/office/powerpoint/2010/main" val="21867576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1225" y="592138"/>
            <a:ext cx="7264400" cy="1804987"/>
          </a:xfrm>
        </p:spPr>
        <p:txBody>
          <a:bodyPr/>
          <a:lstStyle/>
          <a:p>
            <a:pPr algn="l" eaLnBrk="1" hangingPunct="1"/>
            <a:r>
              <a:rPr lang="en-US" smtClean="0">
                <a:latin typeface="Century Gothic" pitchFamily="-106" charset="0"/>
                <a:ea typeface="Century Gothic" pitchFamily="-106" charset="0"/>
                <a:cs typeface="Century Gothic" pitchFamily="-106" charset="0"/>
              </a:rPr>
              <a:t>What Email Should I Use?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98997403"/>
              </p:ext>
            </p:extLst>
          </p:nvPr>
        </p:nvGraphicFramePr>
        <p:xfrm>
          <a:off x="911225" y="2187575"/>
          <a:ext cx="7319963" cy="2840354"/>
        </p:xfrm>
        <a:graphic>
          <a:graphicData uri="http://schemas.openxmlformats.org/drawingml/2006/table">
            <a:tbl>
              <a:tblPr/>
              <a:tblGrid>
                <a:gridCol w="3659188"/>
                <a:gridCol w="3660775"/>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Gothic" pitchFamily="-106" charset="0"/>
                          <a:ea typeface="ＭＳ Ｐゴシック" pitchFamily="-106" charset="-128"/>
                        </a:rPr>
                        <a:t>Voter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Gothic" pitchFamily="-106" charset="0"/>
                          <a:ea typeface="ＭＳ Ｐゴシック" pitchFamily="-106" charset="-128"/>
                        </a:rPr>
                        <a:t>E-mail 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106" charset="0"/>
                          <a:ea typeface="ＭＳ Ｐゴシック" pitchFamily="-106" charset="-128"/>
                        </a:rPr>
                        <a:t>ARIN Designated Member Representative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106" charset="0"/>
                          <a:ea typeface="ＭＳ Ｐゴシック" pitchFamily="-106" charset="-128"/>
                        </a:rPr>
                        <a:t>DMR email on file with ARIN Member Services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entury Gothic"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NANOG 56 Attendee Registered by 10 October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NANOG 56 registration email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ARIN XXX Attendee (in person or remote) Registered by 10 October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entury Gothic" pitchFamily="-106" charset="0"/>
                          <a:ea typeface="ＭＳ Ｐゴシック" pitchFamily="-106" charset="-128"/>
                        </a:rPr>
                        <a:t>ARIN XXX registration email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8452" name="TextBox 3"/>
          <p:cNvSpPr txBox="1">
            <a:spLocks noChangeArrowheads="1"/>
          </p:cNvSpPr>
          <p:nvPr/>
        </p:nvSpPr>
        <p:spPr bwMode="auto">
          <a:xfrm>
            <a:off x="912813" y="5178425"/>
            <a:ext cx="6804025" cy="369888"/>
          </a:xfrm>
          <a:prstGeom prst="rect">
            <a:avLst/>
          </a:prstGeom>
          <a:noFill/>
          <a:ln w="9525">
            <a:noFill/>
            <a:miter lim="800000"/>
            <a:headEnd/>
            <a:tailEnd/>
          </a:ln>
        </p:spPr>
        <p:txBody>
          <a:bodyPr>
            <a:spAutoFit/>
          </a:bodyPr>
          <a:lstStyle/>
          <a:p>
            <a:r>
              <a:rPr lang="en-US">
                <a:latin typeface="Century Gothic" pitchFamily="-106" charset="0"/>
              </a:rPr>
              <a:t>Note: You may only cast one vote in the NRO NC Election  </a:t>
            </a:r>
          </a:p>
        </p:txBody>
      </p:sp>
    </p:spTree>
    <p:extLst>
      <p:ext uri="{BB962C8B-B14F-4D97-AF65-F5344CB8AC3E}">
        <p14:creationId xmlns:p14="http://schemas.microsoft.com/office/powerpoint/2010/main" val="12796657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24541028"/>
              </p:ext>
            </p:extLst>
          </p:nvPr>
        </p:nvGraphicFramePr>
        <p:xfrm>
          <a:off x="433106" y="732626"/>
          <a:ext cx="8351430" cy="4972208"/>
        </p:xfrm>
        <a:graphic>
          <a:graphicData uri="http://schemas.openxmlformats.org/drawingml/2006/table">
            <a:tbl>
              <a:tblPr/>
              <a:tblGrid>
                <a:gridCol w="834102"/>
                <a:gridCol w="990494"/>
                <a:gridCol w="886232"/>
                <a:gridCol w="1782889"/>
                <a:gridCol w="1657774"/>
                <a:gridCol w="677707"/>
                <a:gridCol w="1522232"/>
              </a:tblGrid>
              <a:tr h="7297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Sunday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Monday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Tuesday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Wednesday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Thursday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Friday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Saturday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r>
              <a:tr h="5221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3</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4</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5</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6</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5501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7</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8</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9</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10</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11</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12</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13</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10287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14</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15</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16</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17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18 </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19</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20</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112388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21</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22</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23</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24</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25</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26</a:t>
                      </a:r>
                      <a:endParaRPr kumimoji="0" lang="en-US" sz="13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27 </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9967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28</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29</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30</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31</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
        <p:nvSpPr>
          <p:cNvPr id="7" name="TextBox 6"/>
          <p:cNvSpPr txBox="1"/>
          <p:nvPr/>
        </p:nvSpPr>
        <p:spPr>
          <a:xfrm>
            <a:off x="3168495" y="266095"/>
            <a:ext cx="5616041" cy="523220"/>
          </a:xfrm>
          <a:prstGeom prst="rect">
            <a:avLst/>
          </a:prstGeom>
          <a:noFill/>
        </p:spPr>
        <p:txBody>
          <a:bodyPr wrap="square" rtlCol="0">
            <a:spAutoFit/>
          </a:bodyPr>
          <a:lstStyle/>
          <a:p>
            <a:pPr algn="ctr"/>
            <a:r>
              <a:rPr lang="en-US" sz="2800" b="1" dirty="0" smtClean="0">
                <a:latin typeface="Century Gothic"/>
                <a:cs typeface="Century Gothic"/>
              </a:rPr>
              <a:t>October 2012</a:t>
            </a:r>
            <a:endParaRPr lang="en-US" sz="2800" b="1" dirty="0">
              <a:latin typeface="Century Gothic"/>
              <a:cs typeface="Century Gothic"/>
            </a:endParaRPr>
          </a:p>
        </p:txBody>
      </p:sp>
      <p:sp>
        <p:nvSpPr>
          <p:cNvPr id="8" name="TextBox 7"/>
          <p:cNvSpPr txBox="1"/>
          <p:nvPr/>
        </p:nvSpPr>
        <p:spPr>
          <a:xfrm>
            <a:off x="3255847" y="2571144"/>
            <a:ext cx="1532309" cy="1015663"/>
          </a:xfrm>
          <a:prstGeom prst="rect">
            <a:avLst/>
          </a:prstGeom>
          <a:noFill/>
        </p:spPr>
        <p:txBody>
          <a:bodyPr wrap="square" rtlCol="0">
            <a:spAutoFit/>
          </a:bodyPr>
          <a:lstStyle/>
          <a:p>
            <a:pPr algn="ctr"/>
            <a:endParaRPr lang="en-US" sz="1400" b="1" dirty="0" smtClean="0">
              <a:latin typeface="Century Gothic"/>
              <a:cs typeface="Century Gothic"/>
            </a:endParaRPr>
          </a:p>
          <a:p>
            <a:pPr algn="ctr"/>
            <a:r>
              <a:rPr lang="en-US" sz="1400" b="1" dirty="0" smtClean="0">
                <a:latin typeface="Century Gothic"/>
                <a:cs typeface="Century Gothic"/>
              </a:rPr>
              <a:t> Voting Opened</a:t>
            </a:r>
          </a:p>
          <a:p>
            <a:endParaRPr lang="en-US" dirty="0"/>
          </a:p>
        </p:txBody>
      </p:sp>
      <p:sp>
        <p:nvSpPr>
          <p:cNvPr id="10" name="TextBox 9"/>
          <p:cNvSpPr txBox="1"/>
          <p:nvPr/>
        </p:nvSpPr>
        <p:spPr>
          <a:xfrm>
            <a:off x="3168495" y="3676332"/>
            <a:ext cx="1619661" cy="954107"/>
          </a:xfrm>
          <a:prstGeom prst="rect">
            <a:avLst/>
          </a:prstGeom>
          <a:noFill/>
        </p:spPr>
        <p:txBody>
          <a:bodyPr wrap="square" rtlCol="0">
            <a:spAutoFit/>
          </a:bodyPr>
          <a:lstStyle/>
          <a:p>
            <a:pPr algn="ctr"/>
            <a:r>
              <a:rPr lang="en-US" sz="1400" b="1" dirty="0" smtClean="0">
                <a:latin typeface="Century Gothic"/>
                <a:cs typeface="Century Gothic"/>
              </a:rPr>
              <a:t>- Candidate Speeches</a:t>
            </a:r>
          </a:p>
          <a:p>
            <a:pPr algn="ctr"/>
            <a:r>
              <a:rPr lang="en-US" sz="1400" b="1" dirty="0" smtClean="0">
                <a:latin typeface="Century Gothic"/>
                <a:cs typeface="Century Gothic"/>
              </a:rPr>
              <a:t>- NRO NC Voting Closes at 5pm ET</a:t>
            </a:r>
            <a:endParaRPr lang="en-US" sz="1400" b="1" dirty="0">
              <a:latin typeface="Century Gothic"/>
              <a:cs typeface="Century Gothic"/>
            </a:endParaRPr>
          </a:p>
        </p:txBody>
      </p:sp>
      <p:sp>
        <p:nvSpPr>
          <p:cNvPr id="11" name="TextBox 10"/>
          <p:cNvSpPr txBox="1"/>
          <p:nvPr/>
        </p:nvSpPr>
        <p:spPr>
          <a:xfrm>
            <a:off x="4870137" y="3445002"/>
            <a:ext cx="1689738" cy="1077218"/>
          </a:xfrm>
          <a:prstGeom prst="rect">
            <a:avLst/>
          </a:prstGeom>
          <a:noFill/>
        </p:spPr>
        <p:txBody>
          <a:bodyPr wrap="square" rtlCol="0">
            <a:spAutoFit/>
          </a:bodyPr>
          <a:lstStyle/>
          <a:p>
            <a:endParaRPr lang="en-US" dirty="0" smtClean="0"/>
          </a:p>
          <a:p>
            <a:pPr algn="ctr"/>
            <a:r>
              <a:rPr lang="en-US" dirty="0" smtClean="0"/>
              <a:t> -</a:t>
            </a:r>
            <a:r>
              <a:rPr lang="en-US" sz="1400" b="1" dirty="0" smtClean="0">
                <a:latin typeface="Century Gothic"/>
                <a:cs typeface="Century Gothic"/>
              </a:rPr>
              <a:t>NRO NC Representatives Announced</a:t>
            </a:r>
            <a:endParaRPr lang="en-US" dirty="0"/>
          </a:p>
        </p:txBody>
      </p:sp>
    </p:spTree>
    <p:extLst>
      <p:ext uri="{BB962C8B-B14F-4D97-AF65-F5344CB8AC3E}">
        <p14:creationId xmlns:p14="http://schemas.microsoft.com/office/powerpoint/2010/main" val="2549326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4457" y="1091612"/>
            <a:ext cx="4229592" cy="1446550"/>
          </a:xfrm>
          <a:prstGeom prst="rect">
            <a:avLst/>
          </a:prstGeom>
          <a:noFill/>
        </p:spPr>
        <p:txBody>
          <a:bodyPr wrap="square" rtlCol="0">
            <a:spAutoFit/>
          </a:bodyPr>
          <a:lstStyle/>
          <a:p>
            <a:pPr algn="ctr"/>
            <a:r>
              <a:rPr lang="en-US" sz="4400" b="1" dirty="0" smtClean="0">
                <a:latin typeface="Century Gothic"/>
                <a:cs typeface="Century Gothic"/>
              </a:rPr>
              <a:t>ARIN Election Headquarters</a:t>
            </a:r>
            <a:endParaRPr lang="en-US" sz="4400" b="1" dirty="0">
              <a:latin typeface="Century Gothic"/>
              <a:cs typeface="Century Gothic"/>
            </a:endParaRPr>
          </a:p>
        </p:txBody>
      </p:sp>
      <p:sp>
        <p:nvSpPr>
          <p:cNvPr id="12" name="TextBox 11"/>
          <p:cNvSpPr txBox="1"/>
          <p:nvPr/>
        </p:nvSpPr>
        <p:spPr>
          <a:xfrm>
            <a:off x="234571" y="2538162"/>
            <a:ext cx="4089478" cy="5139869"/>
          </a:xfrm>
          <a:prstGeom prst="rect">
            <a:avLst/>
          </a:prstGeom>
          <a:noFill/>
        </p:spPr>
        <p:txBody>
          <a:bodyPr wrap="square" rtlCol="0">
            <a:spAutoFit/>
          </a:bodyPr>
          <a:lstStyle/>
          <a:p>
            <a:pPr marL="285750" indent="-285750">
              <a:lnSpc>
                <a:spcPct val="120000"/>
              </a:lnSpc>
              <a:buFont typeface="Arial"/>
              <a:buChar char="•"/>
            </a:pPr>
            <a:r>
              <a:rPr lang="en-US" sz="2200" dirty="0" smtClean="0">
                <a:latin typeface="Century Gothic"/>
                <a:cs typeface="Century Gothic"/>
              </a:rPr>
              <a:t>Read and Submit Statements of Support</a:t>
            </a:r>
          </a:p>
          <a:p>
            <a:pPr marL="285750" indent="-285750">
              <a:lnSpc>
                <a:spcPct val="120000"/>
              </a:lnSpc>
              <a:buFont typeface="Arial"/>
              <a:buChar char="•"/>
            </a:pPr>
            <a:r>
              <a:rPr lang="en-US" sz="2200" dirty="0" smtClean="0">
                <a:latin typeface="Century Gothic"/>
                <a:cs typeface="Century Gothic"/>
              </a:rPr>
              <a:t>Research Candidate Questionnaire Responses</a:t>
            </a:r>
          </a:p>
          <a:p>
            <a:pPr marL="285750" indent="-285750">
              <a:lnSpc>
                <a:spcPct val="120000"/>
              </a:lnSpc>
              <a:buFont typeface="Arial"/>
              <a:buChar char="•"/>
            </a:pPr>
            <a:r>
              <a:rPr lang="en-US" sz="2200" dirty="0" smtClean="0">
                <a:latin typeface="Century Gothic"/>
                <a:cs typeface="Century Gothic"/>
              </a:rPr>
              <a:t>Cast your Vote</a:t>
            </a:r>
          </a:p>
          <a:p>
            <a:endParaRPr lang="en-US" dirty="0" smtClean="0"/>
          </a:p>
          <a:p>
            <a:endParaRPr lang="en-US" b="1" dirty="0">
              <a:latin typeface="Century Gothic"/>
              <a:cs typeface="Century Gothic"/>
              <a:hlinkClick r:id="rId2"/>
            </a:endParaRPr>
          </a:p>
          <a:p>
            <a:pPr algn="ctr"/>
            <a:r>
              <a:rPr lang="en-US" sz="2600" b="1" dirty="0" smtClean="0">
                <a:latin typeface="Century Gothic"/>
                <a:cs typeface="Century Gothic"/>
              </a:rPr>
              <a:t>https</a:t>
            </a:r>
            <a:r>
              <a:rPr lang="en-US" sz="2600" b="1" dirty="0">
                <a:latin typeface="Century Gothic"/>
                <a:cs typeface="Century Gothic"/>
              </a:rPr>
              <a:t>://www.arin.net/app/election/</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endParaRPr lang="en-US" dirty="0" smtClean="0"/>
          </a:p>
        </p:txBody>
      </p:sp>
      <p:pic>
        <p:nvPicPr>
          <p:cNvPr id="2" name="Picture 1" descr="Screen shot 2012-10-22 at 5.28.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049" y="207987"/>
            <a:ext cx="3960327" cy="4218609"/>
          </a:xfrm>
          <a:prstGeom prst="rect">
            <a:avLst/>
          </a:prstGeom>
        </p:spPr>
      </p:pic>
      <p:pic>
        <p:nvPicPr>
          <p:cNvPr id="3" name="Picture 2" descr="Screen shot 2012-10-22 at 5.27.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049" y="4426596"/>
            <a:ext cx="4097584" cy="1260795"/>
          </a:xfrm>
          <a:prstGeom prst="rect">
            <a:avLst/>
          </a:prstGeom>
        </p:spPr>
      </p:pic>
    </p:spTree>
    <p:extLst>
      <p:ext uri="{BB962C8B-B14F-4D97-AF65-F5344CB8AC3E}">
        <p14:creationId xmlns:p14="http://schemas.microsoft.com/office/powerpoint/2010/main" val="782334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61" y="1112762"/>
            <a:ext cx="8229600" cy="5273525"/>
          </a:xfrm>
        </p:spPr>
        <p:txBody>
          <a:bodyPr/>
          <a:lstStyle/>
          <a:p>
            <a:pPr marL="0" indent="0" algn="ctr">
              <a:buNone/>
            </a:pPr>
            <a:endParaRPr lang="en-US" dirty="0" smtClean="0"/>
          </a:p>
          <a:p>
            <a:pPr marL="0" indent="0" algn="ctr">
              <a:buNone/>
            </a:pPr>
            <a:r>
              <a:rPr lang="en-US" dirty="0" smtClean="0"/>
              <a:t>Voting Closes Today</a:t>
            </a:r>
            <a:r>
              <a:rPr lang="en-US" dirty="0"/>
              <a:t>,</a:t>
            </a:r>
            <a:endParaRPr lang="en-US" dirty="0" smtClean="0"/>
          </a:p>
        </p:txBody>
      </p:sp>
      <p:sp>
        <p:nvSpPr>
          <p:cNvPr id="7" name="TextBox 6"/>
          <p:cNvSpPr txBox="1"/>
          <p:nvPr/>
        </p:nvSpPr>
        <p:spPr>
          <a:xfrm>
            <a:off x="36286" y="1886864"/>
            <a:ext cx="9071429" cy="1477328"/>
          </a:xfrm>
          <a:prstGeom prst="rect">
            <a:avLst/>
          </a:prstGeom>
          <a:noFill/>
        </p:spPr>
        <p:txBody>
          <a:bodyPr wrap="square" rtlCol="0">
            <a:spAutoFit/>
          </a:bodyPr>
          <a:lstStyle/>
          <a:p>
            <a:pPr algn="ctr"/>
            <a:endParaRPr lang="en-US" sz="3600" b="1" dirty="0" smtClean="0"/>
          </a:p>
          <a:p>
            <a:pPr algn="ctr"/>
            <a:r>
              <a:rPr lang="en-US" sz="3600" b="1" dirty="0" smtClean="0">
                <a:latin typeface="Century Gothic"/>
                <a:cs typeface="Century Gothic"/>
              </a:rPr>
              <a:t>Wednesday, 24 October at </a:t>
            </a:r>
            <a:r>
              <a:rPr lang="en-US" sz="3600" b="1" dirty="0">
                <a:latin typeface="Century Gothic"/>
                <a:cs typeface="Century Gothic"/>
              </a:rPr>
              <a:t>5pm ET</a:t>
            </a:r>
          </a:p>
          <a:p>
            <a:endParaRPr lang="en-US" dirty="0"/>
          </a:p>
        </p:txBody>
      </p:sp>
      <p:pic>
        <p:nvPicPr>
          <p:cNvPr id="4" name="Picture 3"/>
          <p:cNvPicPr>
            <a:picLocks noChangeAspect="1"/>
          </p:cNvPicPr>
          <p:nvPr/>
        </p:nvPicPr>
        <p:blipFill>
          <a:blip r:embed="rId2"/>
          <a:stretch>
            <a:fillRect/>
          </a:stretch>
        </p:blipFill>
        <p:spPr>
          <a:xfrm>
            <a:off x="3224256" y="3364192"/>
            <a:ext cx="2374900" cy="2540000"/>
          </a:xfrm>
          <a:prstGeom prst="rect">
            <a:avLst/>
          </a:prstGeom>
        </p:spPr>
      </p:pic>
    </p:spTree>
    <p:extLst>
      <p:ext uri="{BB962C8B-B14F-4D97-AF65-F5344CB8AC3E}">
        <p14:creationId xmlns:p14="http://schemas.microsoft.com/office/powerpoint/2010/main" val="21691029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2800" y="1478920"/>
            <a:ext cx="2291644" cy="3468435"/>
          </a:xfrm>
          <a:prstGeom prst="rect">
            <a:avLst/>
          </a:prstGeom>
        </p:spPr>
      </p:pic>
    </p:spTree>
    <p:extLst>
      <p:ext uri="{BB962C8B-B14F-4D97-AF65-F5344CB8AC3E}">
        <p14:creationId xmlns:p14="http://schemas.microsoft.com/office/powerpoint/2010/main" val="21331535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619789" y="856348"/>
            <a:ext cx="7831645" cy="5062332"/>
          </a:xfrm>
          <a:prstGeom prst="rect">
            <a:avLst/>
          </a:prstGeom>
        </p:spPr>
      </p:pic>
    </p:spTree>
    <p:extLst>
      <p:ext uri="{BB962C8B-B14F-4D97-AF65-F5344CB8AC3E}">
        <p14:creationId xmlns:p14="http://schemas.microsoft.com/office/powerpoint/2010/main" val="36797781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1823</TotalTime>
  <Words>566</Words>
  <Application>Microsoft Macintosh PowerPoint</Application>
  <PresentationFormat>On-screen Show (4:3)</PresentationFormat>
  <Paragraphs>106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2012 ARIN Elections</vt:lpstr>
      <vt:lpstr>What’s the NRO NC?</vt:lpstr>
      <vt:lpstr>Who Can Vote?</vt:lpstr>
      <vt:lpstr>What Email Should I Use?</vt:lpstr>
      <vt:lpstr>PowerPoint Presentation</vt:lpstr>
      <vt:lpstr>PowerPoint Presentation</vt:lpstr>
      <vt:lpstr>PowerPoint Presentation</vt:lpstr>
      <vt:lpstr>PowerPoint Presentation</vt:lpstr>
      <vt:lpstr>PowerPoint Presentation</vt:lpstr>
      <vt:lpstr>NRO NC Candidates</vt:lpstr>
      <vt:lpstr>Andrew Dul</vt:lpstr>
      <vt:lpstr>Louie Lee</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Judson Lewis</cp:lastModifiedBy>
  <cp:revision>62</cp:revision>
  <dcterms:created xsi:type="dcterms:W3CDTF">2010-08-12T13:39:46Z</dcterms:created>
  <dcterms:modified xsi:type="dcterms:W3CDTF">2012-10-22T21:38:09Z</dcterms:modified>
</cp:coreProperties>
</file>