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8" autoAdjust="0"/>
    <p:restoredTop sz="94660"/>
  </p:normalViewPr>
  <p:slideViewPr>
    <p:cSldViewPr snapToGrid="0" snapToObjects="1" showGuides="1">
      <p:cViewPr varScale="1">
        <p:scale>
          <a:sx n="141" d="100"/>
          <a:sy n="141" d="100"/>
        </p:scale>
        <p:origin x="-2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51133681819185"/>
          <c:y val="0.0495480711969828"/>
          <c:w val="0.743150821425103"/>
          <c:h val="0.758367638255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18.0</c:v>
                </c:pt>
                <c:pt idx="1">
                  <c:v>8.0</c:v>
                </c:pt>
                <c:pt idx="2">
                  <c:v>4.0</c:v>
                </c:pt>
                <c:pt idx="3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2010</c:v>
                </c:pt>
              </c:strCache>
            </c:strRef>
          </c:tx>
          <c:spPr>
            <a:solidFill>
              <a:srgbClr val="B2202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14.0</c:v>
                </c:pt>
                <c:pt idx="1">
                  <c:v>6.0</c:v>
                </c:pt>
                <c:pt idx="2">
                  <c:v>6.0</c:v>
                </c:pt>
                <c:pt idx="3">
                  <c:v>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Q2 2011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35.0</c:v>
                </c:pt>
                <c:pt idx="1">
                  <c:v>6.0</c:v>
                </c:pt>
                <c:pt idx="2">
                  <c:v>8.0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 2011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40.0</c:v>
                </c:pt>
                <c:pt idx="1">
                  <c:v>7.0</c:v>
                </c:pt>
                <c:pt idx="2">
                  <c:v>5.0</c:v>
                </c:pt>
                <c:pt idx="3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17.0</c:v>
                </c:pt>
                <c:pt idx="1">
                  <c:v>6.0</c:v>
                </c:pt>
                <c:pt idx="2">
                  <c:v>5.0</c:v>
                </c:pt>
                <c:pt idx="3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Q4 2012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Other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20.0</c:v>
                </c:pt>
                <c:pt idx="1">
                  <c:v>4.0</c:v>
                </c:pt>
                <c:pt idx="2">
                  <c:v>4.0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7374520"/>
        <c:axId val="647990632"/>
      </c:barChart>
      <c:catAx>
        <c:axId val="647374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0">
                <a:latin typeface="Century Gothic"/>
                <a:cs typeface="Century Gothic"/>
              </a:defRPr>
            </a:pPr>
            <a:endParaRPr lang="en-US"/>
          </a:p>
        </c:txPr>
        <c:crossAx val="647990632"/>
        <c:crosses val="autoZero"/>
        <c:auto val="1"/>
        <c:lblAlgn val="ctr"/>
        <c:lblOffset val="100"/>
        <c:noMultiLvlLbl val="0"/>
      </c:catAx>
      <c:valAx>
        <c:axId val="647990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Century Gothic"/>
                <a:cs typeface="Century Gothic"/>
              </a:defRPr>
            </a:pPr>
            <a:endParaRPr lang="en-US"/>
          </a:p>
        </c:txPr>
        <c:crossAx val="647374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0.83761</cdr:x>
      <cdr:y>0.25806</cdr:y>
    </cdr:from>
    <cdr:to>
      <cdr:x>0.94017</cdr:x>
      <cdr:y>0.45161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676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IPv4 proposals, almost half on transfers</a:t>
            </a:r>
          </a:p>
          <a:p>
            <a:r>
              <a:rPr lang="en-US" dirty="0" smtClean="0"/>
              <a:t>Dropped ASNs,</a:t>
            </a:r>
            <a:r>
              <a:rPr lang="en-US" baseline="0" dirty="0" smtClean="0"/>
              <a:t> IETF draft to add more ASNs to the private AS number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 descr="Dallas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Einar Bohlin</a:t>
            </a:r>
          </a:p>
          <a:p>
            <a:r>
              <a:rPr lang="en-US" dirty="0" smtClean="0"/>
              <a:t>Senior Policy Analyst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PDP Report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477"/>
            <a:ext cx="8153400" cy="6857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Century Gothic"/>
                <a:cs typeface="Century Gothic"/>
              </a:rPr>
              <a:t>Proposal topics at all 5 RIRs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373896"/>
              </p:ext>
            </p:extLst>
          </p:nvPr>
        </p:nvGraphicFramePr>
        <p:xfrm>
          <a:off x="457200" y="914400"/>
          <a:ext cx="8915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997816" y="1403113"/>
            <a:ext cx="2589057" cy="26600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1007" y="1415520"/>
            <a:ext cx="2133600" cy="2508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2010 (35)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2010 (32)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2011 (50)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2011 (52)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2012 (29)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2012 (29)</a:t>
            </a:r>
            <a:endParaRPr lang="en-US" sz="2200" b="1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370250"/>
            <a:ext cx="228600" cy="228600"/>
          </a:xfrm>
          <a:prstGeom prst="rect">
            <a:avLst/>
          </a:prstGeom>
          <a:solidFill>
            <a:srgbClr val="9BB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1916192"/>
            <a:ext cx="228600" cy="228600"/>
          </a:xfrm>
          <a:prstGeom prst="rect">
            <a:avLst/>
          </a:prstGeom>
          <a:solidFill>
            <a:srgbClr val="B2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546860"/>
            <a:ext cx="228600" cy="228600"/>
          </a:xfrm>
          <a:prstGeom prst="rect">
            <a:avLst/>
          </a:prstGeom>
          <a:solidFill>
            <a:srgbClr val="548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2761330"/>
            <a:ext cx="228600" cy="2286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432231" y="1143660"/>
            <a:ext cx="131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Total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48400" y="3176145"/>
            <a:ext cx="228600" cy="228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B4E3"/>
              </a:solidFill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48400" y="3557145"/>
            <a:ext cx="228600" cy="228600"/>
          </a:xfrm>
          <a:prstGeom prst="rect">
            <a:avLst/>
          </a:prstGeom>
          <a:solidFill>
            <a:schemeClr val="accent6"/>
          </a:solidFill>
          <a:ln>
            <a:solidFill>
              <a:srgbClr val="F796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0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b="1" dirty="0" smtClean="0"/>
              <a:t>All the draft policies are unique to the ARIN region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1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31790" cy="18042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Highlights at the other RIRs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IPv4 proposals: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Inter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-RIR IPv4 Address Transfers </a:t>
            </a:r>
            <a:r>
              <a:rPr lang="en-US" dirty="0" smtClean="0"/>
              <a:t>(RIPE and LACNIC)</a:t>
            </a:r>
          </a:p>
          <a:p>
            <a:pPr lvl="1"/>
            <a:r>
              <a:rPr lang="en-US" dirty="0" smtClean="0"/>
              <a:t>/24 for </a:t>
            </a:r>
            <a:r>
              <a:rPr lang="en-US" dirty="0" err="1" smtClean="0"/>
              <a:t>Anycast</a:t>
            </a:r>
            <a:r>
              <a:rPr lang="en-US" dirty="0" smtClean="0"/>
              <a:t> services (AFRINIC)</a:t>
            </a:r>
          </a:p>
          <a:p>
            <a:pPr lvl="1"/>
            <a:r>
              <a:rPr lang="en-US" dirty="0" smtClean="0"/>
              <a:t>Requiring </a:t>
            </a:r>
            <a:r>
              <a:rPr lang="en-US" dirty="0"/>
              <a:t>RPKI/ROAs (LACNIC)</a:t>
            </a:r>
          </a:p>
          <a:p>
            <a:r>
              <a:rPr lang="en-US" b="1" dirty="0" smtClean="0"/>
              <a:t>IPv6 proposals:</a:t>
            </a:r>
          </a:p>
          <a:p>
            <a:pPr lvl="1"/>
            <a:r>
              <a:rPr lang="en-US" dirty="0" smtClean="0"/>
              <a:t>Removing </a:t>
            </a:r>
            <a:r>
              <a:rPr lang="en-US" dirty="0" err="1"/>
              <a:t>multihoming</a:t>
            </a:r>
            <a:r>
              <a:rPr lang="en-US" dirty="0"/>
              <a:t> requirement for IPv6 </a:t>
            </a:r>
            <a:r>
              <a:rPr lang="en-US" dirty="0" smtClean="0"/>
              <a:t>direct assignments </a:t>
            </a:r>
            <a:r>
              <a:rPr lang="en-US" dirty="0"/>
              <a:t>(APNIC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5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152400"/>
            <a:ext cx="7264990" cy="180427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entury Gothic"/>
                <a:cs typeface="Century Gothic"/>
              </a:rPr>
              <a:t>References</a:t>
            </a:r>
            <a:endParaRPr lang="en-US" sz="32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94431"/>
              </p:ext>
            </p:extLst>
          </p:nvPr>
        </p:nvGraphicFramePr>
        <p:xfrm>
          <a:off x="533400" y="1143000"/>
          <a:ext cx="8001000" cy="5037912"/>
        </p:xfrm>
        <a:graphic>
          <a:graphicData uri="http://schemas.openxmlformats.org/drawingml/2006/table">
            <a:tbl>
              <a:tblPr/>
              <a:tblGrid>
                <a:gridCol w="2209800"/>
                <a:gridCol w="5791200"/>
              </a:tblGrid>
              <a:tr h="4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RIR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Link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8C3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www.afrinic.net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/en/library/policies/policy-proposals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www.apnic.net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/community/policy/proposals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https://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www.arin.net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/policy/proposals/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lacnic.net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/en/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politicas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http://www.ripe.net/ripe/policies/current-proposals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Policy Comparison Overview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Arial" charset="0"/>
                        </a:rPr>
                        <a:t>http://www.nro.net/policies/rir-comparative-policy-overview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11" descr="arinlogo_small.wmf"/>
          <p:cNvPicPr>
            <a:picLocks noChangeAspect="1"/>
          </p:cNvPicPr>
          <p:nvPr/>
        </p:nvPicPr>
        <p:blipFill>
          <a:blip r:embed="rId3" cstate="print"/>
          <a:srcRect l="3571" r="3571"/>
          <a:stretch>
            <a:fillRect/>
          </a:stretch>
        </p:blipFill>
        <p:spPr bwMode="auto">
          <a:xfrm>
            <a:off x="702525" y="3143796"/>
            <a:ext cx="1778000" cy="58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ripen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612223"/>
            <a:ext cx="10144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NRO_3D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410200"/>
            <a:ext cx="13446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57" y="2481191"/>
            <a:ext cx="1495243" cy="390425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625" y="1686810"/>
            <a:ext cx="2173024" cy="543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42" y="3823337"/>
            <a:ext cx="1390613" cy="7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Century Gothic"/>
                <a:cs typeface="Century Gothic"/>
              </a:rPr>
              <a:t>Thank You</a:t>
            </a:r>
            <a:endParaRPr lang="en-US" sz="6000" b="1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219</Words>
  <Application>Microsoft Macintosh PowerPoint</Application>
  <PresentationFormat>On-screen Show (4:3)</PresentationFormat>
  <Paragraphs>42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Regional PDP Report</vt:lpstr>
      <vt:lpstr>Proposal topics at all 5 RIRs</vt:lpstr>
      <vt:lpstr>Draft Policies</vt:lpstr>
      <vt:lpstr>Highlights at the other RIRs</vt:lpstr>
      <vt:lpstr>References</vt:lpstr>
      <vt:lpstr>Thank You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40</cp:revision>
  <dcterms:created xsi:type="dcterms:W3CDTF">2010-08-12T13:39:46Z</dcterms:created>
  <dcterms:modified xsi:type="dcterms:W3CDTF">2012-10-15T16:06:30Z</dcterms:modified>
</cp:coreProperties>
</file>