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4" r:id="rId8"/>
    <p:sldId id="265" r:id="rId9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1" autoAdjust="0"/>
    <p:restoredTop sz="86408" autoAdjust="0"/>
  </p:normalViewPr>
  <p:slideViewPr>
    <p:cSldViewPr>
      <p:cViewPr varScale="1">
        <p:scale>
          <a:sx n="120" d="100"/>
          <a:sy n="120" d="100"/>
        </p:scale>
        <p:origin x="-84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ECCFED-FCCD-8A49-993D-E27FECA83BE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39175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AC81D2-2041-A447-A693-0277E6F9D18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36744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CB2317-4884-584B-9DB0-0DCC98695B8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03694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4A88A4-EDD3-E34B-B89A-32B257E1F49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18796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F79D25-6027-704A-9F25-5AA9D47C9A1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11162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CD4DBF-75DB-4447-800F-861E3ED60EA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67966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CCC601-01C6-DB4C-BC10-99B7ED7A474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02976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4F7F15-03A5-6043-AD60-2267E067BBC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02049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66FE4B-01A0-9744-A036-99EF9976F1B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49513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35D997-A331-224E-A798-1B0F89FB80A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90256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BF122D-9B7A-DA4D-8A8F-B15B83BD71A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3426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  <a:endParaRPr lang="en-US" altLang="ja-JP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BA63BE6-5AB0-EA4B-8EC6-046B537A0A9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cann.org/" TargetMode="External"/><Relationship Id="rId3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secretariat@ispcp.info" TargetMode="External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spcp.info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8613"/>
            <a:ext cx="7772400" cy="1470025"/>
          </a:xfrm>
        </p:spPr>
        <p:txBody>
          <a:bodyPr/>
          <a:lstStyle/>
          <a:p>
            <a:r>
              <a:rPr lang="en-US" altLang="ja-JP" u="sng"/>
              <a:t>Invitation to</a:t>
            </a:r>
            <a:br>
              <a:rPr lang="en-US" altLang="ja-JP" u="sng"/>
            </a:br>
            <a:r>
              <a:rPr lang="en-US" altLang="ja-JP" u="sng"/>
              <a:t>ICANN GNSO ISPCP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25669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ja-JP" sz="2800"/>
              <a:t>ARIN XXX – October, 2012</a:t>
            </a:r>
          </a:p>
          <a:p>
            <a:pPr>
              <a:lnSpc>
                <a:spcPct val="80000"/>
              </a:lnSpc>
            </a:pPr>
            <a:endParaRPr lang="en-US" altLang="ja-JP" sz="2800"/>
          </a:p>
          <a:p>
            <a:pPr>
              <a:lnSpc>
                <a:spcPct val="80000"/>
              </a:lnSpc>
            </a:pPr>
            <a:r>
              <a:rPr lang="en-US" altLang="ja-JP" sz="2800"/>
              <a:t>The Internet Service Providers Connectivity Providers Constituency, ICANN Generic Names Supporting Organization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What is ICANN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ja-JP"/>
              <a:t>Internet Corporation for Assigned Names and Numbers, </a:t>
            </a:r>
            <a:r>
              <a:rPr lang="en-US" altLang="ja-JP">
                <a:hlinkClick r:id="rId2"/>
              </a:rPr>
              <a:t>http://www.icann.org/</a:t>
            </a:r>
            <a:r>
              <a:rPr lang="en-US" altLang="ja-JP"/>
              <a:t> </a:t>
            </a:r>
          </a:p>
          <a:p>
            <a:pPr>
              <a:lnSpc>
                <a:spcPct val="90000"/>
              </a:lnSpc>
            </a:pPr>
            <a:r>
              <a:rPr lang="en-US" altLang="ja-JP"/>
              <a:t>Coordinates the global Internet</a:t>
            </a:r>
            <a:r>
              <a:rPr lang="ja-JP" altLang="en-US"/>
              <a:t>’</a:t>
            </a:r>
            <a:r>
              <a:rPr lang="en-US" altLang="ja-JP"/>
              <a:t>s unique identifiers and stable operation of the system of them, at the global level</a:t>
            </a:r>
          </a:p>
          <a:p>
            <a:pPr lvl="1">
              <a:lnSpc>
                <a:spcPct val="90000"/>
              </a:lnSpc>
            </a:pPr>
            <a:r>
              <a:rPr lang="en-US" altLang="ja-JP"/>
              <a:t>Domain Names, IP numbers and protocol numbers</a:t>
            </a:r>
          </a:p>
          <a:p>
            <a:pPr>
              <a:lnSpc>
                <a:spcPct val="90000"/>
              </a:lnSpc>
            </a:pPr>
            <a:r>
              <a:rPr lang="en-US" altLang="ja-JP"/>
              <a:t>Three meetings held in a year touring all around the world</a:t>
            </a:r>
          </a:p>
        </p:txBody>
      </p:sp>
      <p:pic>
        <p:nvPicPr>
          <p:cNvPr id="3077" name="Picture 5" descr="ANd9GcTiL7uielcvrcf8KNAMoyBUD1iphpH2kbMsZSz52uG7RrSTaorC5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0"/>
            <a:ext cx="2051050" cy="1643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ICANN Organization Chart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7173" name="Picture 5" descr="dotNYC-Icann-Organization-Structure-January-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4513"/>
            <a:ext cx="9144000" cy="6340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What is GNSO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ja-JP" sz="2800"/>
              <a:t>Generic Names Supporting Organization</a:t>
            </a:r>
          </a:p>
          <a:p>
            <a:pPr>
              <a:lnSpc>
                <a:spcPct val="90000"/>
              </a:lnSpc>
            </a:pPr>
            <a:r>
              <a:rPr lang="en-US" altLang="ja-JP" sz="2800"/>
              <a:t>Is responsible for developing substantive </a:t>
            </a:r>
            <a:r>
              <a:rPr lang="en-US" altLang="ja-JP" sz="2800" i="1"/>
              <a:t>policies relating to gTLDs</a:t>
            </a:r>
            <a:r>
              <a:rPr lang="en-US" altLang="ja-JP" sz="2800"/>
              <a:t> (generic top-level domains) and recommending them to the ICANN Board</a:t>
            </a:r>
          </a:p>
          <a:p>
            <a:pPr>
              <a:lnSpc>
                <a:spcPct val="90000"/>
              </a:lnSpc>
            </a:pPr>
            <a:endParaRPr lang="en-US" altLang="ja-JP" sz="2800"/>
          </a:p>
          <a:p>
            <a:pPr>
              <a:lnSpc>
                <a:spcPct val="90000"/>
              </a:lnSpc>
            </a:pPr>
            <a:r>
              <a:rPr lang="en-US" altLang="ja-JP" sz="2800"/>
              <a:t>Multi-stakeholder approach</a:t>
            </a:r>
          </a:p>
          <a:p>
            <a:pPr lvl="1">
              <a:lnSpc>
                <a:spcPct val="90000"/>
              </a:lnSpc>
            </a:pPr>
            <a:r>
              <a:rPr lang="en-US" altLang="ja-JP" sz="2400"/>
              <a:t>Contracted &amp; Non-Contracted Parties</a:t>
            </a:r>
          </a:p>
          <a:p>
            <a:pPr lvl="1">
              <a:lnSpc>
                <a:spcPct val="90000"/>
              </a:lnSpc>
            </a:pPr>
            <a:r>
              <a:rPr lang="en-US" altLang="ja-JP" sz="2400"/>
              <a:t>Stakeholder Groups and Constituencies to represent various stakes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GNSO Organization Chart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6149" name="Picture 5" descr="council-organization-oct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4450"/>
            <a:ext cx="8858250" cy="685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0" name="Oval 6"/>
          <p:cNvSpPr>
            <a:spLocks noChangeArrowheads="1"/>
          </p:cNvSpPr>
          <p:nvPr/>
        </p:nvSpPr>
        <p:spPr bwMode="auto">
          <a:xfrm>
            <a:off x="4500563" y="5373688"/>
            <a:ext cx="1958975" cy="360362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6300788" y="5661025"/>
            <a:ext cx="647700" cy="576263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6856413" y="5969000"/>
            <a:ext cx="1555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b="1" u="sng"/>
              <a:t>We are here!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What is ISPCP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/>
              <a:t>Internet Service Providers and Connectivity Providers Constituency</a:t>
            </a:r>
          </a:p>
          <a:p>
            <a:pPr lvl="1"/>
            <a:r>
              <a:rPr lang="en-US" altLang="ja-JP"/>
              <a:t>Within GNSO, and its Commercial Stakeholder Group</a:t>
            </a:r>
          </a:p>
          <a:p>
            <a:r>
              <a:rPr lang="en-US" altLang="ja-JP"/>
              <a:t>Membership Criteria:  </a:t>
            </a:r>
            <a:r>
              <a:rPr lang="en-US" altLang="ja-JP" u="sng"/>
              <a:t>ISPs, carriers and associations of those</a:t>
            </a:r>
          </a:p>
          <a:p>
            <a:endParaRPr lang="en-US" altLang="ja-JP"/>
          </a:p>
          <a:p>
            <a:r>
              <a:rPr lang="en-US" altLang="ja-JP">
                <a:solidFill>
                  <a:srgbClr val="FF0000"/>
                </a:solidFill>
              </a:rPr>
              <a:t>Important:  It</a:t>
            </a:r>
            <a:r>
              <a:rPr lang="ja-JP" altLang="en-US">
                <a:solidFill>
                  <a:srgbClr val="FF0000"/>
                </a:solidFill>
              </a:rPr>
              <a:t>’</a:t>
            </a:r>
            <a:r>
              <a:rPr lang="en-US" altLang="ja-JP">
                <a:solidFill>
                  <a:srgbClr val="FF0000"/>
                </a:solidFill>
              </a:rPr>
              <a:t>s YOU!!</a:t>
            </a: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 flipH="1" flipV="1">
            <a:off x="3059113" y="4581525"/>
            <a:ext cx="360362" cy="8636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000">
                <a:solidFill>
                  <a:schemeClr val="tx1"/>
                </a:solidFill>
              </a:rPr>
              <a:t>You are being much more influenced by gTLD policies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/>
              <a:t>1200+ new gTLDs are being injected into the root DNS zone in a couple of years</a:t>
            </a:r>
          </a:p>
          <a:p>
            <a:pPr lvl="1"/>
            <a:r>
              <a:rPr lang="en-US" altLang="ja-JP"/>
              <a:t>Are you familiar with the details?</a:t>
            </a:r>
          </a:p>
          <a:p>
            <a:pPr lvl="1"/>
            <a:r>
              <a:rPr lang="en-US" altLang="ja-JP"/>
              <a:t>No impact to you in future?</a:t>
            </a:r>
          </a:p>
          <a:p>
            <a:pPr lvl="1"/>
            <a:endParaRPr lang="en-US" altLang="ja-JP"/>
          </a:p>
          <a:p>
            <a:r>
              <a:rPr lang="en-US" altLang="ja-JP"/>
              <a:t>In ISPCP, you can get involved to gTLD policy making process and have closer eye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Thank you!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sz="2800"/>
              <a:t>Any questions?</a:t>
            </a:r>
          </a:p>
          <a:p>
            <a:pPr lvl="1"/>
            <a:r>
              <a:rPr lang="en-US" altLang="ja-JP" sz="2400"/>
              <a:t>Web: </a:t>
            </a:r>
            <a:r>
              <a:rPr lang="en-US" altLang="ja-JP" sz="2400">
                <a:hlinkClick r:id="rId2"/>
              </a:rPr>
              <a:t>http://ispcp.info/</a:t>
            </a:r>
            <a:r>
              <a:rPr lang="en-US" altLang="ja-JP" sz="2400"/>
              <a:t> </a:t>
            </a:r>
          </a:p>
          <a:p>
            <a:pPr lvl="1"/>
            <a:r>
              <a:rPr lang="en-US" altLang="ja-JP" sz="2400"/>
              <a:t>E-mail to </a:t>
            </a:r>
            <a:r>
              <a:rPr lang="en-US" altLang="ja-JP" sz="2400">
                <a:hlinkClick r:id="rId3"/>
              </a:rPr>
              <a:t>secretariat@ispcp.info</a:t>
            </a:r>
            <a:endParaRPr lang="en-US" altLang="ja-JP" sz="2400"/>
          </a:p>
          <a:p>
            <a:r>
              <a:rPr lang="en-US" altLang="ja-JP" sz="2800"/>
              <a:t>Sorry you</a:t>
            </a:r>
            <a:r>
              <a:rPr lang="ja-JP" altLang="en-US" sz="2800"/>
              <a:t>’</a:t>
            </a:r>
            <a:r>
              <a:rPr lang="en-US" altLang="ja-JP" sz="2800"/>
              <a:t>ve just missed ICANN Toronto last week</a:t>
            </a:r>
          </a:p>
          <a:p>
            <a:pPr lvl="1"/>
            <a:r>
              <a:rPr lang="en-US" altLang="ja-JP" sz="2400"/>
              <a:t>find participants and ask how it was!</a:t>
            </a:r>
          </a:p>
          <a:p>
            <a:r>
              <a:rPr lang="en-US" altLang="ja-JP" sz="2800"/>
              <a:t>Next ICANN Meeting</a:t>
            </a:r>
          </a:p>
          <a:p>
            <a:pPr lvl="1"/>
            <a:r>
              <a:rPr lang="en-US" altLang="ja-JP" sz="2400"/>
              <a:t>Beijing, China, 7 – 11 April, 2013</a:t>
            </a:r>
          </a:p>
        </p:txBody>
      </p:sp>
      <p:pic>
        <p:nvPicPr>
          <p:cNvPr id="15367" name="Picture 7" descr="beijing-draft-logo-236x14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9013" y="5013325"/>
            <a:ext cx="3040062" cy="180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274</Words>
  <Application>Microsoft Macintosh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ＭＳ Ｐゴシック</vt:lpstr>
      <vt:lpstr>ＭＳ Ｐ明朝</vt:lpstr>
      <vt:lpstr>標準デザイン</vt:lpstr>
      <vt:lpstr>Invitation to ICANN GNSO ISPCP</vt:lpstr>
      <vt:lpstr>What is ICANN</vt:lpstr>
      <vt:lpstr>ICANN Organization Chart</vt:lpstr>
      <vt:lpstr>What is GNSO</vt:lpstr>
      <vt:lpstr>GNSO Organization Chart</vt:lpstr>
      <vt:lpstr>What is ISPCP</vt:lpstr>
      <vt:lpstr>You are being much more influenced by gTLD policies</vt:lpstr>
      <vt:lpstr>Thank you!</vt:lpstr>
    </vt:vector>
  </TitlesOfParts>
  <Company>JPNIC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Invitation to ICANN GNSO ISPCP</dc:title>
  <dc:creator>MAEMURA Akinori</dc:creator>
  <cp:lastModifiedBy>Jason Byrne</cp:lastModifiedBy>
  <cp:revision>7</cp:revision>
  <dcterms:created xsi:type="dcterms:W3CDTF">2012-08-10T02:27:29Z</dcterms:created>
  <dcterms:modified xsi:type="dcterms:W3CDTF">2012-10-25T15:54:11Z</dcterms:modified>
</cp:coreProperties>
</file>