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75" r:id="rId2"/>
    <p:sldId id="276" r:id="rId3"/>
    <p:sldId id="277" r:id="rId4"/>
    <p:sldId id="278" r:id="rId5"/>
    <p:sldId id="279" r:id="rId6"/>
    <p:sldId id="274"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29" d="100"/>
          <a:sy n="129" d="100"/>
        </p:scale>
        <p:origin x="-18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41698C-B8EC-4747-8C83-13A15E994677}" type="datetimeFigureOut">
              <a:rPr lang="en-US" smtClean="0"/>
              <a:pPr/>
              <a:t>25/Oct/2012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0AADB-981F-6845-8056-AC18216A6EAF}" type="slidenum">
              <a:rPr lang="en-US" smtClean="0"/>
              <a:pPr/>
              <a:t>‹#›</a:t>
            </a:fld>
            <a:endParaRPr lang="en-US"/>
          </a:p>
        </p:txBody>
      </p:sp>
    </p:spTree>
    <p:extLst>
      <p:ext uri="{BB962C8B-B14F-4D97-AF65-F5344CB8AC3E}">
        <p14:creationId xmlns:p14="http://schemas.microsoft.com/office/powerpoint/2010/main" val="1491796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44E13-8BCD-F740-AA56-7D34B0F79864}" type="datetimeFigureOut">
              <a:rPr lang="en-US" smtClean="0"/>
              <a:t>25/Oct/2012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CE67F-0DD7-CB48-A1CB-09830BDCA497}" type="slidenum">
              <a:rPr lang="en-US" smtClean="0"/>
              <a:t>‹#›</a:t>
            </a:fld>
            <a:endParaRPr lang="en-US"/>
          </a:p>
        </p:txBody>
      </p:sp>
    </p:spTree>
    <p:extLst>
      <p:ext uri="{BB962C8B-B14F-4D97-AF65-F5344CB8AC3E}">
        <p14:creationId xmlns:p14="http://schemas.microsoft.com/office/powerpoint/2010/main" val="893310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571"/>
            <a:ext cx="8497529" cy="1458932"/>
          </a:xfrm>
        </p:spPr>
        <p:txBody>
          <a:bodyPr>
            <a:normAutofit/>
          </a:bodyPr>
          <a:lstStyle>
            <a:lvl1pPr algn="l">
              <a:defRPr sz="4000">
                <a:solidFill>
                  <a:srgbClr val="99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15503"/>
            <a:ext cx="8229600" cy="4240848"/>
          </a:xfr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4"/>
          </p:nvPr>
        </p:nvSpPr>
        <p:spPr>
          <a:xfrm>
            <a:off x="8451434"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8451434"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tlanta_master2-01.png"/>
          <p:cNvPicPr>
            <a:picLocks noChangeAspect="1"/>
          </p:cNvPicPr>
          <p:nvPr userDrawn="1"/>
        </p:nvPicPr>
        <p:blipFill>
          <a:blip r:embed="rId5"/>
          <a:stretch>
            <a:fillRect/>
          </a:stretch>
        </p:blipFill>
        <p:spPr>
          <a:xfrm>
            <a:off x="378" y="283"/>
            <a:ext cx="9143244" cy="6857433"/>
          </a:xfrm>
          <a:prstGeom prst="rect">
            <a:avLst/>
          </a:prstGeom>
        </p:spPr>
      </p:pic>
      <p:sp>
        <p:nvSpPr>
          <p:cNvPr id="2" name="Title Placeholder 1"/>
          <p:cNvSpPr>
            <a:spLocks noGrp="1"/>
          </p:cNvSpPr>
          <p:nvPr>
            <p:ph type="title"/>
          </p:nvPr>
        </p:nvSpPr>
        <p:spPr>
          <a:xfrm>
            <a:off x="319737" y="453589"/>
            <a:ext cx="6972180" cy="15995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90750"/>
            <a:ext cx="8229600" cy="576421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allas_master_bckgrnd-01.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6" name="Picture 5" descr="Dallas_master_bckgrnd-02.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7" name="Slide Number Placeholder 3"/>
          <p:cNvSpPr>
            <a:spLocks noGrp="1"/>
          </p:cNvSpPr>
          <p:nvPr>
            <p:ph type="sldNum" sz="quarter" idx="4"/>
          </p:nvPr>
        </p:nvSpPr>
        <p:spPr>
          <a:xfrm>
            <a:off x="8516986"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421690" y="1662574"/>
            <a:ext cx="7145643" cy="3914843"/>
          </a:xfrm>
        </p:spPr>
        <p:txBody>
          <a:bodyPr>
            <a:noAutofit/>
          </a:bodyPr>
          <a:lstStyle/>
          <a:p>
            <a:pPr algn="ctr">
              <a:lnSpc>
                <a:spcPct val="120000"/>
              </a:lnSpc>
            </a:pPr>
            <a:r>
              <a:rPr lang="en-US" sz="3600" dirty="0" smtClean="0"/>
              <a:t>Proposed 2013 Policy Development Process</a:t>
            </a:r>
            <a:br>
              <a:rPr lang="en-US" sz="3600" dirty="0" smtClean="0"/>
            </a:br>
            <a:r>
              <a:rPr lang="en-US" sz="3600" b="0" dirty="0"/>
              <a:t/>
            </a:r>
            <a:br>
              <a:rPr lang="en-US" sz="3600" b="0" dirty="0"/>
            </a:br>
            <a:r>
              <a:rPr lang="en-US" sz="3600" b="0" dirty="0" smtClean="0"/>
              <a:t>John Curran</a:t>
            </a:r>
            <a:r>
              <a:rPr lang="en-US" sz="3600" dirty="0" smtClean="0"/>
              <a:t/>
            </a:r>
            <a:br>
              <a:rPr lang="en-US" sz="3600" dirty="0" smtClean="0"/>
            </a:br>
            <a:endParaRPr lang="en-US" sz="3600" dirty="0"/>
          </a:p>
        </p:txBody>
      </p:sp>
    </p:spTree>
    <p:extLst>
      <p:ext uri="{BB962C8B-B14F-4D97-AF65-F5344CB8AC3E}">
        <p14:creationId xmlns:p14="http://schemas.microsoft.com/office/powerpoint/2010/main" val="37755756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14627" y="658828"/>
            <a:ext cx="8296867" cy="6527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996633"/>
                </a:solidFill>
                <a:latin typeface="Century Gothic"/>
                <a:cs typeface="Century Gothic"/>
              </a:rPr>
              <a:t>Policy Development Process - Issues</a:t>
            </a:r>
            <a:endParaRPr lang="en-US" sz="3200" b="1" dirty="0">
              <a:solidFill>
                <a:srgbClr val="996633"/>
              </a:solidFill>
              <a:latin typeface="Century Gothic"/>
              <a:cs typeface="Century Gothic"/>
            </a:endParaRPr>
          </a:p>
        </p:txBody>
      </p:sp>
      <p:sp>
        <p:nvSpPr>
          <p:cNvPr id="5" name="TextBox 4"/>
          <p:cNvSpPr txBox="1"/>
          <p:nvPr/>
        </p:nvSpPr>
        <p:spPr>
          <a:xfrm>
            <a:off x="577283" y="1450034"/>
            <a:ext cx="7576446" cy="4708981"/>
          </a:xfrm>
          <a:prstGeom prst="rect">
            <a:avLst/>
          </a:prstGeom>
          <a:noFill/>
        </p:spPr>
        <p:txBody>
          <a:bodyPr wrap="square" rtlCol="0">
            <a:spAutoFit/>
          </a:bodyPr>
          <a:lstStyle/>
          <a:p>
            <a:r>
              <a:rPr lang="en-US" sz="2000" dirty="0" smtClean="0">
                <a:latin typeface="Century Gothic"/>
                <a:cs typeface="Century Gothic"/>
              </a:rPr>
              <a:t>Some of concerns/issues with the present Policy Development process include:</a:t>
            </a:r>
          </a:p>
          <a:p>
            <a:endParaRPr lang="en-US" sz="2000" dirty="0" smtClean="0">
              <a:latin typeface="Century Gothic"/>
              <a:cs typeface="Century Gothic"/>
            </a:endParaRPr>
          </a:p>
          <a:p>
            <a:pPr marL="342900" indent="-342900">
              <a:buFont typeface="Arial"/>
              <a:buChar char="•"/>
            </a:pPr>
            <a:r>
              <a:rPr lang="en-US" sz="2000" dirty="0" smtClean="0">
                <a:latin typeface="Century Gothic"/>
                <a:cs typeface="Century Gothic"/>
              </a:rPr>
              <a:t>Not clear whether/when proposal author or AC controls proposal</a:t>
            </a:r>
          </a:p>
          <a:p>
            <a:endParaRPr lang="en-US" sz="2000" dirty="0" smtClean="0">
              <a:latin typeface="Century Gothic"/>
              <a:cs typeface="Century Gothic"/>
            </a:endParaRPr>
          </a:p>
          <a:p>
            <a:pPr marL="342900" indent="-342900">
              <a:buFont typeface="Arial"/>
              <a:buChar char="•"/>
            </a:pPr>
            <a:r>
              <a:rPr lang="en-US" sz="2000" dirty="0" smtClean="0">
                <a:latin typeface="Century Gothic"/>
                <a:cs typeface="Century Gothic"/>
              </a:rPr>
              <a:t>Policy proposals can be abandoned by AC before the community has time to consider</a:t>
            </a:r>
          </a:p>
          <a:p>
            <a:endParaRPr lang="en-US" sz="2000" dirty="0" smtClean="0">
              <a:latin typeface="Century Gothic"/>
              <a:cs typeface="Century Gothic"/>
            </a:endParaRPr>
          </a:p>
          <a:p>
            <a:pPr marL="342900" indent="-342900">
              <a:buFont typeface="Arial"/>
              <a:buChar char="•"/>
            </a:pPr>
            <a:r>
              <a:rPr lang="en-US" sz="2000" dirty="0" smtClean="0">
                <a:latin typeface="Century Gothic"/>
                <a:cs typeface="Century Gothic"/>
              </a:rPr>
              <a:t>Not clear when policies being presented at Public Policy Meeting are going to be recommended to the Board for adoption</a:t>
            </a:r>
          </a:p>
          <a:p>
            <a:endParaRPr lang="en-US" sz="2000" dirty="0" smtClean="0">
              <a:latin typeface="Century Gothic"/>
              <a:cs typeface="Century Gothic"/>
            </a:endParaRPr>
          </a:p>
          <a:p>
            <a:pPr marL="342900" indent="-342900">
              <a:buFont typeface="Arial"/>
              <a:buChar char="•"/>
            </a:pPr>
            <a:r>
              <a:rPr lang="en-US" sz="2000" dirty="0" smtClean="0">
                <a:latin typeface="Century Gothic"/>
                <a:cs typeface="Century Gothic"/>
              </a:rPr>
              <a:t>No clear record of the consideration of concerns raised in the draft policies</a:t>
            </a:r>
          </a:p>
        </p:txBody>
      </p:sp>
    </p:spTree>
    <p:extLst>
      <p:ext uri="{BB962C8B-B14F-4D97-AF65-F5344CB8AC3E}">
        <p14:creationId xmlns:p14="http://schemas.microsoft.com/office/powerpoint/2010/main" val="4846839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14627" y="608923"/>
            <a:ext cx="8296867" cy="6527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996633"/>
                </a:solidFill>
                <a:latin typeface="Century Gothic"/>
                <a:cs typeface="Century Gothic"/>
              </a:rPr>
              <a:t>Revised Policy Development Process</a:t>
            </a:r>
            <a:endParaRPr lang="en-US" sz="3200" b="1" dirty="0">
              <a:solidFill>
                <a:srgbClr val="996633"/>
              </a:solidFill>
              <a:latin typeface="Century Gothic"/>
              <a:cs typeface="Century Gothic"/>
            </a:endParaRPr>
          </a:p>
        </p:txBody>
      </p:sp>
      <p:sp>
        <p:nvSpPr>
          <p:cNvPr id="5" name="TextBox 4"/>
          <p:cNvSpPr txBox="1"/>
          <p:nvPr/>
        </p:nvSpPr>
        <p:spPr>
          <a:xfrm>
            <a:off x="554192" y="1316994"/>
            <a:ext cx="8257302" cy="4585871"/>
          </a:xfrm>
          <a:prstGeom prst="rect">
            <a:avLst/>
          </a:prstGeom>
          <a:noFill/>
        </p:spPr>
        <p:txBody>
          <a:bodyPr wrap="square" rtlCol="0">
            <a:spAutoFit/>
          </a:bodyPr>
          <a:lstStyle/>
          <a:p>
            <a:r>
              <a:rPr lang="en-US" sz="2200" b="1" dirty="0" smtClean="0">
                <a:latin typeface="Century Gothic"/>
                <a:cs typeface="Century Gothic"/>
              </a:rPr>
              <a:t>Revised PDP attempts to clarify numerous process issues:</a:t>
            </a:r>
          </a:p>
          <a:p>
            <a:endParaRPr lang="en-US" dirty="0" smtClean="0">
              <a:latin typeface="Century Gothic"/>
              <a:cs typeface="Century Gothic"/>
            </a:endParaRPr>
          </a:p>
          <a:p>
            <a:pPr marL="342900" indent="-342900">
              <a:buFont typeface="Arial"/>
              <a:buChar char="•"/>
            </a:pPr>
            <a:r>
              <a:rPr lang="en-US" dirty="0" smtClean="0">
                <a:latin typeface="Century Gothic"/>
                <a:cs typeface="Century Gothic"/>
              </a:rPr>
              <a:t>Policy </a:t>
            </a:r>
            <a:r>
              <a:rPr lang="en-US" dirty="0">
                <a:latin typeface="Century Gothic"/>
                <a:cs typeface="Century Gothic"/>
              </a:rPr>
              <a:t>p</a:t>
            </a:r>
            <a:r>
              <a:rPr lang="en-US" dirty="0" smtClean="0">
                <a:latin typeface="Century Gothic"/>
                <a:cs typeface="Century Gothic"/>
              </a:rPr>
              <a:t>roposals are under originator’s control until they are valid draft policies</a:t>
            </a:r>
          </a:p>
          <a:p>
            <a:pPr marL="342900" indent="-342900">
              <a:buFont typeface="Arial"/>
              <a:buChar char="•"/>
            </a:pPr>
            <a:r>
              <a:rPr lang="en-US" dirty="0" smtClean="0">
                <a:latin typeface="Century Gothic"/>
                <a:cs typeface="Century Gothic"/>
              </a:rPr>
              <a:t>Clear criteria for valid draft policies (in-scope problem statement)</a:t>
            </a:r>
          </a:p>
          <a:p>
            <a:pPr marL="342900" indent="-342900">
              <a:buFont typeface="Arial"/>
              <a:buChar char="•"/>
            </a:pPr>
            <a:r>
              <a:rPr lang="en-US" dirty="0" smtClean="0">
                <a:latin typeface="Century Gothic"/>
                <a:cs typeface="Century Gothic"/>
              </a:rPr>
              <a:t>AC shepherds charged with helping proposals become valid draft policies, and only reject if incomprehensible or out of scope (not germane actual number resource policy) and not correct by the originator</a:t>
            </a:r>
          </a:p>
          <a:p>
            <a:endParaRPr lang="en-US" dirty="0" smtClean="0">
              <a:latin typeface="Century Gothic"/>
              <a:cs typeface="Century Gothic"/>
            </a:endParaRPr>
          </a:p>
          <a:p>
            <a:pPr marL="342900" indent="-342900">
              <a:buFont typeface="Arial"/>
              <a:buChar char="•"/>
            </a:pPr>
            <a:r>
              <a:rPr lang="en-US" dirty="0" smtClean="0">
                <a:latin typeface="Century Gothic"/>
                <a:cs typeface="Century Gothic"/>
              </a:rPr>
              <a:t>Draft policies are under AC control (but involve the originators if they’re available and responsive)</a:t>
            </a:r>
          </a:p>
          <a:p>
            <a:pPr marL="342900" indent="-342900">
              <a:buFont typeface="Arial"/>
              <a:buChar char="•"/>
            </a:pPr>
            <a:r>
              <a:rPr lang="en-US" dirty="0" smtClean="0">
                <a:latin typeface="Century Gothic"/>
                <a:cs typeface="Century Gothic"/>
              </a:rPr>
              <a:t>Draft policies are discussed on PPML, considered by the AC, and recommended if good, abandoned if bad</a:t>
            </a:r>
          </a:p>
          <a:p>
            <a:pPr marL="342900" indent="-342900">
              <a:buFont typeface="Arial"/>
              <a:buChar char="•"/>
            </a:pPr>
            <a:r>
              <a:rPr lang="en-US" u="sng" dirty="0" smtClean="0">
                <a:latin typeface="Century Gothic"/>
                <a:cs typeface="Century Gothic"/>
              </a:rPr>
              <a:t>All</a:t>
            </a:r>
            <a:r>
              <a:rPr lang="en-US" dirty="0" smtClean="0">
                <a:latin typeface="Century Gothic"/>
                <a:cs typeface="Century Gothic"/>
              </a:rPr>
              <a:t> active draft policies are presented at Public Policy Meeting –agenda time adjusted (short/medium/long) as needed</a:t>
            </a:r>
          </a:p>
        </p:txBody>
      </p:sp>
    </p:spTree>
    <p:extLst>
      <p:ext uri="{BB962C8B-B14F-4D97-AF65-F5344CB8AC3E}">
        <p14:creationId xmlns:p14="http://schemas.microsoft.com/office/powerpoint/2010/main" val="28951986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14627" y="586148"/>
            <a:ext cx="8296867" cy="6527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996633"/>
                </a:solidFill>
                <a:latin typeface="Century Gothic" charset="0"/>
              </a:rPr>
              <a:t>Revised Policy Development Process</a:t>
            </a:r>
            <a:endParaRPr lang="en-US" sz="3200" b="1" dirty="0">
              <a:solidFill>
                <a:srgbClr val="996633"/>
              </a:solidFill>
              <a:latin typeface="Century Gothic" charset="0"/>
            </a:endParaRPr>
          </a:p>
        </p:txBody>
      </p:sp>
      <p:sp>
        <p:nvSpPr>
          <p:cNvPr id="6" name="TextBox 5"/>
          <p:cNvSpPr txBox="1"/>
          <p:nvPr/>
        </p:nvSpPr>
        <p:spPr>
          <a:xfrm>
            <a:off x="457200" y="1238936"/>
            <a:ext cx="8310719" cy="5324535"/>
          </a:xfrm>
          <a:prstGeom prst="rect">
            <a:avLst/>
          </a:prstGeom>
          <a:noFill/>
        </p:spPr>
        <p:txBody>
          <a:bodyPr wrap="square" rtlCol="0">
            <a:spAutoFit/>
          </a:bodyPr>
          <a:lstStyle/>
          <a:p>
            <a:r>
              <a:rPr lang="en-US" sz="2000" b="1" dirty="0" smtClean="0">
                <a:latin typeface="Century Gothic"/>
                <a:cs typeface="Century Gothic"/>
              </a:rPr>
              <a:t>Revised PDP attempts to clarify policy documentation issues:</a:t>
            </a:r>
          </a:p>
          <a:p>
            <a:endParaRPr lang="en-US" sz="2000" dirty="0" smtClean="0">
              <a:latin typeface="Century Gothic"/>
              <a:cs typeface="Century Gothic"/>
            </a:endParaRPr>
          </a:p>
          <a:p>
            <a:pPr marL="342900" indent="-342900">
              <a:buFont typeface="Arial"/>
              <a:buChar char="•"/>
            </a:pPr>
            <a:r>
              <a:rPr lang="en-US" sz="2000" dirty="0" smtClean="0">
                <a:latin typeface="Century Gothic"/>
                <a:cs typeface="Century Gothic"/>
              </a:rPr>
              <a:t>Policy </a:t>
            </a:r>
            <a:r>
              <a:rPr lang="en-US" sz="2000" dirty="0">
                <a:latin typeface="Century Gothic"/>
                <a:cs typeface="Century Gothic"/>
              </a:rPr>
              <a:t>p</a:t>
            </a:r>
            <a:r>
              <a:rPr lang="en-US" sz="2000" dirty="0" smtClean="0">
                <a:latin typeface="Century Gothic"/>
                <a:cs typeface="Century Gothic"/>
              </a:rPr>
              <a:t>roposals must contain a clear statement of the problem with current Internet number resource policy along with any suggested changes to policy text – very important for making sure everyone understands originator’s concerns </a:t>
            </a:r>
          </a:p>
          <a:p>
            <a:endParaRPr lang="en-US" sz="2000" dirty="0" smtClean="0">
              <a:latin typeface="Century Gothic"/>
              <a:cs typeface="Century Gothic"/>
            </a:endParaRPr>
          </a:p>
          <a:p>
            <a:pPr marL="342900" indent="-342900">
              <a:buFont typeface="Arial"/>
              <a:buChar char="•"/>
            </a:pPr>
            <a:r>
              <a:rPr lang="en-US" sz="2000" dirty="0" smtClean="0">
                <a:latin typeface="Century Gothic"/>
                <a:cs typeface="Century Gothic"/>
              </a:rPr>
              <a:t>Advancing draft policy involves the addition of a statement that the AC considers the policy to match the requirements contained in the PDP, i.e. it is fair/impartial, technically sound, and has the support of the community (based on discussions to date on PPML and any public policy consultations at ARIN or other </a:t>
            </a:r>
            <a:r>
              <a:rPr lang="en-US" sz="2000" dirty="0" err="1" smtClean="0">
                <a:latin typeface="Century Gothic"/>
                <a:cs typeface="Century Gothic"/>
              </a:rPr>
              <a:t>fora</a:t>
            </a:r>
            <a:r>
              <a:rPr lang="en-US" sz="2000" dirty="0" smtClean="0">
                <a:latin typeface="Century Gothic"/>
                <a:cs typeface="Century Gothic"/>
              </a:rPr>
              <a:t> (e.g. NANOG)</a:t>
            </a:r>
          </a:p>
          <a:p>
            <a:endParaRPr lang="en-US" sz="2000" dirty="0">
              <a:latin typeface="Century Gothic"/>
              <a:cs typeface="Century Gothic"/>
            </a:endParaRPr>
          </a:p>
          <a:p>
            <a:pPr marL="342900" indent="-342900">
              <a:buFont typeface="Arial"/>
              <a:buChar char="•"/>
            </a:pPr>
            <a:r>
              <a:rPr lang="en-US" sz="2000" dirty="0" smtClean="0">
                <a:latin typeface="Century Gothic"/>
                <a:cs typeface="Century Gothic"/>
              </a:rPr>
              <a:t>The AC’s </a:t>
            </a:r>
            <a:r>
              <a:rPr lang="en-US" sz="2000" dirty="0">
                <a:latin typeface="Century Gothic"/>
                <a:cs typeface="Century Gothic"/>
              </a:rPr>
              <a:t>consideration </a:t>
            </a:r>
            <a:r>
              <a:rPr lang="en-US" sz="2000" dirty="0" smtClean="0">
                <a:latin typeface="Century Gothic"/>
                <a:cs typeface="Century Gothic"/>
              </a:rPr>
              <a:t>of significant objections raised should be included in the assessment statement of the policy to PDP requirements</a:t>
            </a:r>
          </a:p>
        </p:txBody>
      </p:sp>
    </p:spTree>
    <p:extLst>
      <p:ext uri="{BB962C8B-B14F-4D97-AF65-F5344CB8AC3E}">
        <p14:creationId xmlns:p14="http://schemas.microsoft.com/office/powerpoint/2010/main" val="36204206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14627" y="811695"/>
            <a:ext cx="8296867" cy="6527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996633"/>
                </a:solidFill>
                <a:latin typeface="Century Gothic"/>
                <a:cs typeface="Century Gothic"/>
              </a:rPr>
              <a:t>Revised Policy Development Process</a:t>
            </a:r>
            <a:endParaRPr lang="en-US" sz="3200" b="1" dirty="0">
              <a:solidFill>
                <a:srgbClr val="996633"/>
              </a:solidFill>
              <a:latin typeface="Century Gothic"/>
              <a:cs typeface="Century Gothic"/>
            </a:endParaRPr>
          </a:p>
        </p:txBody>
      </p:sp>
      <p:sp>
        <p:nvSpPr>
          <p:cNvPr id="5" name="TextBox 4"/>
          <p:cNvSpPr txBox="1"/>
          <p:nvPr/>
        </p:nvSpPr>
        <p:spPr>
          <a:xfrm>
            <a:off x="958273" y="1568257"/>
            <a:ext cx="7296728" cy="4708981"/>
          </a:xfrm>
          <a:prstGeom prst="rect">
            <a:avLst/>
          </a:prstGeom>
          <a:noFill/>
        </p:spPr>
        <p:txBody>
          <a:bodyPr wrap="square" rtlCol="0">
            <a:spAutoFit/>
          </a:bodyPr>
          <a:lstStyle/>
          <a:p>
            <a:r>
              <a:rPr lang="en-US" sz="2000" b="1" dirty="0" smtClean="0">
                <a:latin typeface="Century Gothic"/>
                <a:cs typeface="Century Gothic"/>
              </a:rPr>
              <a:t>Revised PDP attempts to clarify what is happening in each policy state:</a:t>
            </a:r>
          </a:p>
          <a:p>
            <a:endParaRPr lang="en-US" sz="2000" dirty="0" smtClean="0">
              <a:latin typeface="Century Gothic"/>
              <a:cs typeface="Century Gothic"/>
            </a:endParaRPr>
          </a:p>
          <a:p>
            <a:r>
              <a:rPr lang="en-US" sz="2000" u="sng" dirty="0" smtClean="0">
                <a:latin typeface="Century Gothic"/>
                <a:cs typeface="Century Gothic"/>
              </a:rPr>
              <a:t>Policy </a:t>
            </a:r>
            <a:r>
              <a:rPr lang="en-US" sz="2000" u="sng" dirty="0">
                <a:latin typeface="Century Gothic"/>
                <a:cs typeface="Century Gothic"/>
              </a:rPr>
              <a:t>P</a:t>
            </a:r>
            <a:r>
              <a:rPr lang="en-US" sz="2000" u="sng" dirty="0" smtClean="0">
                <a:latin typeface="Century Gothic"/>
                <a:cs typeface="Century Gothic"/>
              </a:rPr>
              <a:t>roposals </a:t>
            </a:r>
            <a:r>
              <a:rPr lang="en-US" sz="2000" dirty="0" smtClean="0">
                <a:latin typeface="Century Gothic"/>
                <a:cs typeface="Century Gothic"/>
              </a:rPr>
              <a:t>– “We are working with the originator to understand the policy problem as they see it (and their proposed solution if any), so it is clear in their proposal”</a:t>
            </a:r>
          </a:p>
          <a:p>
            <a:endParaRPr lang="en-US" sz="2000" dirty="0" smtClean="0">
              <a:latin typeface="Century Gothic"/>
              <a:cs typeface="Century Gothic"/>
            </a:endParaRPr>
          </a:p>
          <a:p>
            <a:r>
              <a:rPr lang="en-US" sz="2000" u="sng" dirty="0" smtClean="0">
                <a:latin typeface="Century Gothic"/>
                <a:cs typeface="Century Gothic"/>
              </a:rPr>
              <a:t>Draft Policies </a:t>
            </a:r>
            <a:r>
              <a:rPr lang="en-US" sz="2000" dirty="0" smtClean="0">
                <a:latin typeface="Century Gothic"/>
                <a:cs typeface="Century Gothic"/>
              </a:rPr>
              <a:t>– “We have a defined problem, proposed solution, and would like to hear discussion about it.  If it looks to be unfair, technically unsound, or definitely not supported by the community, we will fix the draft policy text or abandon it.”</a:t>
            </a:r>
          </a:p>
          <a:p>
            <a:endParaRPr lang="en-US" sz="2000" dirty="0">
              <a:latin typeface="Century Gothic"/>
              <a:cs typeface="Century Gothic"/>
            </a:endParaRPr>
          </a:p>
          <a:p>
            <a:r>
              <a:rPr lang="en-US" sz="2000" u="sng" dirty="0" smtClean="0">
                <a:latin typeface="Century Gothic"/>
                <a:cs typeface="Century Gothic"/>
              </a:rPr>
              <a:t>Recommend Draft Policies </a:t>
            </a:r>
            <a:r>
              <a:rPr lang="en-US" sz="2000" dirty="0" smtClean="0">
                <a:latin typeface="Century Gothic"/>
                <a:cs typeface="Century Gothic"/>
              </a:rPr>
              <a:t>– “We think this is good policy and are hoping to advance it after the </a:t>
            </a:r>
            <a:r>
              <a:rPr lang="en-US" sz="2000" smtClean="0">
                <a:latin typeface="Century Gothic"/>
                <a:cs typeface="Century Gothic"/>
              </a:rPr>
              <a:t>next </a:t>
            </a:r>
            <a:r>
              <a:rPr lang="en-US" sz="2000" smtClean="0">
                <a:latin typeface="Century Gothic"/>
                <a:cs typeface="Century Gothic"/>
              </a:rPr>
              <a:t>PPC”</a:t>
            </a:r>
            <a:endParaRPr lang="en-US" sz="2000" dirty="0" smtClean="0">
              <a:latin typeface="Century Gothic"/>
              <a:cs typeface="Century Gothic"/>
            </a:endParaRPr>
          </a:p>
        </p:txBody>
      </p:sp>
    </p:spTree>
    <p:extLst>
      <p:ext uri="{BB962C8B-B14F-4D97-AF65-F5344CB8AC3E}">
        <p14:creationId xmlns:p14="http://schemas.microsoft.com/office/powerpoint/2010/main" val="14454991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pPr/>
              <a:t>6</a:t>
            </a:fld>
            <a:endParaRPr lang="en-US" dirty="0"/>
          </a:p>
        </p:txBody>
      </p:sp>
      <p:sp>
        <p:nvSpPr>
          <p:cNvPr id="5" name="Title 1"/>
          <p:cNvSpPr txBox="1">
            <a:spLocks/>
          </p:cNvSpPr>
          <p:nvPr/>
        </p:nvSpPr>
        <p:spPr>
          <a:xfrm>
            <a:off x="457200" y="2438400"/>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kern="1200">
                <a:solidFill>
                  <a:srgbClr val="996633"/>
                </a:solidFill>
                <a:latin typeface="Century Gothic"/>
                <a:ea typeface="+mj-ea"/>
                <a:cs typeface="Century Gothic"/>
              </a:defRPr>
            </a:lvl1pPr>
          </a:lstStyle>
          <a:p>
            <a:pPr algn="ctr"/>
            <a:r>
              <a:rPr lang="en-US" sz="3600" smtClean="0">
                <a:solidFill>
                  <a:schemeClr val="tx1"/>
                </a:solidFill>
                <a:latin typeface="Century Gothic" charset="0"/>
                <a:cs typeface="Century Gothic" charset="0"/>
              </a:rPr>
              <a:t>Questions?</a:t>
            </a:r>
            <a:endParaRPr lang="en-US" sz="3600" dirty="0">
              <a:solidFill>
                <a:schemeClr val="tx1"/>
              </a:solidFill>
              <a:latin typeface="Century Gothic" charset="0"/>
              <a:cs typeface="Century Gothic" charset="0"/>
            </a:endParaRPr>
          </a:p>
        </p:txBody>
      </p:sp>
    </p:spTree>
    <p:extLst>
      <p:ext uri="{BB962C8B-B14F-4D97-AF65-F5344CB8AC3E}">
        <p14:creationId xmlns:p14="http://schemas.microsoft.com/office/powerpoint/2010/main" val="3035276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839</TotalTime>
  <Words>479</Words>
  <Application>Microsoft Macintosh PowerPoint</Application>
  <PresentationFormat>On-screen Show (4:3)</PresentationFormat>
  <Paragraphs>43</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Proposed 2013 Policy Development Process  John Curran </vt:lpstr>
      <vt:lpstr>PowerPoint Presentation</vt:lpstr>
      <vt:lpstr>PowerPoint Presentation</vt:lpstr>
      <vt:lpstr>PowerPoint Presentation</vt:lpstr>
      <vt:lpstr>PowerPoint Presentation</vt:lpstr>
      <vt:lpstr>PowerPoint Presentation</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Sellers</dc:creator>
  <cp:lastModifiedBy>Jason Byrne</cp:lastModifiedBy>
  <cp:revision>37</cp:revision>
  <dcterms:created xsi:type="dcterms:W3CDTF">2010-08-12T13:39:46Z</dcterms:created>
  <dcterms:modified xsi:type="dcterms:W3CDTF">2012-10-25T21:38:42Z</dcterms:modified>
</cp:coreProperties>
</file>