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314" r:id="rId3"/>
    <p:sldId id="257" r:id="rId4"/>
    <p:sldId id="296" r:id="rId5"/>
    <p:sldId id="280" r:id="rId6"/>
    <p:sldId id="309" r:id="rId7"/>
    <p:sldId id="289" r:id="rId8"/>
    <p:sldId id="267" r:id="rId9"/>
    <p:sldId id="306" r:id="rId10"/>
    <p:sldId id="307" r:id="rId11"/>
    <p:sldId id="286" r:id="rId12"/>
    <p:sldId id="308" r:id="rId13"/>
    <p:sldId id="310" r:id="rId14"/>
    <p:sldId id="312" r:id="rId15"/>
    <p:sldId id="264" r:id="rId16"/>
    <p:sldId id="288" r:id="rId17"/>
    <p:sldId id="316" r:id="rId18"/>
    <p:sldId id="266" r:id="rId19"/>
    <p:sldId id="293" r:id="rId20"/>
    <p:sldId id="315" r:id="rId21"/>
    <p:sldId id="303" r:id="rId22"/>
    <p:sldId id="300" r:id="rId23"/>
    <p:sldId id="305" r:id="rId24"/>
    <p:sldId id="311" r:id="rId25"/>
    <p:sldId id="272" r:id="rId26"/>
    <p:sldId id="273" r:id="rId27"/>
  </p:sldIdLst>
  <p:sldSz cx="10080625" cy="7559675"/>
  <p:notesSz cx="7772400" cy="10058400"/>
  <p:defaultTextStyle>
    <a:defPPr>
      <a:defRPr lang="en-GB"/>
    </a:defPPr>
    <a:lvl1pPr algn="l" defTabSz="457200" rtl="0" fontAlgn="base">
      <a:lnSpc>
        <a:spcPts val="495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fontAlgn="base">
      <a:lnSpc>
        <a:spcPts val="495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fontAlgn="base">
      <a:lnSpc>
        <a:spcPts val="495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fontAlgn="base">
      <a:lnSpc>
        <a:spcPts val="495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fontAlgn="base">
      <a:lnSpc>
        <a:spcPts val="495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605" autoAdjust="0"/>
    <p:restoredTop sz="86325" autoAdjust="0"/>
  </p:normalViewPr>
  <p:slideViewPr>
    <p:cSldViewPr>
      <p:cViewPr>
        <p:scale>
          <a:sx n="66" d="100"/>
          <a:sy n="66" d="100"/>
        </p:scale>
        <p:origin x="-87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5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1150" cy="381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13325" cy="376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Read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025"/>
          <p:cNvSpPr txBox="1">
            <a:spLocks noChangeArrowheads="1"/>
          </p:cNvSpPr>
          <p:nvPr/>
        </p:nvSpPr>
        <p:spPr bwMode="auto">
          <a:xfrm>
            <a:off x="1371600" y="763588"/>
            <a:ext cx="501967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Text Box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4325" cy="3816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0000FF"/>
              </a:solidFill>
              <a:cs typeface="Times New Roman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cs typeface="DejaVu Sans" charset="0"/>
              </a:rPr>
              <a:t>                                         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cs typeface="DejaVu Sans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cs typeface="DejaVu Sans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cs typeface="DejaVu Sans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70013" y="763588"/>
            <a:ext cx="5019675" cy="3765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sz="1400" dirty="0"/>
              <a:t>DNSOP</a:t>
            </a:r>
          </a:p>
          <a:p>
            <a:pPr fontAlgn="t"/>
            <a:r>
              <a:rPr lang="en-US" sz="1400" b="1" dirty="0"/>
              <a:t>The DNS Operations Working Group will develop guidelines for the</a:t>
            </a:r>
            <a:br>
              <a:rPr lang="en-US" sz="1400" b="1" dirty="0"/>
            </a:br>
            <a:r>
              <a:rPr lang="en-US" sz="1400" b="1" dirty="0"/>
              <a:t>operation of DNS software servers and the administration of DNS zone</a:t>
            </a:r>
            <a:br>
              <a:rPr lang="en-US" sz="1400" b="1" dirty="0"/>
            </a:br>
            <a:r>
              <a:rPr lang="en-US" sz="1400" b="1" dirty="0"/>
              <a:t>files. These guidelines will provide technical information</a:t>
            </a:r>
            <a:br>
              <a:rPr lang="en-US" sz="1400" b="1" dirty="0"/>
            </a:br>
            <a:r>
              <a:rPr lang="en-US" sz="1400" b="1" dirty="0"/>
              <a:t>relating to the implementation of the DNS protocol by the</a:t>
            </a:r>
            <a:br>
              <a:rPr lang="en-US" sz="1400" b="1" dirty="0"/>
            </a:br>
            <a:r>
              <a:rPr lang="en-US" sz="1400" b="1" dirty="0"/>
              <a:t>operators and administrators of DNS zones</a:t>
            </a:r>
            <a:r>
              <a:rPr lang="en-US" sz="1400" b="1" dirty="0" smtClean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4325" cy="3816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 smtClean="0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18087" cy="3763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USE SLIDE ITSELF</a:t>
            </a:r>
          </a:p>
          <a:p>
            <a:endParaRPr lang="en-US"/>
          </a:p>
          <a:p>
            <a:r>
              <a:rPr lang="en-US"/>
              <a:t>NEW http://datatracker.ietf.org/wg/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44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Read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370013" y="763588"/>
            <a:ext cx="5019675" cy="3765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2737" cy="3814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1" baseline="0" dirty="0" smtClean="0"/>
              <a:t>  </a:t>
            </a:r>
            <a:endParaRPr 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E63C4-C5CC-4E07-94D5-B071AB773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40A7D1-3260-4CA7-BC35-282B23AD9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1200" y="1025525"/>
            <a:ext cx="2262188" cy="587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025525"/>
            <a:ext cx="6637337" cy="587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A8E2B6-C4D5-4977-9CCE-2FC69BE1C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9BEA0A-DB3E-4298-9779-EAE1B45CC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85DC99-1FE6-446D-9E9E-81FA0DB4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973915-98C7-4623-91EE-CE3A0C301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2ED8EB-9E73-4147-B25E-B72B61E9F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143486-0A0C-482F-B0F8-CC6D86228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89F3CC-E9F9-4CC5-B666-B061A2AE1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7080E0-DB07-401E-BC91-826B4D10F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5C8EF-64EA-4FD9-9D71-41193BCC2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A6F688-C1D1-4DC8-9463-A92A4D1B5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74518E-FFB9-4EDB-B048-D89A263EE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A7D8A3-13C5-4631-8461-2635DFBD1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763" y="1768475"/>
            <a:ext cx="2287587" cy="4987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6715125" cy="4987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2F0CE8-4945-4CD4-A995-BD954E11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2016125"/>
            <a:ext cx="7642225" cy="2601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87375" y="6972300"/>
            <a:ext cx="2098675" cy="501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529013" y="6972300"/>
            <a:ext cx="3189287" cy="501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561263" y="6972300"/>
            <a:ext cx="2097087" cy="501650"/>
          </a:xfrm>
        </p:spPr>
        <p:txBody>
          <a:bodyPr/>
          <a:lstStyle>
            <a:lvl1pPr>
              <a:defRPr/>
            </a:lvl1pPr>
          </a:lstStyle>
          <a:p>
            <a:fld id="{4641A949-58C0-4133-A860-51A8DEC5E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6EF082-E8DD-4B39-825D-F324D7C89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366963"/>
            <a:ext cx="420687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366963"/>
            <a:ext cx="4208463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30E587-D648-49A9-B893-2BF1AD760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3FBBF2-D052-45B4-955A-F9DE3E8FC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DCEDFD-145E-471A-921F-DC8A097F8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582C01-1F33-4794-8D9F-BF41316A6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DA3D5-3DF5-4222-BBFE-F827E89EA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C46500-FF4D-422F-B682-A6D603E1B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FFFFFF"/>
            </a:gs>
            <a:gs pos="50000">
              <a:srgbClr val="FFFFFF"/>
            </a:gs>
            <a:gs pos="100000">
              <a:srgbClr val="FFFF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025525"/>
            <a:ext cx="856615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366963"/>
            <a:ext cx="8567738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972300"/>
            <a:ext cx="20986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4875" y="6972300"/>
            <a:ext cx="31892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972300"/>
            <a:ext cx="20986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fld id="{83F9046C-E694-4091-9944-BE4A863D8B6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288925" y="96838"/>
            <a:ext cx="9355138" cy="914400"/>
            <a:chOff x="182" y="61"/>
            <a:chExt cx="5893" cy="576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732" y="115"/>
              <a:ext cx="5344" cy="474"/>
              <a:chOff x="732" y="115"/>
              <a:chExt cx="5344" cy="47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732" y="115"/>
                <a:ext cx="5345" cy="475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rgbClr val="E5D093"/>
              </a:solidFill>
              <a:ln w="936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1318" y="115"/>
                <a:ext cx="4218" cy="470"/>
                <a:chOff x="1318" y="115"/>
                <a:chExt cx="4218" cy="47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1318" y="116"/>
                  <a:ext cx="2433" cy="468"/>
                  <a:chOff x="1318" y="116"/>
                  <a:chExt cx="2433" cy="468"/>
                </a:xfrm>
              </p:grpSpPr>
              <p:sp>
                <p:nvSpPr>
                  <p:cNvPr id="1035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547"/>
                    <a:ext cx="8" cy="9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6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576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2529" y="528"/>
                    <a:ext cx="14" cy="15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542"/>
                    <a:ext cx="12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549"/>
                    <a:ext cx="31" cy="18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0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548"/>
                    <a:ext cx="32" cy="17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1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2105" y="452"/>
                    <a:ext cx="166" cy="102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2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446"/>
                    <a:ext cx="74" cy="75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480"/>
                    <a:ext cx="52" cy="14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2275" y="497"/>
                    <a:ext cx="35" cy="37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5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476"/>
                    <a:ext cx="17" cy="22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510"/>
                    <a:ext cx="22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494"/>
                    <a:ext cx="28" cy="19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503"/>
                    <a:ext cx="134" cy="67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25"/>
                  <p:cNvSpPr>
                    <a:spLocks noChangeArrowheads="1"/>
                  </p:cNvSpPr>
                  <p:nvPr/>
                </p:nvSpPr>
                <p:spPr bwMode="auto">
                  <a:xfrm>
                    <a:off x="2487" y="509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2564" y="449"/>
                    <a:ext cx="9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" name="Freeform 27"/>
                  <p:cNvSpPr>
                    <a:spLocks noChangeArrowheads="1"/>
                  </p:cNvSpPr>
                  <p:nvPr/>
                </p:nvSpPr>
                <p:spPr bwMode="auto">
                  <a:xfrm>
                    <a:off x="2611" y="493"/>
                    <a:ext cx="12" cy="9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2462" y="394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440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2298" y="426"/>
                    <a:ext cx="37" cy="29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5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2285" y="363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409"/>
                    <a:ext cx="15" cy="19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7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414"/>
                    <a:ext cx="21" cy="19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8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3422" y="388"/>
                    <a:ext cx="330" cy="197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9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2985" y="117"/>
                    <a:ext cx="463" cy="311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2843" y="340"/>
                    <a:ext cx="17" cy="18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1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2830" y="334"/>
                    <a:ext cx="18" cy="13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297"/>
                    <a:ext cx="80" cy="3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3450" y="327"/>
                    <a:ext cx="6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3415" y="336"/>
                    <a:ext cx="26" cy="15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3397" y="288"/>
                    <a:ext cx="18" cy="20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6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3538" y="348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122"/>
                    <a:ext cx="226" cy="45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2964" y="121"/>
                    <a:ext cx="209" cy="22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2503" y="153"/>
                    <a:ext cx="20" cy="11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1962" y="121"/>
                    <a:ext cx="481" cy="167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116"/>
                    <a:ext cx="22" cy="60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2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2431" y="166"/>
                    <a:ext cx="65" cy="37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3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2361" y="202"/>
                    <a:ext cx="88" cy="79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2420" y="225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5" name="Freeform 51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278"/>
                    <a:ext cx="383" cy="208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6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1993" y="422"/>
                    <a:ext cx="21" cy="32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286" y="314"/>
                    <a:ext cx="20" cy="26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8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00"/>
                    <a:ext cx="10" cy="11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196"/>
                    <a:ext cx="477" cy="389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42"/>
                    <a:ext cx="180" cy="243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522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1809" y="397"/>
                    <a:ext cx="10" cy="8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243"/>
                    <a:ext cx="27" cy="11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4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1707" y="142"/>
                    <a:ext cx="325" cy="256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1485" y="122"/>
                    <a:ext cx="651" cy="104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6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161"/>
                    <a:ext cx="14" cy="11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176"/>
                    <a:ext cx="21" cy="12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221"/>
                    <a:ext cx="35" cy="7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1730" y="220"/>
                    <a:ext cx="20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1568" y="175"/>
                    <a:ext cx="15" cy="11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67"/>
                <p:cNvGrpSpPr>
                  <a:grpSpLocks/>
                </p:cNvGrpSpPr>
                <p:nvPr/>
              </p:nvGrpSpPr>
              <p:grpSpPr bwMode="auto">
                <a:xfrm>
                  <a:off x="4281" y="115"/>
                  <a:ext cx="1254" cy="470"/>
                  <a:chOff x="4281" y="115"/>
                  <a:chExt cx="1254" cy="470"/>
                </a:xfrm>
              </p:grpSpPr>
              <p:sp>
                <p:nvSpPr>
                  <p:cNvPr id="1092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5492" y="528"/>
                    <a:ext cx="14" cy="15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5323" y="542"/>
                    <a:ext cx="12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5273" y="549"/>
                    <a:ext cx="31" cy="18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5241" y="548"/>
                    <a:ext cx="32" cy="17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452"/>
                    <a:ext cx="166" cy="102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5169" y="446"/>
                    <a:ext cx="74" cy="75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5241" y="480"/>
                    <a:ext cx="52" cy="14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75"/>
                  <p:cNvSpPr>
                    <a:spLocks noChangeArrowheads="1"/>
                  </p:cNvSpPr>
                  <p:nvPr/>
                </p:nvSpPr>
                <p:spPr bwMode="auto">
                  <a:xfrm>
                    <a:off x="5239" y="497"/>
                    <a:ext cx="35" cy="37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476"/>
                    <a:ext cx="17" cy="22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77"/>
                  <p:cNvSpPr>
                    <a:spLocks noChangeArrowheads="1"/>
                  </p:cNvSpPr>
                  <p:nvPr/>
                </p:nvSpPr>
                <p:spPr bwMode="auto">
                  <a:xfrm>
                    <a:off x="5303" y="510"/>
                    <a:ext cx="22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494"/>
                    <a:ext cx="29" cy="19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5333" y="503"/>
                    <a:ext cx="134" cy="67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509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5528" y="449"/>
                    <a:ext cx="9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5425" y="394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83"/>
                  <p:cNvSpPr>
                    <a:spLocks noChangeArrowheads="1"/>
                  </p:cNvSpPr>
                  <p:nvPr/>
                </p:nvSpPr>
                <p:spPr bwMode="auto">
                  <a:xfrm>
                    <a:off x="5347" y="440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5261" y="426"/>
                    <a:ext cx="37" cy="29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5249" y="363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409"/>
                    <a:ext cx="15" cy="19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87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414"/>
                    <a:ext cx="21" cy="19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5466" y="153"/>
                    <a:ext cx="20" cy="11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4925" y="121"/>
                    <a:ext cx="483" cy="167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5407" y="115"/>
                    <a:ext cx="22" cy="61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5394" y="166"/>
                    <a:ext cx="65" cy="37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5325" y="202"/>
                    <a:ext cx="88" cy="79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5383" y="225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4889" y="278"/>
                    <a:ext cx="382" cy="208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4957" y="422"/>
                    <a:ext cx="21" cy="32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314"/>
                    <a:ext cx="20" cy="26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5306" y="301"/>
                    <a:ext cx="10" cy="11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197"/>
                    <a:ext cx="477" cy="389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99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344"/>
                    <a:ext cx="180" cy="243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522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4772" y="397"/>
                    <a:ext cx="10" cy="8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4337" y="243"/>
                    <a:ext cx="27" cy="11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142"/>
                    <a:ext cx="325" cy="256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122"/>
                    <a:ext cx="651" cy="104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4581" y="161"/>
                    <a:ext cx="14" cy="11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176"/>
                    <a:ext cx="21" cy="12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221"/>
                    <a:ext cx="35" cy="7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220"/>
                    <a:ext cx="20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4531" y="175"/>
                    <a:ext cx="15" cy="11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4" name="Group 110"/>
              <p:cNvGrpSpPr>
                <a:grpSpLocks/>
              </p:cNvGrpSpPr>
              <p:nvPr/>
            </p:nvGrpSpPr>
            <p:grpSpPr bwMode="auto">
              <a:xfrm>
                <a:off x="880" y="122"/>
                <a:ext cx="5182" cy="459"/>
                <a:chOff x="880" y="122"/>
                <a:chExt cx="5182" cy="459"/>
              </a:xfrm>
            </p:grpSpPr>
            <p:sp>
              <p:nvSpPr>
                <p:cNvPr id="1135" name="Line 111"/>
                <p:cNvSpPr>
                  <a:spLocks noChangeShapeType="1"/>
                </p:cNvSpPr>
                <p:nvPr/>
              </p:nvSpPr>
              <p:spPr bwMode="auto">
                <a:xfrm>
                  <a:off x="880" y="365"/>
                  <a:ext cx="5183" cy="1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112"/>
                <p:cNvSpPr>
                  <a:spLocks noChangeShapeType="1"/>
                </p:cNvSpPr>
                <p:nvPr/>
              </p:nvSpPr>
              <p:spPr bwMode="auto">
                <a:xfrm>
                  <a:off x="1131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113"/>
                <p:cNvSpPr>
                  <a:spLocks noChangeShapeType="1"/>
                </p:cNvSpPr>
                <p:nvPr/>
              </p:nvSpPr>
              <p:spPr bwMode="auto">
                <a:xfrm>
                  <a:off x="1382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114"/>
                <p:cNvSpPr>
                  <a:spLocks noChangeShapeType="1"/>
                </p:cNvSpPr>
                <p:nvPr/>
              </p:nvSpPr>
              <p:spPr bwMode="auto">
                <a:xfrm>
                  <a:off x="1633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115"/>
                <p:cNvSpPr>
                  <a:spLocks noChangeShapeType="1"/>
                </p:cNvSpPr>
                <p:nvPr/>
              </p:nvSpPr>
              <p:spPr bwMode="auto">
                <a:xfrm>
                  <a:off x="1885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116"/>
                <p:cNvSpPr>
                  <a:spLocks noChangeShapeType="1"/>
                </p:cNvSpPr>
                <p:nvPr/>
              </p:nvSpPr>
              <p:spPr bwMode="auto">
                <a:xfrm>
                  <a:off x="2136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117"/>
                <p:cNvSpPr>
                  <a:spLocks noChangeShapeType="1"/>
                </p:cNvSpPr>
                <p:nvPr/>
              </p:nvSpPr>
              <p:spPr bwMode="auto">
                <a:xfrm>
                  <a:off x="2387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Line 118"/>
                <p:cNvSpPr>
                  <a:spLocks noChangeShapeType="1"/>
                </p:cNvSpPr>
                <p:nvPr/>
              </p:nvSpPr>
              <p:spPr bwMode="auto">
                <a:xfrm>
                  <a:off x="2639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Line 119"/>
                <p:cNvSpPr>
                  <a:spLocks noChangeShapeType="1"/>
                </p:cNvSpPr>
                <p:nvPr/>
              </p:nvSpPr>
              <p:spPr bwMode="auto">
                <a:xfrm>
                  <a:off x="2890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Line 120"/>
                <p:cNvSpPr>
                  <a:spLocks noChangeShapeType="1"/>
                </p:cNvSpPr>
                <p:nvPr/>
              </p:nvSpPr>
              <p:spPr bwMode="auto">
                <a:xfrm>
                  <a:off x="3142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Line 121"/>
                <p:cNvSpPr>
                  <a:spLocks noChangeShapeType="1"/>
                </p:cNvSpPr>
                <p:nvPr/>
              </p:nvSpPr>
              <p:spPr bwMode="auto">
                <a:xfrm>
                  <a:off x="3393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Line 122"/>
                <p:cNvSpPr>
                  <a:spLocks noChangeShapeType="1"/>
                </p:cNvSpPr>
                <p:nvPr/>
              </p:nvSpPr>
              <p:spPr bwMode="auto">
                <a:xfrm>
                  <a:off x="3644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Line 123"/>
                <p:cNvSpPr>
                  <a:spLocks noChangeShapeType="1"/>
                </p:cNvSpPr>
                <p:nvPr/>
              </p:nvSpPr>
              <p:spPr bwMode="auto">
                <a:xfrm>
                  <a:off x="3896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Line 124"/>
                <p:cNvSpPr>
                  <a:spLocks noChangeShapeType="1"/>
                </p:cNvSpPr>
                <p:nvPr/>
              </p:nvSpPr>
              <p:spPr bwMode="auto">
                <a:xfrm>
                  <a:off x="4147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Line 125"/>
                <p:cNvSpPr>
                  <a:spLocks noChangeShapeType="1"/>
                </p:cNvSpPr>
                <p:nvPr/>
              </p:nvSpPr>
              <p:spPr bwMode="auto">
                <a:xfrm>
                  <a:off x="4398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Line 126"/>
                <p:cNvSpPr>
                  <a:spLocks noChangeShapeType="1"/>
                </p:cNvSpPr>
                <p:nvPr/>
              </p:nvSpPr>
              <p:spPr bwMode="auto">
                <a:xfrm>
                  <a:off x="4650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Line 127"/>
                <p:cNvSpPr>
                  <a:spLocks noChangeShapeType="1"/>
                </p:cNvSpPr>
                <p:nvPr/>
              </p:nvSpPr>
              <p:spPr bwMode="auto">
                <a:xfrm>
                  <a:off x="4901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/>
              </p:nvSpPr>
              <p:spPr bwMode="auto">
                <a:xfrm>
                  <a:off x="5152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Line 129"/>
                <p:cNvSpPr>
                  <a:spLocks noChangeShapeType="1"/>
                </p:cNvSpPr>
                <p:nvPr/>
              </p:nvSpPr>
              <p:spPr bwMode="auto">
                <a:xfrm>
                  <a:off x="5404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Line 130"/>
                <p:cNvSpPr>
                  <a:spLocks noChangeShapeType="1"/>
                </p:cNvSpPr>
                <p:nvPr/>
              </p:nvSpPr>
              <p:spPr bwMode="auto">
                <a:xfrm>
                  <a:off x="5655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Line 131"/>
                <p:cNvSpPr>
                  <a:spLocks noChangeShapeType="1"/>
                </p:cNvSpPr>
                <p:nvPr/>
              </p:nvSpPr>
              <p:spPr bwMode="auto">
                <a:xfrm>
                  <a:off x="5906" y="122"/>
                  <a:ext cx="1" cy="460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" name="Group 132"/>
              <p:cNvGrpSpPr>
                <a:grpSpLocks/>
              </p:cNvGrpSpPr>
              <p:nvPr/>
            </p:nvGrpSpPr>
            <p:grpSpPr bwMode="auto">
              <a:xfrm>
                <a:off x="1332" y="120"/>
                <a:ext cx="4071" cy="464"/>
                <a:chOff x="1332" y="120"/>
                <a:chExt cx="4071" cy="464"/>
              </a:xfrm>
            </p:grpSpPr>
            <p:sp>
              <p:nvSpPr>
                <p:cNvPr id="1157" name="Line 133"/>
                <p:cNvSpPr>
                  <a:spLocks noChangeShapeType="1"/>
                </p:cNvSpPr>
                <p:nvPr/>
              </p:nvSpPr>
              <p:spPr bwMode="auto">
                <a:xfrm>
                  <a:off x="3141" y="121"/>
                  <a:ext cx="1" cy="156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Line 134"/>
                <p:cNvSpPr>
                  <a:spLocks noChangeShapeType="1"/>
                </p:cNvSpPr>
                <p:nvPr/>
              </p:nvSpPr>
              <p:spPr bwMode="auto">
                <a:xfrm>
                  <a:off x="3276" y="366"/>
                  <a:ext cx="77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Line 135"/>
                <p:cNvSpPr>
                  <a:spLocks noChangeShapeType="1"/>
                </p:cNvSpPr>
                <p:nvPr/>
              </p:nvSpPr>
              <p:spPr bwMode="auto">
                <a:xfrm>
                  <a:off x="3393" y="385"/>
                  <a:ext cx="1" cy="3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Line 136"/>
                <p:cNvSpPr>
                  <a:spLocks noChangeShapeType="1"/>
                </p:cNvSpPr>
                <p:nvPr/>
              </p:nvSpPr>
              <p:spPr bwMode="auto">
                <a:xfrm>
                  <a:off x="3644" y="495"/>
                  <a:ext cx="1" cy="87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Line 137"/>
                <p:cNvSpPr>
                  <a:spLocks noChangeShapeType="1"/>
                </p:cNvSpPr>
                <p:nvPr/>
              </p:nvSpPr>
              <p:spPr bwMode="auto">
                <a:xfrm>
                  <a:off x="4398" y="244"/>
                  <a:ext cx="1" cy="198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Line 138"/>
                <p:cNvSpPr>
                  <a:spLocks noChangeShapeType="1"/>
                </p:cNvSpPr>
                <p:nvPr/>
              </p:nvSpPr>
              <p:spPr bwMode="auto">
                <a:xfrm>
                  <a:off x="4295" y="366"/>
                  <a:ext cx="384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Line 139"/>
                <p:cNvSpPr>
                  <a:spLocks noChangeShapeType="1"/>
                </p:cNvSpPr>
                <p:nvPr/>
              </p:nvSpPr>
              <p:spPr bwMode="auto">
                <a:xfrm>
                  <a:off x="4650" y="260"/>
                  <a:ext cx="1" cy="323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4652" y="122"/>
                  <a:ext cx="1" cy="57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901" y="120"/>
                  <a:ext cx="1" cy="202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5065" y="366"/>
                  <a:ext cx="88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4920" y="366"/>
                  <a:ext cx="70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5152" y="120"/>
                  <a:ext cx="1" cy="299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Line 145"/>
                <p:cNvSpPr>
                  <a:spLocks noChangeShapeType="1"/>
                </p:cNvSpPr>
                <p:nvPr/>
              </p:nvSpPr>
              <p:spPr bwMode="auto">
                <a:xfrm>
                  <a:off x="5404" y="517"/>
                  <a:ext cx="1" cy="37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Line 146"/>
                <p:cNvSpPr>
                  <a:spLocks noChangeShapeType="1"/>
                </p:cNvSpPr>
                <p:nvPr/>
              </p:nvSpPr>
              <p:spPr bwMode="auto">
                <a:xfrm>
                  <a:off x="2387" y="126"/>
                  <a:ext cx="1" cy="68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Line 147"/>
                <p:cNvSpPr>
                  <a:spLocks noChangeShapeType="1"/>
                </p:cNvSpPr>
                <p:nvPr/>
              </p:nvSpPr>
              <p:spPr bwMode="auto">
                <a:xfrm>
                  <a:off x="2136" y="122"/>
                  <a:ext cx="1" cy="37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106" y="366"/>
                  <a:ext cx="77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Line 149"/>
                <p:cNvSpPr>
                  <a:spLocks noChangeShapeType="1"/>
                </p:cNvSpPr>
                <p:nvPr/>
              </p:nvSpPr>
              <p:spPr bwMode="auto">
                <a:xfrm>
                  <a:off x="1960" y="366"/>
                  <a:ext cx="66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1739" y="366"/>
                  <a:ext cx="92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Line 151"/>
                <p:cNvSpPr>
                  <a:spLocks noChangeShapeType="1"/>
                </p:cNvSpPr>
                <p:nvPr/>
              </p:nvSpPr>
              <p:spPr bwMode="auto">
                <a:xfrm>
                  <a:off x="1332" y="366"/>
                  <a:ext cx="383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Line 152"/>
                <p:cNvSpPr>
                  <a:spLocks noChangeShapeType="1"/>
                </p:cNvSpPr>
                <p:nvPr/>
              </p:nvSpPr>
              <p:spPr bwMode="auto">
                <a:xfrm>
                  <a:off x="1631" y="258"/>
                  <a:ext cx="1" cy="327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Line 153"/>
                <p:cNvSpPr>
                  <a:spLocks noChangeShapeType="1"/>
                </p:cNvSpPr>
                <p:nvPr/>
              </p:nvSpPr>
              <p:spPr bwMode="auto">
                <a:xfrm>
                  <a:off x="1382" y="277"/>
                  <a:ext cx="1" cy="17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633" y="120"/>
                  <a:ext cx="1" cy="3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Line 155"/>
                <p:cNvSpPr>
                  <a:spLocks noChangeShapeType="1"/>
                </p:cNvSpPr>
                <p:nvPr/>
              </p:nvSpPr>
              <p:spPr bwMode="auto">
                <a:xfrm>
                  <a:off x="1885" y="198"/>
                  <a:ext cx="1" cy="106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885" y="121"/>
                  <a:ext cx="1" cy="26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/>
              </p:nvSpPr>
              <p:spPr bwMode="auto">
                <a:xfrm>
                  <a:off x="4706" y="364"/>
                  <a:ext cx="88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182" name="Picture 1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2" y="61"/>
              <a:ext cx="620" cy="5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9pPr>
    </p:titleStyle>
    <p:bodyStyle>
      <a:lvl1pPr marL="376238" indent="-376238" algn="l" defTabSz="457200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Blip>
          <a:blip r:embed="rId14"/>
        </a:buBlip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817563" indent="-315913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97000"/>
        <a:buFont typeface="Tahoma" pitchFamily="34" charset="0"/>
        <a:buBlip>
          <a:blip r:embed="rId15"/>
        </a:buBlip>
        <a:defRPr sz="3100">
          <a:solidFill>
            <a:srgbClr val="000000"/>
          </a:solidFill>
          <a:latin typeface="+mn-lt"/>
          <a:cs typeface="+mn-cs"/>
        </a:defRPr>
      </a:lvl2pPr>
      <a:lvl3pPr marL="1258888" indent="-250825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600">
          <a:solidFill>
            <a:srgbClr val="000000"/>
          </a:solidFill>
          <a:latin typeface="+mn-lt"/>
          <a:cs typeface="+mn-cs"/>
        </a:defRPr>
      </a:lvl3pPr>
      <a:lvl4pPr marL="1762125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4pPr>
      <a:lvl5pPr marL="22669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5pPr>
      <a:lvl6pPr marL="27241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6pPr>
      <a:lvl7pPr marL="31813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7pPr>
      <a:lvl8pPr marL="36385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8pPr>
      <a:lvl9pPr marL="40957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-20638"/>
            <a:ext cx="10079038" cy="7578726"/>
            <a:chOff x="0" y="-13"/>
            <a:chExt cx="6349" cy="477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1217" y="1111"/>
              <a:ext cx="5133" cy="36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-13"/>
              <a:ext cx="6349" cy="1150"/>
              <a:chOff x="0" y="-13"/>
              <a:chExt cx="6349" cy="1150"/>
            </a:xfrm>
          </p:grpSpPr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>
                <a:off x="0" y="1"/>
                <a:ext cx="6350" cy="1137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rgbClr val="E5D0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3" name="Group 5"/>
              <p:cNvGrpSpPr>
                <a:grpSpLocks/>
              </p:cNvGrpSpPr>
              <p:nvPr/>
            </p:nvGrpSpPr>
            <p:grpSpPr bwMode="auto">
              <a:xfrm>
                <a:off x="367" y="-13"/>
                <a:ext cx="5705" cy="1149"/>
                <a:chOff x="367" y="-13"/>
                <a:chExt cx="5705" cy="1149"/>
              </a:xfrm>
            </p:grpSpPr>
            <p:sp>
              <p:nvSpPr>
                <p:cNvPr id="2054" name="Freeform 6"/>
                <p:cNvSpPr>
                  <a:spLocks noChangeArrowheads="1"/>
                </p:cNvSpPr>
                <p:nvPr/>
              </p:nvSpPr>
              <p:spPr bwMode="auto">
                <a:xfrm>
                  <a:off x="3560" y="1043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" name="Freeform 7"/>
                <p:cNvSpPr>
                  <a:spLocks noChangeArrowheads="1"/>
                </p:cNvSpPr>
                <p:nvPr/>
              </p:nvSpPr>
              <p:spPr bwMode="auto">
                <a:xfrm>
                  <a:off x="3755" y="1115"/>
                  <a:ext cx="23" cy="22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" name="Freeform 8"/>
                <p:cNvSpPr>
                  <a:spLocks noChangeArrowheads="1"/>
                </p:cNvSpPr>
                <p:nvPr/>
              </p:nvSpPr>
              <p:spPr bwMode="auto">
                <a:xfrm>
                  <a:off x="3207" y="998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" name="Freeform 9"/>
                <p:cNvSpPr>
                  <a:spLocks noChangeArrowheads="1"/>
                </p:cNvSpPr>
                <p:nvPr/>
              </p:nvSpPr>
              <p:spPr bwMode="auto">
                <a:xfrm>
                  <a:off x="2812" y="1033"/>
                  <a:ext cx="27" cy="13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 noChangeArrowheads="1"/>
                </p:cNvSpPr>
                <p:nvPr/>
              </p:nvSpPr>
              <p:spPr bwMode="auto">
                <a:xfrm>
                  <a:off x="2693" y="1048"/>
                  <a:ext cx="72" cy="43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 noChangeArrowheads="1"/>
                </p:cNvSpPr>
                <p:nvPr/>
              </p:nvSpPr>
              <p:spPr bwMode="auto">
                <a:xfrm>
                  <a:off x="2618" y="1046"/>
                  <a:ext cx="75" cy="43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" name="Freeform 12"/>
                <p:cNvSpPr>
                  <a:spLocks noChangeArrowheads="1"/>
                </p:cNvSpPr>
                <p:nvPr/>
              </p:nvSpPr>
              <p:spPr bwMode="auto">
                <a:xfrm>
                  <a:off x="2212" y="811"/>
                  <a:ext cx="390" cy="251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" name="Freeform 13"/>
                <p:cNvSpPr>
                  <a:spLocks noChangeArrowheads="1"/>
                </p:cNvSpPr>
                <p:nvPr/>
              </p:nvSpPr>
              <p:spPr bwMode="auto">
                <a:xfrm>
                  <a:off x="2449" y="795"/>
                  <a:ext cx="173" cy="184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" name="Freeform 14"/>
                <p:cNvSpPr>
                  <a:spLocks noChangeArrowheads="1"/>
                </p:cNvSpPr>
                <p:nvPr/>
              </p:nvSpPr>
              <p:spPr bwMode="auto">
                <a:xfrm>
                  <a:off x="2618" y="879"/>
                  <a:ext cx="121" cy="35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Freeform 15"/>
                <p:cNvSpPr>
                  <a:spLocks noChangeArrowheads="1"/>
                </p:cNvSpPr>
                <p:nvPr/>
              </p:nvSpPr>
              <p:spPr bwMode="auto">
                <a:xfrm>
                  <a:off x="2612" y="922"/>
                  <a:ext cx="83" cy="92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Freeform 16"/>
                <p:cNvSpPr>
                  <a:spLocks noChangeArrowheads="1"/>
                </p:cNvSpPr>
                <p:nvPr/>
              </p:nvSpPr>
              <p:spPr bwMode="auto">
                <a:xfrm>
                  <a:off x="2753" y="871"/>
                  <a:ext cx="41" cy="54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Freeform 17"/>
                <p:cNvSpPr>
                  <a:spLocks noChangeArrowheads="1"/>
                </p:cNvSpPr>
                <p:nvPr/>
              </p:nvSpPr>
              <p:spPr bwMode="auto">
                <a:xfrm>
                  <a:off x="2763" y="955"/>
                  <a:ext cx="52" cy="2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 noChangeArrowheads="1"/>
                </p:cNvSpPr>
                <p:nvPr/>
              </p:nvSpPr>
              <p:spPr bwMode="auto">
                <a:xfrm>
                  <a:off x="2817" y="914"/>
                  <a:ext cx="67" cy="46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 noChangeArrowheads="1"/>
                </p:cNvSpPr>
                <p:nvPr/>
              </p:nvSpPr>
              <p:spPr bwMode="auto">
                <a:xfrm>
                  <a:off x="2835" y="936"/>
                  <a:ext cx="315" cy="164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 noChangeArrowheads="1"/>
                </p:cNvSpPr>
                <p:nvPr/>
              </p:nvSpPr>
              <p:spPr bwMode="auto">
                <a:xfrm>
                  <a:off x="3108" y="951"/>
                  <a:ext cx="86" cy="70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 noChangeArrowheads="1"/>
                </p:cNvSpPr>
                <p:nvPr/>
              </p:nvSpPr>
              <p:spPr bwMode="auto">
                <a:xfrm>
                  <a:off x="3289" y="804"/>
                  <a:ext cx="21" cy="15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 noChangeArrowheads="1"/>
                </p:cNvSpPr>
                <p:nvPr/>
              </p:nvSpPr>
              <p:spPr bwMode="auto">
                <a:xfrm>
                  <a:off x="3398" y="912"/>
                  <a:ext cx="29" cy="21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 noChangeArrowheads="1"/>
                </p:cNvSpPr>
                <p:nvPr/>
              </p:nvSpPr>
              <p:spPr bwMode="auto">
                <a:xfrm>
                  <a:off x="3049" y="669"/>
                  <a:ext cx="21" cy="13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 noChangeArrowheads="1"/>
                </p:cNvSpPr>
                <p:nvPr/>
              </p:nvSpPr>
              <p:spPr bwMode="auto">
                <a:xfrm>
                  <a:off x="2866" y="782"/>
                  <a:ext cx="21" cy="13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 noChangeArrowheads="1"/>
                </p:cNvSpPr>
                <p:nvPr/>
              </p:nvSpPr>
              <p:spPr bwMode="auto">
                <a:xfrm>
                  <a:off x="2664" y="747"/>
                  <a:ext cx="88" cy="73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 noChangeArrowheads="1"/>
                </p:cNvSpPr>
                <p:nvPr/>
              </p:nvSpPr>
              <p:spPr bwMode="auto">
                <a:xfrm>
                  <a:off x="2636" y="593"/>
                  <a:ext cx="103" cy="156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 noChangeArrowheads="1"/>
                </p:cNvSpPr>
                <p:nvPr/>
              </p:nvSpPr>
              <p:spPr bwMode="auto">
                <a:xfrm>
                  <a:off x="2662" y="707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" name="Freeform 28"/>
                <p:cNvSpPr>
                  <a:spLocks noChangeArrowheads="1"/>
                </p:cNvSpPr>
                <p:nvPr/>
              </p:nvSpPr>
              <p:spPr bwMode="auto">
                <a:xfrm>
                  <a:off x="2589" y="718"/>
                  <a:ext cx="50" cy="45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" name="Freeform 29"/>
                <p:cNvSpPr>
                  <a:spLocks noChangeArrowheads="1"/>
                </p:cNvSpPr>
                <p:nvPr/>
              </p:nvSpPr>
              <p:spPr bwMode="auto">
                <a:xfrm>
                  <a:off x="5300" y="655"/>
                  <a:ext cx="773" cy="483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8" name="Freeform 30"/>
                <p:cNvSpPr>
                  <a:spLocks noChangeArrowheads="1"/>
                </p:cNvSpPr>
                <p:nvPr/>
              </p:nvSpPr>
              <p:spPr bwMode="auto">
                <a:xfrm>
                  <a:off x="4277" y="-11"/>
                  <a:ext cx="1085" cy="76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 noChangeArrowheads="1"/>
                </p:cNvSpPr>
                <p:nvPr/>
              </p:nvSpPr>
              <p:spPr bwMode="auto">
                <a:xfrm>
                  <a:off x="3943" y="537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 noChangeArrowheads="1"/>
                </p:cNvSpPr>
                <p:nvPr/>
              </p:nvSpPr>
              <p:spPr bwMode="auto">
                <a:xfrm>
                  <a:off x="3912" y="520"/>
                  <a:ext cx="42" cy="3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1" name="Freeform 33"/>
                <p:cNvSpPr>
                  <a:spLocks noChangeArrowheads="1"/>
                </p:cNvSpPr>
                <p:nvPr/>
              </p:nvSpPr>
              <p:spPr bwMode="auto">
                <a:xfrm>
                  <a:off x="5166" y="431"/>
                  <a:ext cx="188" cy="8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2" name="Freeform 34"/>
                <p:cNvSpPr>
                  <a:spLocks noChangeArrowheads="1"/>
                </p:cNvSpPr>
                <p:nvPr/>
              </p:nvSpPr>
              <p:spPr bwMode="auto">
                <a:xfrm>
                  <a:off x="5365" y="504"/>
                  <a:ext cx="152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3" name="Freeform 35"/>
                <p:cNvSpPr>
                  <a:spLocks noChangeArrowheads="1"/>
                </p:cNvSpPr>
                <p:nvPr/>
              </p:nvSpPr>
              <p:spPr bwMode="auto">
                <a:xfrm>
                  <a:off x="5285" y="526"/>
                  <a:ext cx="62" cy="37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4" name="Freeform 36"/>
                <p:cNvSpPr>
                  <a:spLocks noChangeArrowheads="1"/>
                </p:cNvSpPr>
                <p:nvPr/>
              </p:nvSpPr>
              <p:spPr bwMode="auto">
                <a:xfrm>
                  <a:off x="5244" y="410"/>
                  <a:ext cx="41" cy="4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 noChangeArrowheads="1"/>
                </p:cNvSpPr>
                <p:nvPr/>
              </p:nvSpPr>
              <p:spPr bwMode="auto">
                <a:xfrm>
                  <a:off x="5571" y="556"/>
                  <a:ext cx="49" cy="73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6" name="Freeform 38"/>
                <p:cNvSpPr>
                  <a:spLocks noChangeArrowheads="1"/>
                </p:cNvSpPr>
                <p:nvPr/>
              </p:nvSpPr>
              <p:spPr bwMode="auto">
                <a:xfrm>
                  <a:off x="4696" y="3"/>
                  <a:ext cx="529" cy="11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7" name="Freeform 39"/>
                <p:cNvSpPr>
                  <a:spLocks noChangeArrowheads="1"/>
                </p:cNvSpPr>
                <p:nvPr/>
              </p:nvSpPr>
              <p:spPr bwMode="auto">
                <a:xfrm>
                  <a:off x="4227" y="0"/>
                  <a:ext cx="492" cy="54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8" name="Freeform 40"/>
                <p:cNvSpPr>
                  <a:spLocks noChangeArrowheads="1"/>
                </p:cNvSpPr>
                <p:nvPr/>
              </p:nvSpPr>
              <p:spPr bwMode="auto">
                <a:xfrm>
                  <a:off x="3145" y="78"/>
                  <a:ext cx="46" cy="2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 noChangeArrowheads="1"/>
                </p:cNvSpPr>
                <p:nvPr/>
              </p:nvSpPr>
              <p:spPr bwMode="auto">
                <a:xfrm>
                  <a:off x="1878" y="0"/>
                  <a:ext cx="1127" cy="410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0" name="Freeform 42"/>
                <p:cNvSpPr>
                  <a:spLocks noChangeArrowheads="1"/>
                </p:cNvSpPr>
                <p:nvPr/>
              </p:nvSpPr>
              <p:spPr bwMode="auto">
                <a:xfrm>
                  <a:off x="3008" y="-13"/>
                  <a:ext cx="52" cy="148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1" name="Freeform 43"/>
                <p:cNvSpPr>
                  <a:spLocks noChangeArrowheads="1"/>
                </p:cNvSpPr>
                <p:nvPr/>
              </p:nvSpPr>
              <p:spPr bwMode="auto">
                <a:xfrm>
                  <a:off x="2978" y="110"/>
                  <a:ext cx="152" cy="93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2" name="Freeform 44"/>
                <p:cNvSpPr>
                  <a:spLocks noChangeArrowheads="1"/>
                </p:cNvSpPr>
                <p:nvPr/>
              </p:nvSpPr>
              <p:spPr bwMode="auto">
                <a:xfrm>
                  <a:off x="2814" y="198"/>
                  <a:ext cx="206" cy="194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3" name="Freeform 45"/>
                <p:cNvSpPr>
                  <a:spLocks noChangeArrowheads="1"/>
                </p:cNvSpPr>
                <p:nvPr/>
              </p:nvSpPr>
              <p:spPr bwMode="auto">
                <a:xfrm>
                  <a:off x="2951" y="254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 noChangeArrowheads="1"/>
                </p:cNvSpPr>
                <p:nvPr/>
              </p:nvSpPr>
              <p:spPr bwMode="auto">
                <a:xfrm>
                  <a:off x="1794" y="386"/>
                  <a:ext cx="896" cy="50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5" name="Freeform 47"/>
                <p:cNvSpPr>
                  <a:spLocks noChangeArrowheads="1"/>
                </p:cNvSpPr>
                <p:nvPr/>
              </p:nvSpPr>
              <p:spPr bwMode="auto">
                <a:xfrm>
                  <a:off x="1951" y="737"/>
                  <a:ext cx="50" cy="78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6" name="Freeform 48"/>
                <p:cNvSpPr>
                  <a:spLocks noChangeArrowheads="1"/>
                </p:cNvSpPr>
                <p:nvPr/>
              </p:nvSpPr>
              <p:spPr bwMode="auto">
                <a:xfrm>
                  <a:off x="2639" y="472"/>
                  <a:ext cx="46" cy="65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7" name="Freeform 49"/>
                <p:cNvSpPr>
                  <a:spLocks noChangeArrowheads="1"/>
                </p:cNvSpPr>
                <p:nvPr/>
              </p:nvSpPr>
              <p:spPr bwMode="auto">
                <a:xfrm>
                  <a:off x="2770" y="440"/>
                  <a:ext cx="23" cy="26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8" name="Freeform 50"/>
                <p:cNvSpPr>
                  <a:spLocks noChangeArrowheads="1"/>
                </p:cNvSpPr>
                <p:nvPr/>
              </p:nvSpPr>
              <p:spPr bwMode="auto">
                <a:xfrm>
                  <a:off x="367" y="183"/>
                  <a:ext cx="1119" cy="9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" name="Freeform 51"/>
                <p:cNvSpPr>
                  <a:spLocks noChangeArrowheads="1"/>
                </p:cNvSpPr>
                <p:nvPr/>
              </p:nvSpPr>
              <p:spPr bwMode="auto">
                <a:xfrm>
                  <a:off x="801" y="542"/>
                  <a:ext cx="421" cy="595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" name="Freeform 52"/>
                <p:cNvSpPr>
                  <a:spLocks noChangeArrowheads="1"/>
                </p:cNvSpPr>
                <p:nvPr/>
              </p:nvSpPr>
              <p:spPr bwMode="auto">
                <a:xfrm>
                  <a:off x="1543" y="984"/>
                  <a:ext cx="17" cy="3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" name="Freeform 53"/>
                <p:cNvSpPr>
                  <a:spLocks noChangeArrowheads="1"/>
                </p:cNvSpPr>
                <p:nvPr/>
              </p:nvSpPr>
              <p:spPr bwMode="auto">
                <a:xfrm>
                  <a:off x="1520" y="677"/>
                  <a:ext cx="23" cy="19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2" name="Freeform 54"/>
                <p:cNvSpPr>
                  <a:spLocks noChangeArrowheads="1"/>
                </p:cNvSpPr>
                <p:nvPr/>
              </p:nvSpPr>
              <p:spPr bwMode="auto">
                <a:xfrm>
                  <a:off x="499" y="300"/>
                  <a:ext cx="64" cy="26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3" name="Freeform 55"/>
                <p:cNvSpPr>
                  <a:spLocks noChangeArrowheads="1"/>
                </p:cNvSpPr>
                <p:nvPr/>
              </p:nvSpPr>
              <p:spPr bwMode="auto">
                <a:xfrm>
                  <a:off x="1280" y="52"/>
                  <a:ext cx="761" cy="627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" name="Freeform 56"/>
                <p:cNvSpPr>
                  <a:spLocks noChangeArrowheads="1"/>
                </p:cNvSpPr>
                <p:nvPr/>
              </p:nvSpPr>
              <p:spPr bwMode="auto">
                <a:xfrm>
                  <a:off x="759" y="3"/>
                  <a:ext cx="1528" cy="256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5" name="Freeform 57"/>
                <p:cNvSpPr>
                  <a:spLocks noChangeArrowheads="1"/>
                </p:cNvSpPr>
                <p:nvPr/>
              </p:nvSpPr>
              <p:spPr bwMode="auto">
                <a:xfrm>
                  <a:off x="1070" y="97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6" name="Freeform 58"/>
                <p:cNvSpPr>
                  <a:spLocks noChangeArrowheads="1"/>
                </p:cNvSpPr>
                <p:nvPr/>
              </p:nvSpPr>
              <p:spPr bwMode="auto">
                <a:xfrm>
                  <a:off x="1030" y="135"/>
                  <a:ext cx="50" cy="30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7" name="Freeform 59"/>
                <p:cNvSpPr>
                  <a:spLocks noChangeArrowheads="1"/>
                </p:cNvSpPr>
                <p:nvPr/>
              </p:nvSpPr>
              <p:spPr bwMode="auto">
                <a:xfrm>
                  <a:off x="1191" y="246"/>
                  <a:ext cx="83" cy="15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8" name="Freeform 60"/>
                <p:cNvSpPr>
                  <a:spLocks noChangeArrowheads="1"/>
                </p:cNvSpPr>
                <p:nvPr/>
              </p:nvSpPr>
              <p:spPr bwMode="auto">
                <a:xfrm>
                  <a:off x="1334" y="243"/>
                  <a:ext cx="46" cy="4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 noChangeArrowheads="1"/>
                </p:cNvSpPr>
                <p:nvPr/>
              </p:nvSpPr>
              <p:spPr bwMode="auto">
                <a:xfrm>
                  <a:off x="953" y="132"/>
                  <a:ext cx="36" cy="26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8" y="3"/>
                <a:ext cx="6325" cy="1125"/>
                <a:chOff x="8" y="3"/>
                <a:chExt cx="6325" cy="1125"/>
              </a:xfrm>
            </p:grpSpPr>
            <p:sp>
              <p:nvSpPr>
                <p:cNvPr id="2111" name="Line 63"/>
                <p:cNvSpPr>
                  <a:spLocks noChangeShapeType="1"/>
                </p:cNvSpPr>
                <p:nvPr/>
              </p:nvSpPr>
              <p:spPr bwMode="auto">
                <a:xfrm>
                  <a:off x="8" y="599"/>
                  <a:ext cx="6326" cy="1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Line 64"/>
                <p:cNvSpPr>
                  <a:spLocks noChangeShapeType="1"/>
                </p:cNvSpPr>
                <p:nvPr/>
              </p:nvSpPr>
              <p:spPr bwMode="auto">
                <a:xfrm>
                  <a:off x="519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Line 65"/>
                <p:cNvSpPr>
                  <a:spLocks noChangeShapeType="1"/>
                </p:cNvSpPr>
                <p:nvPr/>
              </p:nvSpPr>
              <p:spPr bwMode="auto">
                <a:xfrm>
                  <a:off x="1108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Line 66"/>
                <p:cNvSpPr>
                  <a:spLocks noChangeShapeType="1"/>
                </p:cNvSpPr>
                <p:nvPr/>
              </p:nvSpPr>
              <p:spPr bwMode="auto">
                <a:xfrm>
                  <a:off x="1698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Line 67"/>
                <p:cNvSpPr>
                  <a:spLocks noChangeShapeType="1"/>
                </p:cNvSpPr>
                <p:nvPr/>
              </p:nvSpPr>
              <p:spPr bwMode="auto">
                <a:xfrm>
                  <a:off x="2287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Line 68"/>
                <p:cNvSpPr>
                  <a:spLocks noChangeShapeType="1"/>
                </p:cNvSpPr>
                <p:nvPr/>
              </p:nvSpPr>
              <p:spPr bwMode="auto">
                <a:xfrm>
                  <a:off x="2876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Line 69"/>
                <p:cNvSpPr>
                  <a:spLocks noChangeShapeType="1"/>
                </p:cNvSpPr>
                <p:nvPr/>
              </p:nvSpPr>
              <p:spPr bwMode="auto">
                <a:xfrm>
                  <a:off x="3465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Line 70"/>
                <p:cNvSpPr>
                  <a:spLocks noChangeShapeType="1"/>
                </p:cNvSpPr>
                <p:nvPr/>
              </p:nvSpPr>
              <p:spPr bwMode="auto">
                <a:xfrm>
                  <a:off x="4054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Line 71"/>
                <p:cNvSpPr>
                  <a:spLocks noChangeShapeType="1"/>
                </p:cNvSpPr>
                <p:nvPr/>
              </p:nvSpPr>
              <p:spPr bwMode="auto">
                <a:xfrm>
                  <a:off x="4644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Line 72"/>
                <p:cNvSpPr>
                  <a:spLocks noChangeShapeType="1"/>
                </p:cNvSpPr>
                <p:nvPr/>
              </p:nvSpPr>
              <p:spPr bwMode="auto">
                <a:xfrm>
                  <a:off x="5233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Line 73"/>
                <p:cNvSpPr>
                  <a:spLocks noChangeShapeType="1"/>
                </p:cNvSpPr>
                <p:nvPr/>
              </p:nvSpPr>
              <p:spPr bwMode="auto">
                <a:xfrm>
                  <a:off x="5822" y="3"/>
                  <a:ext cx="1" cy="1126"/>
                </a:xfrm>
                <a:prstGeom prst="line">
                  <a:avLst/>
                </a:prstGeom>
                <a:noFill/>
                <a:ln w="9360">
                  <a:solidFill>
                    <a:srgbClr val="CCB374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2" name="Group 74"/>
              <p:cNvGrpSpPr>
                <a:grpSpLocks/>
              </p:cNvGrpSpPr>
              <p:nvPr/>
            </p:nvGrpSpPr>
            <p:grpSpPr bwMode="auto">
              <a:xfrm>
                <a:off x="400" y="-2"/>
                <a:ext cx="5421" cy="1138"/>
                <a:chOff x="400" y="-2"/>
                <a:chExt cx="5421" cy="1138"/>
              </a:xfrm>
            </p:grpSpPr>
            <p:sp>
              <p:nvSpPr>
                <p:cNvPr id="2123" name="Line 75"/>
                <p:cNvSpPr>
                  <a:spLocks noChangeShapeType="1"/>
                </p:cNvSpPr>
                <p:nvPr/>
              </p:nvSpPr>
              <p:spPr bwMode="auto">
                <a:xfrm>
                  <a:off x="4644" y="0"/>
                  <a:ext cx="1" cy="382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Line 76"/>
                <p:cNvSpPr>
                  <a:spLocks noChangeShapeType="1"/>
                </p:cNvSpPr>
                <p:nvPr/>
              </p:nvSpPr>
              <p:spPr bwMode="auto">
                <a:xfrm>
                  <a:off x="4959" y="598"/>
                  <a:ext cx="180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Line 77"/>
                <p:cNvSpPr>
                  <a:spLocks noChangeShapeType="1"/>
                </p:cNvSpPr>
                <p:nvPr/>
              </p:nvSpPr>
              <p:spPr bwMode="auto">
                <a:xfrm>
                  <a:off x="5233" y="647"/>
                  <a:ext cx="1" cy="76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Line 78"/>
                <p:cNvSpPr>
                  <a:spLocks noChangeShapeType="1"/>
                </p:cNvSpPr>
                <p:nvPr/>
              </p:nvSpPr>
              <p:spPr bwMode="auto">
                <a:xfrm>
                  <a:off x="5822" y="916"/>
                  <a:ext cx="1" cy="213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Line 79"/>
                <p:cNvSpPr>
                  <a:spLocks noChangeShapeType="1"/>
                </p:cNvSpPr>
                <p:nvPr/>
              </p:nvSpPr>
              <p:spPr bwMode="auto">
                <a:xfrm>
                  <a:off x="2875" y="12"/>
                  <a:ext cx="1" cy="167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Line 80"/>
                <p:cNvSpPr>
                  <a:spLocks noChangeShapeType="1"/>
                </p:cNvSpPr>
                <p:nvPr/>
              </p:nvSpPr>
              <p:spPr bwMode="auto">
                <a:xfrm>
                  <a:off x="2287" y="3"/>
                  <a:ext cx="1" cy="908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217" y="598"/>
                  <a:ext cx="178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Line 82"/>
                <p:cNvSpPr>
                  <a:spLocks noChangeShapeType="1"/>
                </p:cNvSpPr>
                <p:nvPr/>
              </p:nvSpPr>
              <p:spPr bwMode="auto">
                <a:xfrm>
                  <a:off x="1873" y="598"/>
                  <a:ext cx="155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356" y="598"/>
                  <a:ext cx="213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Line 84"/>
                <p:cNvSpPr>
                  <a:spLocks noChangeShapeType="1"/>
                </p:cNvSpPr>
                <p:nvPr/>
              </p:nvSpPr>
              <p:spPr bwMode="auto">
                <a:xfrm>
                  <a:off x="400" y="598"/>
                  <a:ext cx="899" cy="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Line 85"/>
                <p:cNvSpPr>
                  <a:spLocks noChangeShapeType="1"/>
                </p:cNvSpPr>
                <p:nvPr/>
              </p:nvSpPr>
              <p:spPr bwMode="auto">
                <a:xfrm>
                  <a:off x="1103" y="335"/>
                  <a:ext cx="1" cy="803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Line 86"/>
                <p:cNvSpPr>
                  <a:spLocks noChangeShapeType="1"/>
                </p:cNvSpPr>
                <p:nvPr/>
              </p:nvSpPr>
              <p:spPr bwMode="auto">
                <a:xfrm>
                  <a:off x="519" y="383"/>
                  <a:ext cx="1" cy="420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108" y="-3"/>
                  <a:ext cx="1" cy="75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Line 88"/>
                <p:cNvSpPr>
                  <a:spLocks noChangeShapeType="1"/>
                </p:cNvSpPr>
                <p:nvPr/>
              </p:nvSpPr>
              <p:spPr bwMode="auto">
                <a:xfrm>
                  <a:off x="1697" y="189"/>
                  <a:ext cx="1" cy="258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697" y="2"/>
                  <a:ext cx="1" cy="61"/>
                </a:xfrm>
                <a:prstGeom prst="line">
                  <a:avLst/>
                </a:prstGeom>
                <a:noFill/>
                <a:ln w="9360">
                  <a:solidFill>
                    <a:srgbClr val="E5D093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38" name="Picture 9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0" y="1726"/>
              <a:ext cx="760" cy="7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139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2016125" y="2016125"/>
            <a:ext cx="7642225" cy="2601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40" name="Rectangle 92"/>
          <p:cNvSpPr>
            <a:spLocks noGrp="1" noChangeArrowheads="1"/>
          </p:cNvSpPr>
          <p:nvPr>
            <p:ph type="dt"/>
          </p:nvPr>
        </p:nvSpPr>
        <p:spPr bwMode="auto">
          <a:xfrm>
            <a:off x="587375" y="6972300"/>
            <a:ext cx="20986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141" name="Rectangle 93"/>
          <p:cNvSpPr>
            <a:spLocks noGrp="1" noChangeArrowheads="1"/>
          </p:cNvSpPr>
          <p:nvPr>
            <p:ph type="ftr"/>
          </p:nvPr>
        </p:nvSpPr>
        <p:spPr bwMode="auto">
          <a:xfrm>
            <a:off x="3529013" y="6972300"/>
            <a:ext cx="31892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42" name="Rectangle 94"/>
          <p:cNvSpPr>
            <a:spLocks noGrp="1" noChangeArrowheads="1"/>
          </p:cNvSpPr>
          <p:nvPr>
            <p:ph type="sldNum"/>
          </p:nvPr>
        </p:nvSpPr>
        <p:spPr bwMode="auto">
          <a:xfrm>
            <a:off x="7561263" y="6972300"/>
            <a:ext cx="20970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fld id="{524DB319-5FA4-4164-9820-41BF309606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43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CC6600"/>
        </a:buClr>
        <a:buSzPct val="100000"/>
        <a:buFont typeface="Times New Roman" charset="0"/>
        <a:defRPr sz="4900" i="1">
          <a:solidFill>
            <a:srgbClr val="CC6600"/>
          </a:solidFill>
          <a:latin typeface="Times New Roman" charset="0"/>
          <a:cs typeface="DejaVu Sans" charset="0"/>
        </a:defRPr>
      </a:lvl9pPr>
    </p:titleStyle>
    <p:bodyStyle>
      <a:lvl1pPr marL="376238" indent="-376238" algn="l" defTabSz="457200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Blip>
          <a:blip r:embed="rId15"/>
        </a:buBlip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817563" indent="-315913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97000"/>
        <a:buFont typeface="Tahoma" pitchFamily="34" charset="0"/>
        <a:buBlip>
          <a:blip r:embed="rId16"/>
        </a:buBlip>
        <a:defRPr sz="3100">
          <a:solidFill>
            <a:srgbClr val="000000"/>
          </a:solidFill>
          <a:latin typeface="+mn-lt"/>
          <a:cs typeface="+mn-cs"/>
        </a:defRPr>
      </a:lvl2pPr>
      <a:lvl3pPr marL="1258888" indent="-250825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600">
          <a:solidFill>
            <a:srgbClr val="000000"/>
          </a:solidFill>
          <a:latin typeface="+mn-lt"/>
          <a:cs typeface="+mn-cs"/>
        </a:defRPr>
      </a:lvl3pPr>
      <a:lvl4pPr marL="1762125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4pPr>
      <a:lvl5pPr marL="22669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5pPr>
      <a:lvl6pPr marL="27241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6pPr>
      <a:lvl7pPr marL="31813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7pPr>
      <a:lvl8pPr marL="36385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8pPr>
      <a:lvl9pPr marL="4095750" indent="-250825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350837"/>
            <a:ext cx="8607425" cy="1263650"/>
          </a:xfrm>
          <a:ln/>
        </p:spPr>
        <p:txBody>
          <a:bodyPr lIns="0" tIns="0" rIns="0" bIns="0"/>
          <a:lstStyle/>
          <a:p>
            <a:pPr algn="ctr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>
                <a:solidFill>
                  <a:schemeClr val="tx1"/>
                </a:solidFill>
              </a:rPr>
              <a:t>IETF Activities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912" y="1951037"/>
            <a:ext cx="6248400" cy="537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Cathy Aronson</a:t>
            </a:r>
          </a:p>
          <a:p>
            <a:r>
              <a:rPr lang="en-US" sz="4000" dirty="0" smtClean="0"/>
              <a:t>cja@daydream.com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ARIN XXVI</a:t>
            </a:r>
          </a:p>
          <a:p>
            <a:r>
              <a:rPr lang="en-US" sz="4000" dirty="0" smtClean="0"/>
              <a:t>April 2011</a:t>
            </a:r>
          </a:p>
          <a:p>
            <a:r>
              <a:rPr lang="en-US" sz="4000" dirty="0" smtClean="0"/>
              <a:t>San Juan, Puerto Rico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712" y="2332037"/>
            <a:ext cx="7319963" cy="583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Cathy Aronson</a:t>
            </a:r>
          </a:p>
          <a:p>
            <a:r>
              <a:rPr lang="en-US" sz="3200" dirty="0" err="1" smtClean="0"/>
              <a:t>cja@daydream.com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ARIN XXX</a:t>
            </a:r>
          </a:p>
          <a:p>
            <a:r>
              <a:rPr lang="en-US" sz="3200" dirty="0" smtClean="0"/>
              <a:t>Report on IETF 84	</a:t>
            </a:r>
          </a:p>
          <a:p>
            <a:endParaRPr lang="en-US" sz="3200" dirty="0" smtClean="0"/>
          </a:p>
        </p:txBody>
      </p:sp>
      <p:pic>
        <p:nvPicPr>
          <p:cNvPr id="8" name="Picture 7" descr="_MG_2895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637"/>
            <a:ext cx="10080625" cy="67878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721324"/>
            <a:ext cx="5038725" cy="647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Cathy Aronson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cja@daydream.com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ARIN XXX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Report on IETF 84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006475"/>
            <a:ext cx="8567738" cy="6553200"/>
          </a:xfrm>
        </p:spPr>
        <p:txBody>
          <a:bodyPr/>
          <a:lstStyle/>
          <a:p>
            <a:r>
              <a:rPr lang="en-US" dirty="0" smtClean="0"/>
              <a:t>Internet Disruptions in North Africa</a:t>
            </a:r>
          </a:p>
          <a:p>
            <a:pPr lvl="1"/>
            <a:r>
              <a:rPr lang="en-US" dirty="0" smtClean="0"/>
              <a:t>Interesting talk about the Internet in Egypt and Libya</a:t>
            </a:r>
          </a:p>
          <a:p>
            <a:pPr lvl="1"/>
            <a:r>
              <a:rPr lang="en-US" dirty="0" smtClean="0"/>
              <a:t>Egypt has 51 </a:t>
            </a:r>
            <a:r>
              <a:rPr lang="en-US" dirty="0" err="1" smtClean="0"/>
              <a:t>ASNs</a:t>
            </a:r>
            <a:r>
              <a:rPr lang="en-US" dirty="0" smtClean="0"/>
              <a:t> and Libya has 3 so for example it was easier to turn off the Internet in Libya during the uprising. </a:t>
            </a:r>
          </a:p>
          <a:p>
            <a:r>
              <a:rPr lang="en-US" dirty="0" smtClean="0"/>
              <a:t>Delay Tolerant Network Research Group</a:t>
            </a:r>
          </a:p>
          <a:p>
            <a:pPr lvl="1"/>
            <a:r>
              <a:rPr lang="en-US" dirty="0" smtClean="0"/>
              <a:t>Interplanetary Internet </a:t>
            </a:r>
          </a:p>
          <a:p>
            <a:pPr lvl="1"/>
            <a:r>
              <a:rPr lang="en-US" dirty="0" smtClean="0"/>
              <a:t>lots of interesting work on different high delay networks.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112837"/>
          </a:xfrm>
        </p:spPr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IRTF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006475"/>
            <a:ext cx="8567738" cy="6553200"/>
          </a:xfrm>
        </p:spPr>
        <p:txBody>
          <a:bodyPr/>
          <a:lstStyle/>
          <a:p>
            <a:r>
              <a:rPr lang="en-US" dirty="0" smtClean="0"/>
              <a:t>Several good documents on transitioning to IPv6.  Enterprises, Content and Application Service Providers. </a:t>
            </a:r>
          </a:p>
          <a:p>
            <a:pPr lvl="1"/>
            <a:r>
              <a:rPr lang="en-US" dirty="0" smtClean="0"/>
              <a:t>Design Guidelines for IPv6 Networks</a:t>
            </a:r>
          </a:p>
          <a:p>
            <a:pPr lvl="1"/>
            <a:r>
              <a:rPr lang="en-US" dirty="0" smtClean="0"/>
              <a:t>IPv6 Guidance for Internet Content and Application Service Providers</a:t>
            </a:r>
          </a:p>
          <a:p>
            <a:pPr lvl="1"/>
            <a:r>
              <a:rPr lang="en-US" dirty="0" smtClean="0"/>
              <a:t>Service Provider </a:t>
            </a:r>
            <a:r>
              <a:rPr lang="en-US" dirty="0" err="1" smtClean="0"/>
              <a:t>WiFi</a:t>
            </a:r>
            <a:r>
              <a:rPr lang="en-US" dirty="0" smtClean="0"/>
              <a:t> Services over Residential Architectures</a:t>
            </a:r>
          </a:p>
          <a:p>
            <a:pPr lvl="1"/>
            <a:r>
              <a:rPr lang="en-US" dirty="0" smtClean="0"/>
              <a:t>Enterprise Incremental IPv6</a:t>
            </a:r>
          </a:p>
          <a:p>
            <a:pPr lvl="1"/>
            <a:r>
              <a:rPr lang="en-US" dirty="0" smtClean="0"/>
              <a:t>A Reference Framework for DC Migration to IPv6"transition" for data centers.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112837"/>
          </a:xfrm>
        </p:spPr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V6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006475"/>
            <a:ext cx="8567738" cy="6553200"/>
          </a:xfrm>
        </p:spPr>
        <p:txBody>
          <a:bodyPr/>
          <a:lstStyle/>
          <a:p>
            <a:r>
              <a:rPr lang="en-US" dirty="0" smtClean="0"/>
              <a:t>Semantic IPv6 Prefix</a:t>
            </a:r>
          </a:p>
          <a:p>
            <a:pPr lvl="1"/>
            <a:r>
              <a:rPr lang="en-US" dirty="0" smtClean="0"/>
              <a:t>Embed semantics into prefix</a:t>
            </a:r>
          </a:p>
          <a:p>
            <a:pPr lvl="1"/>
            <a:r>
              <a:rPr lang="en-US" dirty="0" smtClean="0"/>
              <a:t>Can’t stop folks from doing this even if it is a bad idea. </a:t>
            </a:r>
          </a:p>
          <a:p>
            <a:r>
              <a:rPr lang="en-US" dirty="0" smtClean="0"/>
              <a:t>Operational experience with NAT 64</a:t>
            </a:r>
          </a:p>
          <a:p>
            <a:pPr lvl="1"/>
            <a:r>
              <a:rPr lang="en-US" dirty="0" err="1" smtClean="0"/>
              <a:t>Tmobile</a:t>
            </a:r>
            <a:endParaRPr lang="en-US" dirty="0" smtClean="0"/>
          </a:p>
          <a:p>
            <a:r>
              <a:rPr lang="en-US" dirty="0" smtClean="0"/>
              <a:t>Quotes from v6 Operations</a:t>
            </a:r>
          </a:p>
          <a:p>
            <a:pPr lvl="1"/>
            <a:r>
              <a:rPr lang="en-US" sz="2800" dirty="0" smtClean="0"/>
              <a:t>"it's an example of how a pig can fly if there's enough economics behind it”</a:t>
            </a:r>
          </a:p>
          <a:p>
            <a:pPr lvl="1"/>
            <a:r>
              <a:rPr lang="en-US" sz="2800" dirty="0" smtClean="0"/>
              <a:t>"you're going to lose a lot of information and you're probably going to screw yourself"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112837"/>
          </a:xfrm>
        </p:spPr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V6 Operations -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006475"/>
            <a:ext cx="8567738" cy="6553200"/>
          </a:xfrm>
        </p:spPr>
        <p:txBody>
          <a:bodyPr/>
          <a:lstStyle/>
          <a:p>
            <a:r>
              <a:rPr lang="en-US" dirty="0" smtClean="0"/>
              <a:t>464XLAT</a:t>
            </a:r>
          </a:p>
          <a:p>
            <a:pPr lvl="1"/>
            <a:r>
              <a:rPr lang="en-US" dirty="0" smtClean="0"/>
              <a:t>Limited IPv4 connectivity over a v6 only network</a:t>
            </a:r>
          </a:p>
          <a:p>
            <a:pPr lvl="1"/>
            <a:r>
              <a:rPr lang="en-US" dirty="0" smtClean="0"/>
              <a:t>There is a class of applications that don't work.. stuff with IPv4 literals like </a:t>
            </a:r>
            <a:r>
              <a:rPr lang="en-US" dirty="0" err="1" smtClean="0"/>
              <a:t>skype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BCP: IPv6 over ATM interworking Function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112837"/>
          </a:xfrm>
        </p:spPr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V6 Operations </a:t>
            </a:r>
            <a:r>
              <a:rPr lang="en-US" sz="5400" smtClean="0">
                <a:solidFill>
                  <a:srgbClr val="000000"/>
                </a:solidFill>
              </a:rPr>
              <a:t>-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62100" y="-152400"/>
            <a:ext cx="8572500" cy="1265238"/>
          </a:xfrm>
          <a:ln/>
        </p:spPr>
        <p:txBody>
          <a:bodyPr/>
          <a:lstStyle/>
          <a:p>
            <a:pPr>
              <a:lnSpc>
                <a:spcPct val="144000"/>
              </a:lnSpc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GB" sz="4200" dirty="0" smtClean="0">
                <a:solidFill>
                  <a:srgbClr val="000000"/>
                </a:solidFill>
              </a:rPr>
              <a:t>Internet Area</a:t>
            </a:r>
            <a:endParaRPr lang="en-GB" sz="4200" dirty="0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9067800" cy="6492875"/>
          </a:xfrm>
          <a:ln/>
        </p:spPr>
        <p:txBody>
          <a:bodyPr/>
          <a:lstStyle/>
          <a:p>
            <a:pPr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NAT Reveal Analysis</a:t>
            </a:r>
          </a:p>
          <a:p>
            <a:pPr lvl="1"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The engineering problem is that if there are bad guys and good guys behind CGN and there are attacks they all get cut off</a:t>
            </a:r>
          </a:p>
          <a:p>
            <a:pPr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IEEE Registration Authority Committee (RAC)</a:t>
            </a:r>
          </a:p>
          <a:p>
            <a:pPr lvl="1"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Manages MAC addresses. </a:t>
            </a:r>
          </a:p>
          <a:p>
            <a:pPr lvl="1"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Proposal oddly like IPv4 A, B and C addresses</a:t>
            </a:r>
          </a:p>
          <a:p>
            <a:pPr lvl="1"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Don’t want to run out of MAC addresses</a:t>
            </a:r>
          </a:p>
          <a:p>
            <a:pPr lvl="1"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How to re-use addresses that are assigned dynamically. </a:t>
            </a:r>
          </a:p>
          <a:p>
            <a:pPr>
              <a:lnSpc>
                <a:spcPct val="124000"/>
              </a:lnSpc>
              <a:spcBef>
                <a:spcPts val="700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GB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Host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12" y="1265237"/>
            <a:ext cx="8567738" cy="5943600"/>
          </a:xfrm>
        </p:spPr>
        <p:txBody>
          <a:bodyPr/>
          <a:lstStyle/>
          <a:p>
            <a:r>
              <a:rPr lang="en-US" sz="2800" dirty="0" smtClean="0"/>
              <a:t>A lot of work being done in DHCP to accommodate various v4 and v6 issues.  Several drafts are there to accommodate issues that </a:t>
            </a:r>
            <a:r>
              <a:rPr lang="en-US" sz="2800" dirty="0" err="1" smtClean="0"/>
              <a:t>softwire</a:t>
            </a:r>
            <a:r>
              <a:rPr lang="en-US" sz="2800" dirty="0" smtClean="0"/>
              <a:t> needs solved.  Also drafts of other problems that need to be solved. </a:t>
            </a:r>
            <a:endParaRPr lang="en-US" dirty="0" smtClean="0"/>
          </a:p>
          <a:p>
            <a:r>
              <a:rPr lang="en-US" sz="2800" dirty="0" smtClean="0"/>
              <a:t>DHCPv4 and DHCPv6 Options for Access Network Query Protocol Servers</a:t>
            </a:r>
          </a:p>
          <a:p>
            <a:r>
              <a:rPr lang="en-US" sz="2800" dirty="0" smtClean="0"/>
              <a:t>DHCP Options for Port Set Assignment</a:t>
            </a:r>
          </a:p>
          <a:p>
            <a:r>
              <a:rPr lang="en-US" sz="2800" dirty="0" smtClean="0"/>
              <a:t>DHCPv6 Option Guidelines</a:t>
            </a:r>
          </a:p>
          <a:p>
            <a:r>
              <a:rPr lang="en-US" sz="2800" dirty="0" smtClean="0"/>
              <a:t>Port Restricted IP Address Assignment</a:t>
            </a:r>
          </a:p>
          <a:p>
            <a:r>
              <a:rPr lang="en-US" sz="2800" dirty="0" smtClean="0"/>
              <a:t>DHCPv6 Options for Mapping Address and Port</a:t>
            </a:r>
          </a:p>
          <a:p>
            <a:r>
              <a:rPr lang="en-US" sz="2800" dirty="0" smtClean="0"/>
              <a:t>Guidelines for Creating new DHCPv6 Options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Host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12" y="1265237"/>
            <a:ext cx="8567738" cy="5943600"/>
          </a:xfrm>
        </p:spPr>
        <p:txBody>
          <a:bodyPr/>
          <a:lstStyle/>
          <a:p>
            <a:r>
              <a:rPr lang="en-US" sz="2400" dirty="0" smtClean="0"/>
              <a:t>MAP Provisioning over DHCPv6</a:t>
            </a:r>
          </a:p>
          <a:p>
            <a:r>
              <a:rPr lang="en-US" sz="2400" dirty="0" smtClean="0"/>
              <a:t>DHCPv4 and DHCPv6 Access-network Identifier Options</a:t>
            </a:r>
          </a:p>
          <a:p>
            <a:r>
              <a:rPr lang="en-US" sz="2400" dirty="0" smtClean="0"/>
              <a:t>DHCPv6 Class Based Prefix</a:t>
            </a:r>
          </a:p>
          <a:p>
            <a:r>
              <a:rPr lang="en-US" sz="2400" dirty="0" smtClean="0"/>
              <a:t>Client Hardware Address Option in DHCPv6</a:t>
            </a:r>
          </a:p>
          <a:p>
            <a:r>
              <a:rPr lang="en-US" sz="2400" dirty="0" smtClean="0"/>
              <a:t>DHCPv4 over v6 tunnel.. </a:t>
            </a:r>
          </a:p>
          <a:p>
            <a:r>
              <a:rPr lang="en-US" sz="2400" dirty="0" smtClean="0"/>
              <a:t>Mitigating Aggregation Traffic of DHCP Discover Messages</a:t>
            </a:r>
          </a:p>
          <a:p>
            <a:r>
              <a:rPr lang="en-US" sz="2400" dirty="0" smtClean="0"/>
              <a:t>Prefix pool Option for DHCPv6 Relay Agents on Provider Edge Routers</a:t>
            </a:r>
          </a:p>
          <a:p>
            <a:r>
              <a:rPr lang="en-US" sz="2400" dirty="0" smtClean="0"/>
              <a:t>Radius Option for DHCPv6 Relay Agents on Broadband Access Server</a:t>
            </a:r>
          </a:p>
          <a:p>
            <a:r>
              <a:rPr lang="en-US" sz="2400" dirty="0" smtClean="0"/>
              <a:t>Multiple </a:t>
            </a:r>
            <a:r>
              <a:rPr lang="en-US" sz="2400" dirty="0" err="1" smtClean="0"/>
              <a:t>Stateful</a:t>
            </a:r>
            <a:r>
              <a:rPr lang="en-US" sz="2400" dirty="0" smtClean="0"/>
              <a:t> DHCPv6 Options Issues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0712" y="0"/>
            <a:ext cx="8569325" cy="1174750"/>
          </a:xfrm>
          <a:ln/>
        </p:spPr>
        <p:txBody>
          <a:bodyPr lIns="0" tIns="0" rIns="0" bIns="0"/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>
                <a:solidFill>
                  <a:srgbClr val="000000"/>
                </a:solidFill>
              </a:rPr>
              <a:t>DNS Operations (DNSOP)‏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23999"/>
            <a:ext cx="8570913" cy="6035675"/>
          </a:xfrm>
          <a:ln/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7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600" dirty="0" smtClean="0"/>
              <a:t>Omniscient AS112 Servers</a:t>
            </a:r>
          </a:p>
          <a:p>
            <a:pPr lvl="1">
              <a:lnSpc>
                <a:spcPct val="90000"/>
              </a:lnSpc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in-</a:t>
            </a:r>
            <a:r>
              <a:rPr lang="en-US" sz="2800" dirty="0" err="1" smtClean="0"/>
              <a:t>addr.arpa</a:t>
            </a:r>
            <a:r>
              <a:rPr lang="en-US" sz="2800" dirty="0" smtClean="0"/>
              <a:t> servers get a lot of junk</a:t>
            </a:r>
          </a:p>
          <a:p>
            <a:pPr lvl="1">
              <a:lnSpc>
                <a:spcPct val="90000"/>
              </a:lnSpc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AS112 is a distributed sink to answer the queries. Authoritative replies. </a:t>
            </a:r>
            <a:r>
              <a:rPr lang="en-US" sz="2800" dirty="0" err="1" smtClean="0"/>
              <a:t>Anycasted</a:t>
            </a:r>
            <a:r>
              <a:rPr lang="en-US" sz="2800" dirty="0" smtClean="0"/>
              <a:t>. Stops queries because replies are cached</a:t>
            </a:r>
          </a:p>
          <a:p>
            <a:pPr lvl="1">
              <a:lnSpc>
                <a:spcPct val="90000"/>
              </a:lnSpc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Proposal to make these </a:t>
            </a:r>
            <a:r>
              <a:rPr lang="en-US" sz="2800" dirty="0" err="1" smtClean="0"/>
              <a:t>authoritatve</a:t>
            </a:r>
            <a:r>
              <a:rPr lang="en-US" sz="2800" dirty="0" smtClean="0"/>
              <a:t> for “.” or “.</a:t>
            </a:r>
            <a:r>
              <a:rPr lang="en-US" sz="2800" dirty="0" err="1" smtClean="0"/>
              <a:t>arpa</a:t>
            </a:r>
            <a:r>
              <a:rPr lang="en-US" sz="2800" dirty="0" smtClean="0"/>
              <a:t>”? </a:t>
            </a:r>
            <a:endParaRPr lang="en-GB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055688" y="198437"/>
            <a:ext cx="8139113" cy="766763"/>
          </a:xfrm>
          <a:ln/>
        </p:spPr>
        <p:txBody>
          <a:bodyPr lIns="0" tIns="0" rIns="0" bIns="0"/>
          <a:lstStyle/>
          <a:p>
            <a:pPr algn="ctr"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V6 RENUM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9200"/>
            <a:ext cx="8142288" cy="5707063"/>
          </a:xfrm>
          <a:ln/>
        </p:spPr>
        <p:txBody>
          <a:bodyPr lIns="0" tIns="0" rIns="0" bIns="0"/>
          <a:lstStyle/>
          <a:p>
            <a:pPr>
              <a:spcBef>
                <a:spcPts val="775"/>
              </a:spcBef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"One man's rogue is another man's renumbering event” how to prepare a renumbering event - timers etc.RFC4192</a:t>
            </a:r>
          </a:p>
          <a:p>
            <a:pPr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2" y="0"/>
            <a:ext cx="8774113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HOMENET – your Mother’s net?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912" y="1189037"/>
            <a:ext cx="4648200" cy="5740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0712" y="6142037"/>
            <a:ext cx="1475434" cy="1329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by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Arkko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66688"/>
            <a:ext cx="6858000" cy="847725"/>
          </a:xfrm>
          <a:ln/>
        </p:spPr>
        <p:txBody>
          <a:bodyPr/>
          <a:lstStyle/>
          <a:p>
            <a:pPr algn="ctr"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>
                <a:solidFill>
                  <a:srgbClr val="000000"/>
                </a:solidFill>
              </a:rPr>
              <a:t>Note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73112" y="1341437"/>
            <a:ext cx="8574088" cy="5562600"/>
          </a:xfrm>
          <a:ln/>
        </p:spPr>
        <p:txBody>
          <a:bodyPr/>
          <a:lstStyle/>
          <a:p>
            <a:pPr>
              <a:spcBef>
                <a:spcPts val="775"/>
              </a:spcBef>
              <a:buSzPct val="113000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100" dirty="0" smtClean="0"/>
              <a:t>This </a:t>
            </a:r>
            <a:r>
              <a:rPr lang="en-US" sz="3100" dirty="0"/>
              <a:t>presentation is not an official IETF report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/>
              <a:t>There is no official IETF Liaison to ARIN or any </a:t>
            </a:r>
            <a:r>
              <a:rPr lang="en-US" sz="3200" dirty="0" smtClean="0"/>
              <a:t>RIR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This is all my opinion and my view and I am not covering everything just highlights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You should know I like funny quotes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I hope you enjoy it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Your feedback is greatly appreciated</a:t>
            </a:r>
          </a:p>
          <a:p>
            <a:pPr lvl="1"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3200" dirty="0" smtClean="0"/>
              <a:t>If you were there and have an interesting item I missed please speak up</a:t>
            </a:r>
          </a:p>
          <a:p>
            <a:pPr>
              <a:spcBef>
                <a:spcPts val="800"/>
              </a:spcBef>
              <a:buSzPct val="7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HOMENET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2" y="1189037"/>
            <a:ext cx="8567738" cy="5791200"/>
          </a:xfrm>
        </p:spPr>
        <p:txBody>
          <a:bodyPr/>
          <a:lstStyle/>
          <a:p>
            <a:r>
              <a:rPr lang="en-US" sz="3200" dirty="0" smtClean="0"/>
              <a:t>AKA “Arbitrarily Complex Home Networks Because We’re Geeks WG”</a:t>
            </a:r>
          </a:p>
          <a:p>
            <a:r>
              <a:rPr lang="en-US" sz="3200" dirty="0" smtClean="0"/>
              <a:t>"what if I take my router to my neighbor's house because there's a party and they need a router?"   "what prefix will the router get?”</a:t>
            </a:r>
          </a:p>
          <a:p>
            <a:r>
              <a:rPr lang="en-US" sz="3200" dirty="0" smtClean="0"/>
              <a:t>Prefix Assignment in the home with OSPFv3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IPv4 </a:t>
            </a:r>
            <a:r>
              <a:rPr lang="en-US" dirty="0" err="1" smtClean="0">
                <a:solidFill>
                  <a:srgbClr val="000090"/>
                </a:solidFill>
              </a:rPr>
              <a:t>Sunsetting</a:t>
            </a:r>
            <a:r>
              <a:rPr lang="en-US" dirty="0" smtClean="0">
                <a:solidFill>
                  <a:srgbClr val="000090"/>
                </a:solidFill>
              </a:rPr>
              <a:t> WG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1341437"/>
            <a:ext cx="8567738" cy="5867400"/>
          </a:xfrm>
        </p:spPr>
        <p:txBody>
          <a:bodyPr/>
          <a:lstStyle/>
          <a:p>
            <a:r>
              <a:rPr lang="en-US" dirty="0" smtClean="0"/>
              <a:t>Purpose of the group </a:t>
            </a:r>
          </a:p>
          <a:p>
            <a:pPr lvl="1"/>
            <a:r>
              <a:rPr lang="en-US" sz="2800" dirty="0" smtClean="0"/>
              <a:t>Central place to discuss IPv4 specific IETF work, ensure it's justified before proceeding. </a:t>
            </a:r>
          </a:p>
          <a:p>
            <a:pPr lvl="1"/>
            <a:r>
              <a:rPr lang="en-US" sz="2800" dirty="0" smtClean="0"/>
              <a:t>what is the minimum work that IETF needs to finish so that standards work on IPv4 work is "done”</a:t>
            </a:r>
          </a:p>
          <a:p>
            <a:pPr lvl="1"/>
            <a:r>
              <a:rPr lang="en-US" sz="2800" dirty="0" smtClean="0"/>
              <a:t>A WG to consider how to turn IPv4 OFF.NOT IPv6 </a:t>
            </a:r>
            <a:r>
              <a:rPr lang="en-US" sz="2800" dirty="0" err="1" smtClean="0"/>
              <a:t>Deployrment</a:t>
            </a:r>
            <a:r>
              <a:rPr lang="en-US" sz="2800" dirty="0" smtClean="0"/>
              <a:t> </a:t>
            </a:r>
            <a:r>
              <a:rPr lang="en-US" sz="2800" dirty="0" err="1" smtClean="0"/>
              <a:t>Deniars</a:t>
            </a:r>
            <a:r>
              <a:rPr lang="en-US" sz="2800" dirty="0" smtClean="0"/>
              <a:t> Anonymous</a:t>
            </a:r>
          </a:p>
          <a:p>
            <a:pPr lvl="1"/>
            <a:r>
              <a:rPr lang="en-US" sz="2800" dirty="0" smtClean="0"/>
              <a:t>Does not harm or delay deployment of IPv6</a:t>
            </a:r>
          </a:p>
          <a:p>
            <a:pPr lvl="1"/>
            <a:r>
              <a:rPr lang="en-US" sz="2800" dirty="0" smtClean="0"/>
              <a:t>"I like sunsets.  Sunsets are pretty.  </a:t>
            </a:r>
            <a:r>
              <a:rPr lang="en-US" sz="2800" smtClean="0"/>
              <a:t>Sometimes I like sunsets to last longer"  Lee Howard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IPv4 </a:t>
            </a:r>
            <a:r>
              <a:rPr lang="en-US" dirty="0" err="1" smtClean="0">
                <a:solidFill>
                  <a:srgbClr val="000090"/>
                </a:solidFill>
              </a:rPr>
              <a:t>Sunsetting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1341437"/>
            <a:ext cx="8567738" cy="5867400"/>
          </a:xfrm>
        </p:spPr>
        <p:txBody>
          <a:bodyPr/>
          <a:lstStyle/>
          <a:p>
            <a:r>
              <a:rPr lang="en-US" dirty="0" smtClean="0"/>
              <a:t>IPv6 Support within IETF work </a:t>
            </a:r>
          </a:p>
          <a:p>
            <a:pPr lvl="1"/>
            <a:r>
              <a:rPr lang="en-US" dirty="0" smtClean="0"/>
              <a:t>future IPv4 work limited to solving documented operational problems indentified by multiple organizations</a:t>
            </a:r>
          </a:p>
          <a:p>
            <a:pPr lvl="1"/>
            <a:r>
              <a:rPr lang="en-US" dirty="0" smtClean="0"/>
              <a:t>IPv6 is not optional</a:t>
            </a:r>
          </a:p>
          <a:p>
            <a:r>
              <a:rPr lang="en-US" dirty="0" smtClean="0"/>
              <a:t>Gap Analysis – what’s missing for turning off v4?</a:t>
            </a:r>
          </a:p>
          <a:p>
            <a:r>
              <a:rPr lang="en-US" dirty="0" smtClean="0"/>
              <a:t>"if you don't have v4 you don't have a v4 problem"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Ops &amp; Mgmt Area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1341437"/>
            <a:ext cx="8567738" cy="5867400"/>
          </a:xfrm>
        </p:spPr>
        <p:txBody>
          <a:bodyPr/>
          <a:lstStyle/>
          <a:p>
            <a:r>
              <a:rPr lang="en-US" dirty="0" smtClean="0"/>
              <a:t>FLOW OAM document</a:t>
            </a:r>
          </a:p>
          <a:p>
            <a:pPr lvl="1"/>
            <a:r>
              <a:rPr lang="en-US" dirty="0" smtClean="0"/>
              <a:t>improve traditional tools such as ping and </a:t>
            </a:r>
            <a:r>
              <a:rPr lang="en-US" dirty="0" err="1" smtClean="0"/>
              <a:t>traceroute</a:t>
            </a:r>
            <a:r>
              <a:rPr lang="en-US" dirty="0" smtClean="0"/>
              <a:t> to work in large scale data centers where there is lots of multipath and ECMP</a:t>
            </a:r>
          </a:p>
          <a:p>
            <a:pPr lvl="1"/>
            <a:r>
              <a:rPr lang="en-US" dirty="0" smtClean="0"/>
              <a:t>trace packets need to go through the same processing as the actual application flow that is being traced</a:t>
            </a:r>
          </a:p>
          <a:p>
            <a:r>
              <a:rPr lang="en-US" sz="3200" dirty="0" smtClean="0"/>
              <a:t>"The problem is you're trying to write a MIB. You should be writing a virtual MIB then the problem would be solved" </a:t>
            </a:r>
            <a:r>
              <a:rPr lang="en-US" sz="3200" dirty="0" err="1" smtClean="0"/>
              <a:t>Kireeti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7263" y="-152400"/>
            <a:ext cx="8567737" cy="1260475"/>
          </a:xfrm>
          <a:ln/>
        </p:spPr>
        <p:txBody>
          <a:bodyPr/>
          <a:lstStyle/>
          <a:p>
            <a:pPr algn="ctr"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73112" y="1341437"/>
            <a:ext cx="8628062" cy="588327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75"/>
              </a:spcBef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700" dirty="0" smtClean="0"/>
              <a:t>General WG Info:</a:t>
            </a:r>
          </a:p>
          <a:p>
            <a:pPr lvl="1">
              <a:lnSpc>
                <a:spcPct val="90000"/>
              </a:lnSpc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300" dirty="0" smtClean="0"/>
              <a:t>http://</a:t>
            </a:r>
            <a:r>
              <a:rPr lang="en-US" sz="2300" dirty="0" err="1" smtClean="0"/>
              <a:t>datatracker.ietf.org/wg</a:t>
            </a:r>
            <a:r>
              <a:rPr lang="en-US" sz="2300" dirty="0" smtClean="0"/>
              <a:t>/ (</a:t>
            </a:r>
            <a:r>
              <a:rPr lang="en-US" sz="2400" dirty="0" smtClean="0">
                <a:solidFill>
                  <a:srgbClr val="FF0000"/>
                </a:solidFill>
              </a:rPr>
              <a:t>Easiest to use</a:t>
            </a:r>
            <a:r>
              <a:rPr lang="en-US" sz="2400" dirty="0" smtClean="0"/>
              <a:t>)</a:t>
            </a:r>
            <a:endParaRPr lang="en-US" sz="2300" dirty="0" smtClean="0"/>
          </a:p>
          <a:p>
            <a:pPr>
              <a:lnSpc>
                <a:spcPct val="90000"/>
              </a:lnSpc>
              <a:spcBef>
                <a:spcPts val="775"/>
              </a:spcBef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700" dirty="0" smtClean="0"/>
              <a:t>Internet </a:t>
            </a:r>
            <a:r>
              <a:rPr lang="en-US" sz="2700" dirty="0"/>
              <a:t>Drafts:</a:t>
            </a:r>
          </a:p>
          <a:p>
            <a:pPr lvl="1">
              <a:lnSpc>
                <a:spcPct val="90000"/>
              </a:lnSpc>
              <a:spcBef>
                <a:spcPts val="675"/>
              </a:spcBef>
              <a:buSzPct val="86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300" dirty="0"/>
              <a:t>http://</a:t>
            </a:r>
            <a:r>
              <a:rPr lang="en-US" sz="2300" dirty="0" err="1"/>
              <a:t>tools.ietf.org</a:t>
            </a:r>
            <a:r>
              <a:rPr lang="en-US" sz="2300" dirty="0"/>
              <a:t>/html</a:t>
            </a:r>
          </a:p>
          <a:p>
            <a:pPr>
              <a:lnSpc>
                <a:spcPct val="90000"/>
              </a:lnSpc>
              <a:spcBef>
                <a:spcPts val="775"/>
              </a:spcBef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700" dirty="0"/>
              <a:t>IETF Daily Dose (</a:t>
            </a:r>
            <a:r>
              <a:rPr lang="en-US" sz="2700" dirty="0">
                <a:solidFill>
                  <a:srgbClr val="FF0000"/>
                </a:solidFill>
              </a:rPr>
              <a:t>quick tool to get an update</a:t>
            </a:r>
            <a:r>
              <a:rPr lang="en-US" sz="2700" dirty="0"/>
              <a:t>):</a:t>
            </a:r>
          </a:p>
          <a:p>
            <a:pPr lvl="1">
              <a:lnSpc>
                <a:spcPct val="90000"/>
              </a:lnSpc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300" dirty="0"/>
              <a:t>http://</a:t>
            </a:r>
            <a:r>
              <a:rPr lang="en-US" sz="2300" dirty="0" err="1"/>
              <a:t>tools.ietf.org/dailydose</a:t>
            </a:r>
            <a:r>
              <a:rPr lang="en-US" sz="2300" dirty="0"/>
              <a:t>/</a:t>
            </a:r>
          </a:p>
          <a:p>
            <a:pPr>
              <a:lnSpc>
                <a:spcPct val="90000"/>
              </a:lnSpc>
              <a:spcBef>
                <a:spcPts val="775"/>
              </a:spcBef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700" dirty="0"/>
              <a:t>Upcoming meeting agenda:</a:t>
            </a:r>
          </a:p>
          <a:p>
            <a:pPr lvl="1">
              <a:lnSpc>
                <a:spcPct val="90000"/>
              </a:lnSpc>
              <a:spcBef>
                <a:spcPts val="675"/>
              </a:spcBef>
              <a:buSzPct val="86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300" dirty="0"/>
              <a:t>http://</a:t>
            </a:r>
            <a:r>
              <a:rPr lang="en-US" sz="2300" dirty="0" err="1"/>
              <a:t>tools.ietf.org</a:t>
            </a:r>
            <a:r>
              <a:rPr lang="en-US" sz="2300" dirty="0"/>
              <a:t>/agenda</a:t>
            </a:r>
          </a:p>
          <a:p>
            <a:pPr>
              <a:lnSpc>
                <a:spcPct val="90000"/>
              </a:lnSpc>
              <a:spcBef>
                <a:spcPts val="775"/>
              </a:spcBef>
              <a:buSzPct val="113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700" dirty="0"/>
              <a:t>Upcoming </a:t>
            </a:r>
            <a:r>
              <a:rPr lang="en-US" sz="2700" dirty="0" err="1"/>
              <a:t>BOFs</a:t>
            </a:r>
            <a:r>
              <a:rPr lang="en-US" sz="2700" dirty="0"/>
              <a:t> Wiki:</a:t>
            </a:r>
          </a:p>
          <a:p>
            <a:pPr lvl="1"/>
            <a:r>
              <a:rPr lang="en-US" sz="2300" dirty="0"/>
              <a:t>http://tools.ietf.org/bof/trac/</a:t>
            </a:r>
            <a:r>
              <a:rPr lang="en-US" sz="2300" dirty="0" smtClean="0"/>
              <a:t>wiki</a:t>
            </a:r>
          </a:p>
          <a:p>
            <a:r>
              <a:rPr lang="en-US" sz="2800" dirty="0" smtClean="0"/>
              <a:t>Also IETF drafts now available as </a:t>
            </a:r>
            <a:r>
              <a:rPr lang="en-US" sz="2800" dirty="0" err="1" smtClean="0"/>
              <a:t>ebooks</a:t>
            </a:r>
            <a:endParaRPr lang="en-US" sz="2800" dirty="0" smtClean="0"/>
          </a:p>
          <a:p>
            <a:pPr lvl="1"/>
            <a:r>
              <a:rPr lang="en-US" sz="2300" u="sng" dirty="0" err="1" smtClean="0"/>
              <a:t>http://www.fenron.net/~fenner/ietf/ietf-ebooks</a:t>
            </a:r>
            <a:endParaRPr lang="en-US" sz="2300" dirty="0" smtClean="0"/>
          </a:p>
          <a:p>
            <a:pPr lvl="1">
              <a:lnSpc>
                <a:spcPct val="90000"/>
              </a:lnSpc>
              <a:spcBef>
                <a:spcPts val="675"/>
              </a:spcBef>
              <a:buSzPct val="86000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sz="2300" dirty="0" smtClean="0"/>
          </a:p>
          <a:p>
            <a:pPr>
              <a:lnSpc>
                <a:spcPct val="90000"/>
              </a:lnSpc>
              <a:spcBef>
                <a:spcPts val="675"/>
              </a:spcBef>
              <a:buSzPct val="130000"/>
              <a:buFont typeface="Tahoma" pitchFamily="34" charset="0"/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en-US" sz="23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8975" y="2819400"/>
            <a:ext cx="8607425" cy="747713"/>
          </a:xfrm>
          <a:ln/>
        </p:spPr>
        <p:txBody>
          <a:bodyPr lIns="0" tIns="0" rIns="0" bIns="0"/>
          <a:lstStyle/>
          <a:p>
            <a:pPr algn="ctr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58912" y="1"/>
            <a:ext cx="3222655" cy="848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900" i="1" dirty="0" smtClean="0">
                <a:solidFill>
                  <a:srgbClr val="000000"/>
                </a:solidFill>
                <a:latin typeface="+mj-lt"/>
                <a:ea typeface="DejaVu LGC Sans" charset="0"/>
                <a:cs typeface="DejaVu LGC Sans" charset="0"/>
              </a:rPr>
              <a:t>Questions?</a:t>
            </a:r>
            <a:endParaRPr lang="en-US" sz="4900" i="1" dirty="0">
              <a:solidFill>
                <a:srgbClr val="000000"/>
              </a:solidFill>
              <a:latin typeface="+mj-lt"/>
              <a:ea typeface="DejaVu LGC Sans" charset="0"/>
              <a:cs typeface="DejaVu LGC Sans" charset="0"/>
            </a:endParaRPr>
          </a:p>
        </p:txBody>
      </p:sp>
      <p:pic>
        <p:nvPicPr>
          <p:cNvPr id="5" name="Picture 4" descr="ge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12" y="1112400"/>
            <a:ext cx="7467600" cy="64472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Highlights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1265237"/>
            <a:ext cx="8567738" cy="6294438"/>
          </a:xfrm>
        </p:spPr>
        <p:txBody>
          <a:bodyPr/>
          <a:lstStyle/>
          <a:p>
            <a:r>
              <a:rPr lang="en-US" dirty="0" smtClean="0"/>
              <a:t>World IPv6 Launch</a:t>
            </a:r>
          </a:p>
          <a:p>
            <a:r>
              <a:rPr lang="en-US" dirty="0" smtClean="0"/>
              <a:t>IETF website was attacked the Friday before IETF and all the attach traffic was IPv6</a:t>
            </a:r>
          </a:p>
          <a:p>
            <a:r>
              <a:rPr lang="en-US" dirty="0" smtClean="0"/>
              <a:t>New working group IPv4 </a:t>
            </a:r>
            <a:r>
              <a:rPr lang="en-US" dirty="0" err="1" smtClean="0"/>
              <a:t>Sunsetting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06061" y="4637306"/>
            <a:ext cx="184666" cy="688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2" y="0"/>
            <a:ext cx="8774113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Things Haven’t Changed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hart-ietf.jpeg"/>
          <p:cNvPicPr>
            <a:picLocks noGrp="1" noChangeAspect="1"/>
          </p:cNvPicPr>
          <p:nvPr>
            <p:ph idx="1"/>
          </p:nvPr>
        </p:nvPicPr>
        <p:blipFill>
          <a:blip r:embed="rId3"/>
          <a:srcRect t="-681" b="-681"/>
          <a:stretch>
            <a:fillRect/>
          </a:stretch>
        </p:blipFill>
        <p:spPr>
          <a:xfrm>
            <a:off x="755650" y="1112838"/>
            <a:ext cx="8567738" cy="57896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IPv6 Maintenance -6man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12837"/>
            <a:ext cx="8567738" cy="6446838"/>
          </a:xfrm>
        </p:spPr>
        <p:txBody>
          <a:bodyPr/>
          <a:lstStyle/>
          <a:p>
            <a:r>
              <a:rPr lang="en-US" sz="3200" dirty="0" smtClean="0"/>
              <a:t>Several docs advancing to the IESG.  Many drafts to fix various problems with IPv6.  Router Solicitation problems,  etc. </a:t>
            </a:r>
          </a:p>
          <a:p>
            <a:r>
              <a:rPr lang="en-US" sz="3200" dirty="0" smtClean="0"/>
              <a:t>Packet Loss Resiliency for router solicitations – trying to figure out the correct behavior if you don’t get an RA</a:t>
            </a:r>
          </a:p>
          <a:p>
            <a:r>
              <a:rPr lang="en-US" sz="3200" dirty="0" smtClean="0"/>
              <a:t>Representing IPv6 Zone Identifiers in Uniform Resource Identifiers</a:t>
            </a:r>
          </a:p>
          <a:p>
            <a:r>
              <a:rPr lang="en-US" sz="3200" dirty="0" smtClean="0"/>
              <a:t>IPv4 address imbedded in IPv6 </a:t>
            </a:r>
            <a:r>
              <a:rPr lang="en-US" sz="3200" dirty="0" err="1" smtClean="0"/>
              <a:t>Mcast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"I am all for documenting that bad ideas are indeed bad ideas"  Lorenzo</a:t>
            </a:r>
            <a:endParaRPr lang="en-US" sz="29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3" y="0"/>
            <a:ext cx="8774112" cy="11890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Technical Plenary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12837"/>
            <a:ext cx="8567738" cy="5789613"/>
          </a:xfrm>
        </p:spPr>
        <p:txBody>
          <a:bodyPr/>
          <a:lstStyle/>
          <a:p>
            <a:r>
              <a:rPr lang="en-US" dirty="0" smtClean="0"/>
              <a:t>Technical discussion of </a:t>
            </a:r>
            <a:r>
              <a:rPr lang="en-US" dirty="0" smtClean="0"/>
              <a:t>Software Defined </a:t>
            </a:r>
            <a:r>
              <a:rPr lang="en-US" dirty="0" smtClean="0"/>
              <a:t>Networks (SDN)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Transmogrifier</a:t>
            </a:r>
            <a:r>
              <a:rPr lang="en-US" dirty="0" smtClean="0"/>
              <a:t> Gun”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618288" cy="1174750"/>
          </a:xfrm>
          <a:ln/>
        </p:spPr>
        <p:txBody>
          <a:bodyPr lIns="0" tIns="0" rIns="0" bIns="0"/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Transport Area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4512" y="1341437"/>
            <a:ext cx="9064625" cy="5867400"/>
          </a:xfrm>
          <a:ln/>
        </p:spPr>
        <p:txBody>
          <a:bodyPr lIns="0" tIns="0" rIns="0" bIns="0"/>
          <a:lstStyle/>
          <a:p>
            <a:pPr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GB" sz="2800" dirty="0" smtClean="0"/>
              <a:t>Controlled Delay (</a:t>
            </a:r>
            <a:r>
              <a:rPr lang="en-GB" sz="2800" dirty="0" err="1" smtClean="0"/>
              <a:t>CoDel</a:t>
            </a:r>
            <a:r>
              <a:rPr lang="en-GB" sz="2800" dirty="0" smtClean="0"/>
              <a:t>) presentation by Van Jacobson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GB" sz="2400" dirty="0" smtClean="0"/>
              <a:t>Deals with </a:t>
            </a:r>
            <a:r>
              <a:rPr lang="en-GB" sz="2400" dirty="0" err="1" smtClean="0"/>
              <a:t>Bufferbloat</a:t>
            </a:r>
            <a:r>
              <a:rPr lang="en-GB" sz="2400" dirty="0" smtClean="0"/>
              <a:t> using packet sojourn time through the queue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GB" sz="2400" dirty="0" smtClean="0"/>
              <a:t>ACM Article is here </a:t>
            </a:r>
            <a:r>
              <a:rPr lang="en-US" sz="2400" dirty="0" smtClean="0"/>
              <a:t>http://queue.acm.org/detail.cfm?id=2209336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400" dirty="0" smtClean="0"/>
              <a:t>More on </a:t>
            </a:r>
            <a:r>
              <a:rPr lang="en-US" sz="2400" dirty="0" err="1" smtClean="0"/>
              <a:t>Bufferbloat</a:t>
            </a:r>
            <a:r>
              <a:rPr lang="en-US" sz="2400" dirty="0" smtClean="0"/>
              <a:t> is here http://www.bufferbloat.net/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400" dirty="0" smtClean="0"/>
              <a:t>Major performance problem of existing networks.</a:t>
            </a:r>
          </a:p>
          <a:p>
            <a:pPr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800" dirty="0" smtClean="0"/>
              <a:t>Competing proposal is DCTCP 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400" dirty="0" smtClean="0"/>
              <a:t>http://www.stanford.edu/~alizade/Site/DCTCP.html</a:t>
            </a:r>
          </a:p>
          <a:p>
            <a:pPr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GB" sz="2800" dirty="0" smtClean="0"/>
              <a:t>Also LEDBAT</a:t>
            </a:r>
          </a:p>
          <a:p>
            <a:pPr lvl="1"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en-US" sz="2400" dirty="0" smtClean="0"/>
              <a:t>http://</a:t>
            </a:r>
            <a:r>
              <a:rPr lang="en-US" sz="2400" dirty="0" err="1" smtClean="0"/>
              <a:t>datatracker.ietf.org/wg/ledbat/charter</a:t>
            </a:r>
            <a:r>
              <a:rPr lang="en-US" sz="2400" dirty="0" smtClean="0"/>
              <a:t>/</a:t>
            </a: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WORLD IPv6 Launch Lunch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960437"/>
            <a:ext cx="8567738" cy="6294438"/>
          </a:xfrm>
        </p:spPr>
        <p:txBody>
          <a:bodyPr/>
          <a:lstStyle/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2000 Websites went to IPv6</a:t>
            </a:r>
          </a:p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Sustained impact on traffic levels</a:t>
            </a:r>
          </a:p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Truly a global event</a:t>
            </a:r>
          </a:p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Comcast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2% provisioned native dual stack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100% increase since May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V6 on 50% of the network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Most traffic YouTube, Netflix, iTunes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Measuring v4 and v6 parity – comparing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0"/>
            <a:ext cx="8566150" cy="1258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WORLD IPv6 Launch Cont.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960437"/>
            <a:ext cx="8567738" cy="6294438"/>
          </a:xfrm>
        </p:spPr>
        <p:txBody>
          <a:bodyPr/>
          <a:lstStyle/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Google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IPv6 SMTP support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IPv6 adoption up 150% over the past year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AAAA filtering used by some to turn of v6</a:t>
            </a:r>
          </a:p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smtClean="0"/>
              <a:t>Time Warner 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Huge deployment to get to the 1% actual traffic</a:t>
            </a:r>
          </a:p>
          <a:p>
            <a:pPr marL="376238" lvl="1" indent="-376238">
              <a:spcBef>
                <a:spcPts val="875"/>
              </a:spcBef>
              <a:buSzPct val="100000"/>
              <a:buBlip>
                <a:blip r:embed="rId3"/>
              </a:buBlip>
            </a:pPr>
            <a:r>
              <a:rPr lang="en-US" sz="3200" dirty="0" err="1" smtClean="0"/>
              <a:t>Akamai</a:t>
            </a:r>
            <a:endParaRPr lang="en-US" sz="3200" dirty="0" smtClean="0"/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53 countries and 600 locations using v6</a:t>
            </a:r>
          </a:p>
          <a:p>
            <a:pPr marL="817563" lvl="2" indent="-376238">
              <a:spcBef>
                <a:spcPts val="875"/>
              </a:spcBef>
              <a:buBlip>
                <a:blip r:embed="rId3"/>
              </a:buBlip>
            </a:pPr>
            <a:r>
              <a:rPr lang="en-US" sz="2700" dirty="0" smtClean="0"/>
              <a:t>www.akamai.com/ipv6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DejaVu Sans"/>
      </a:majorFont>
      <a:minorFont>
        <a:latin typeface="Tahoma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495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495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DejaVu Sans"/>
      </a:majorFont>
      <a:minorFont>
        <a:latin typeface="Tahoma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495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495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18159</TotalTime>
  <Words>1350</Words>
  <Application>Microsoft Macintosh PowerPoint</Application>
  <PresentationFormat>Custom</PresentationFormat>
  <Paragraphs>192</Paragraphs>
  <Slides>25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Default Design</vt:lpstr>
      <vt:lpstr>IETF Activities Update</vt:lpstr>
      <vt:lpstr>Note</vt:lpstr>
      <vt:lpstr>Highlights</vt:lpstr>
      <vt:lpstr>Some Things Haven’t Changed</vt:lpstr>
      <vt:lpstr>IPv6 Maintenance -6man</vt:lpstr>
      <vt:lpstr>Technical Plenary</vt:lpstr>
      <vt:lpstr>Transport Area</vt:lpstr>
      <vt:lpstr>WORLD IPv6 Launch Lunch</vt:lpstr>
      <vt:lpstr>WORLD IPv6 Launch Cont.</vt:lpstr>
      <vt:lpstr>IRTF</vt:lpstr>
      <vt:lpstr>V6 Operations</vt:lpstr>
      <vt:lpstr>V6 Operations - Continued</vt:lpstr>
      <vt:lpstr>V6 Operations - Continued</vt:lpstr>
      <vt:lpstr>Internet Area</vt:lpstr>
      <vt:lpstr>Dynamic Host Configuration</vt:lpstr>
      <vt:lpstr>Dynamic Host Configuration</vt:lpstr>
      <vt:lpstr>DNS Operations (DNSOP)‏</vt:lpstr>
      <vt:lpstr>V6 RENUM</vt:lpstr>
      <vt:lpstr>HOMENET – your Mother’s net?</vt:lpstr>
      <vt:lpstr>HOMENET</vt:lpstr>
      <vt:lpstr>IPv4 Sunsetting WG</vt:lpstr>
      <vt:lpstr>IPv4 Sunsetting</vt:lpstr>
      <vt:lpstr>Ops &amp; Mgmt Area</vt:lpstr>
      <vt:lpstr>References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IETF Activities Update</dc:title>
  <cp:lastModifiedBy>Cathy Aronson</cp:lastModifiedBy>
  <cp:revision>161</cp:revision>
  <dcterms:created xsi:type="dcterms:W3CDTF">2012-10-25T12:41:04Z</dcterms:created>
  <dcterms:modified xsi:type="dcterms:W3CDTF">2012-10-25T12:45:46Z</dcterms:modified>
</cp:coreProperties>
</file>