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57" r:id="rId4"/>
    <p:sldId id="258" r:id="rId5"/>
    <p:sldId id="260" r:id="rId6"/>
    <p:sldId id="261" r:id="rId7"/>
    <p:sldId id="270" r:id="rId8"/>
    <p:sldId id="269" r:id="rId9"/>
    <p:sldId id="266" r:id="rId10"/>
    <p:sldId id="262" r:id="rId11"/>
    <p:sldId id="271" r:id="rId12"/>
    <p:sldId id="263" r:id="rId13"/>
    <p:sldId id="272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 snapToGrid="0" snapToObjects="1" showGuides="1">
      <p:cViewPr varScale="1">
        <p:scale>
          <a:sx n="132" d="100"/>
          <a:sy n="132" d="100"/>
        </p:scale>
        <p:origin x="-112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Transactions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Checks</c:v>
                </c:pt>
                <c:pt idx="1">
                  <c:v>Credit Cards</c:v>
                </c:pt>
                <c:pt idx="2">
                  <c:v>Wires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6284.0</c:v>
                </c:pt>
                <c:pt idx="1">
                  <c:v>6598.0</c:v>
                </c:pt>
                <c:pt idx="2">
                  <c:v>130.0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$ Amount in ,000s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Checks</c:v>
                </c:pt>
                <c:pt idx="1">
                  <c:v>Credit Cards</c:v>
                </c:pt>
                <c:pt idx="2">
                  <c:v>Wires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5883.35465</c:v>
                </c:pt>
                <c:pt idx="1">
                  <c:v>4203.801140000001</c:v>
                </c:pt>
                <c:pt idx="2">
                  <c:v>238.64901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6601896"/>
        <c:axId val="-2056598920"/>
      </c:barChart>
      <c:catAx>
        <c:axId val="-205660189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56598920"/>
        <c:crosses val="autoZero"/>
        <c:auto val="1"/>
        <c:lblAlgn val="ctr"/>
        <c:lblOffset val="100"/>
        <c:noMultiLvlLbl val="0"/>
      </c:catAx>
      <c:valAx>
        <c:axId val="-205659892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-2056601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932414698163"/>
          <c:y val="0.23416630249471"/>
          <c:w val="0.198808326042578"/>
          <c:h val="0.5915698102901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Invoices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IPv4</c:v>
                </c:pt>
                <c:pt idx="1">
                  <c:v>IPv6, ASNs, Maintenance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2444.64</c:v>
                </c:pt>
                <c:pt idx="1">
                  <c:v>10488.36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Revenue ( in ,000s 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IPv4</c:v>
                </c:pt>
                <c:pt idx="1">
                  <c:v>IPv6, ASNs, Maintenance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_(&quot;$&quot;* #,##0_);_(&quot;$&quot;* \(#,##0\);_(&quot;$&quot;* &quot;-&quot;??_);_(@_)">
                  <c:v>7059.0</c:v>
                </c:pt>
                <c:pt idx="1">
                  <c:v>2867.0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6635992"/>
        <c:axId val="-2056666760"/>
      </c:barChart>
      <c:catAx>
        <c:axId val="-205663599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56666760"/>
        <c:crosses val="autoZero"/>
        <c:auto val="1"/>
        <c:lblAlgn val="ctr"/>
        <c:lblOffset val="100"/>
        <c:noMultiLvlLbl val="0"/>
      </c:catAx>
      <c:valAx>
        <c:axId val="-205666676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-2056635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ASNs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 through August</c:v>
                </c:pt>
              </c:strCache>
            </c:strRef>
          </c:cat>
          <c:val>
            <c:numRef>
              <c:f>Sheet1!$B$2:$B$6</c:f>
              <c:numCache>
                <c:formatCode>"$"#,##0_);[Red]\("$"#,##0\)</c:formatCode>
                <c:ptCount val="5"/>
                <c:pt idx="0">
                  <c:v>849626.0</c:v>
                </c:pt>
                <c:pt idx="1">
                  <c:v>767587.0</c:v>
                </c:pt>
                <c:pt idx="2">
                  <c:v>710709.0</c:v>
                </c:pt>
                <c:pt idx="3">
                  <c:v>677837.0</c:v>
                </c:pt>
                <c:pt idx="4">
                  <c:v>433455.0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Assignments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 through August</c:v>
                </c:pt>
              </c:strCache>
            </c:strRef>
          </c:cat>
          <c:val>
            <c:numRef>
              <c:f>Sheet1!$C$2:$C$6</c:f>
              <c:numCache>
                <c:formatCode>"$"#,##0_);[Red]\("$"#,##0\)</c:formatCode>
                <c:ptCount val="5"/>
                <c:pt idx="0" formatCode="General">
                  <c:v>554250.0</c:v>
                </c:pt>
                <c:pt idx="1">
                  <c:v>511250.0</c:v>
                </c:pt>
                <c:pt idx="2">
                  <c:v>888750.0</c:v>
                </c:pt>
                <c:pt idx="3" formatCode="General">
                  <c:v>1.41525E6</c:v>
                </c:pt>
                <c:pt idx="4">
                  <c:v>855500.0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IPv4 Allocations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 through August</c:v>
                </c:pt>
              </c:strCache>
            </c:strRef>
          </c:cat>
          <c:val>
            <c:numRef>
              <c:f>Sheet1!$D$2:$D$6</c:f>
              <c:numCache>
                <c:formatCode>"$"#,##0_);[Red]\("$"#,##0\)</c:formatCode>
                <c:ptCount val="5"/>
                <c:pt idx="0">
                  <c:v>9.011175E6</c:v>
                </c:pt>
                <c:pt idx="1">
                  <c:v>9.530423E6</c:v>
                </c:pt>
                <c:pt idx="2">
                  <c:v>9.989196E6</c:v>
                </c:pt>
                <c:pt idx="3">
                  <c:v>1.039376E7</c:v>
                </c:pt>
                <c:pt idx="4">
                  <c:v>7.058632E6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IPv6 Allocations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 through August</c:v>
                </c:pt>
              </c:strCache>
            </c:strRef>
          </c:cat>
          <c:val>
            <c:numRef>
              <c:f>Sheet1!$E$2:$E$6</c:f>
              <c:numCache>
                <c:formatCode>"$"#,##0_);[Red]\("$"#,##0\)</c:formatCode>
                <c:ptCount val="5"/>
                <c:pt idx="0">
                  <c:v>28600.0</c:v>
                </c:pt>
                <c:pt idx="1">
                  <c:v>82775.0</c:v>
                </c:pt>
                <c:pt idx="2">
                  <c:v>213813.0</c:v>
                </c:pt>
                <c:pt idx="3">
                  <c:v>424684.0</c:v>
                </c:pt>
                <c:pt idx="4">
                  <c:v>561299.0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 - Maintenance, Transfers, Contributions, etc.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 through August</c:v>
                </c:pt>
              </c:strCache>
            </c:strRef>
          </c:cat>
          <c:val>
            <c:numRef>
              <c:f>Sheet1!$F$2:$F$6</c:f>
              <c:numCache>
                <c:formatCode>"$"#,##0_);[Red]\("$"#,##0\)</c:formatCode>
                <c:ptCount val="5"/>
                <c:pt idx="0">
                  <c:v>1.129146E6</c:v>
                </c:pt>
                <c:pt idx="1">
                  <c:v>1.544134E6</c:v>
                </c:pt>
                <c:pt idx="2">
                  <c:v>1.37251E6</c:v>
                </c:pt>
                <c:pt idx="3">
                  <c:v>1.4552E6</c:v>
                </c:pt>
                <c:pt idx="4">
                  <c:v>1.016601E6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2641192"/>
        <c:axId val="-2056664248"/>
      </c:barChart>
      <c:catAx>
        <c:axId val="-2062641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56664248"/>
        <c:crosses val="autoZero"/>
        <c:auto val="1"/>
        <c:lblAlgn val="ctr"/>
        <c:lblOffset val="100"/>
        <c:noMultiLvlLbl val="0"/>
      </c:catAx>
      <c:valAx>
        <c:axId val="-20566642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62641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7981675901623"/>
          <c:y val="0.0731001013392488"/>
          <c:w val="0.221894867308253"/>
          <c:h val="0.728003994138974"/>
        </c:manualLayout>
      </c:layout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906" y="1259965"/>
            <a:ext cx="5013275" cy="21186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906" y="4135764"/>
            <a:ext cx="4785338" cy="1880633"/>
          </a:xfr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45893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9966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5503"/>
            <a:ext cx="8229600" cy="4240848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lanta_master2-0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737" y="453589"/>
            <a:ext cx="6972180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0750"/>
            <a:ext cx="8229600" cy="5764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6" name="Picture 5" descr="Dallas_master_bckgrnd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486421" y="1481566"/>
            <a:ext cx="4854455" cy="1972256"/>
          </a:xfrm>
        </p:spPr>
        <p:txBody>
          <a:bodyPr/>
          <a:lstStyle/>
          <a:p>
            <a:r>
              <a:rPr lang="en-US" dirty="0" smtClean="0"/>
              <a:t>Chief Financial Officer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Robert “ Tex” </a:t>
            </a:r>
            <a:r>
              <a:rPr lang="en-US" dirty="0" smtClean="0"/>
              <a:t>Stratton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92358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entury Gothic" pitchFamily="34" charset="0"/>
              </a:rPr>
              <a:t>ARIN Asset Balance Sheet August 2012</a:t>
            </a:r>
            <a:endParaRPr lang="en-US" sz="3200" dirty="0">
              <a:latin typeface="Century Gothic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282443"/>
              </p:ext>
            </p:extLst>
          </p:nvPr>
        </p:nvGraphicFramePr>
        <p:xfrm>
          <a:off x="457200" y="1176734"/>
          <a:ext cx="7609114" cy="469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710"/>
                <a:gridCol w="3582888"/>
                <a:gridCol w="3144516"/>
              </a:tblGrid>
              <a:tr h="238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ASSETS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2863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Current Assets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35376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Cash and cash equivalents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2,173,780 </a:t>
                      </a:r>
                    </a:p>
                  </a:txBody>
                  <a:tcPr marL="9525" marR="9525" marT="9525" marB="0" anchor="b"/>
                </a:tc>
              </a:tr>
              <a:tr h="24058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Investments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29391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Legal Reserve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2,089,103 </a:t>
                      </a:r>
                    </a:p>
                  </a:txBody>
                  <a:tcPr marL="9525" marR="9525" marT="9525" marB="0" anchor="b"/>
                </a:tc>
              </a:tr>
              <a:tr h="30915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Operating Reserve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3,588,083 </a:t>
                      </a:r>
                    </a:p>
                  </a:txBody>
                  <a:tcPr marL="9525" marR="9525" marT="9525" marB="0" anchor="b"/>
                </a:tc>
              </a:tr>
              <a:tr h="35376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Long Term Reserve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20,500,461 </a:t>
                      </a:r>
                    </a:p>
                  </a:txBody>
                  <a:tcPr marL="9525" marR="9525" marT="9525" marB="0" anchor="b"/>
                </a:tc>
              </a:tr>
              <a:tr h="35376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Trade Receivables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338,612 </a:t>
                      </a:r>
                    </a:p>
                  </a:txBody>
                  <a:tcPr marL="9525" marR="9525" marT="9525" marB="0" anchor="b"/>
                </a:tc>
              </a:tr>
              <a:tr h="35376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Nontrade Receivables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24,642 </a:t>
                      </a:r>
                    </a:p>
                  </a:txBody>
                  <a:tcPr marL="9525" marR="9525" marT="9525" marB="0" anchor="b"/>
                </a:tc>
              </a:tr>
              <a:tr h="35376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Note Receivable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43,800 </a:t>
                      </a:r>
                    </a:p>
                  </a:txBody>
                  <a:tcPr marL="9525" marR="9525" marT="9525" marB="0" anchor="b"/>
                </a:tc>
              </a:tr>
              <a:tr h="35376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Prepaid Expenses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524,090 </a:t>
                      </a:r>
                    </a:p>
                  </a:txBody>
                  <a:tcPr marL="9525" marR="9525" marT="9525" marB="0" anchor="b"/>
                </a:tc>
              </a:tr>
              <a:tr h="35376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Property &amp; Equipment net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1,018,850 </a:t>
                      </a:r>
                    </a:p>
                  </a:txBody>
                  <a:tcPr marL="9525" marR="9525" marT="9525" marB="0" anchor="b"/>
                </a:tc>
              </a:tr>
              <a:tr h="35376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Software Costs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4,109,193 </a:t>
                      </a:r>
                    </a:p>
                  </a:txBody>
                  <a:tcPr marL="9525" marR="9525" marT="9525" marB="0" anchor="b"/>
                </a:tc>
              </a:tr>
              <a:tr h="3574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Total Assets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34,410,614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71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Century Gothic" pitchFamily="34" charset="0"/>
              </a:rPr>
              <a:t>ARIN </a:t>
            </a:r>
            <a:r>
              <a:rPr lang="en-US" sz="3200" dirty="0" smtClean="0">
                <a:latin typeface="Century Gothic" pitchFamily="34" charset="0"/>
              </a:rPr>
              <a:t>Liabilities </a:t>
            </a:r>
            <a:r>
              <a:rPr lang="en-US" sz="3200" dirty="0">
                <a:latin typeface="Century Gothic" pitchFamily="34" charset="0"/>
              </a:rPr>
              <a:t>Balance Sheet August 2012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509488"/>
              </p:ext>
            </p:extLst>
          </p:nvPr>
        </p:nvGraphicFramePr>
        <p:xfrm>
          <a:off x="457200" y="1565729"/>
          <a:ext cx="7467599" cy="4139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382"/>
                <a:gridCol w="2822453"/>
                <a:gridCol w="1548382"/>
                <a:gridCol w="1548382"/>
              </a:tblGrid>
              <a:tr h="3708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LIABILITIES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Current Liabilities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Accounts payable and accrued expenses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1,131,570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Deferred Rent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37,723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Deferred Revenue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6,228,906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Other Current Liabilities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1,765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Total current liabilities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7,399,964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Net assets unrestricted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27,010,650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23322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Total Liabilities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34,410,614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9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52" y="452790"/>
            <a:ext cx="8752678" cy="145893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Chart of World GDP</a:t>
            </a:r>
            <a:br>
              <a:rPr lang="en-US" dirty="0" smtClean="0"/>
            </a:br>
            <a:r>
              <a:rPr lang="en-US" sz="2000" dirty="0" smtClean="0"/>
              <a:t>Economist Magazine October 2012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 descr="http://media.economist.com/sites/default/files/imagecache/original-size/images/print-edition/20121006_LDC2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151" y="2188029"/>
            <a:ext cx="5279572" cy="29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73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S&amp;P 500 Stock Index</a:t>
            </a:r>
            <a:br>
              <a:rPr lang="en-US" dirty="0" smtClean="0"/>
            </a:br>
            <a:r>
              <a:rPr lang="en-US" sz="2800" dirty="0" smtClean="0"/>
              <a:t> 1 Year Results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1815503"/>
            <a:ext cx="7957457" cy="409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22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00943" y="2710543"/>
            <a:ext cx="4887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96633"/>
                </a:solidFill>
                <a:latin typeface="Century Gothic"/>
                <a:cs typeface="Century Gothic"/>
              </a:rPr>
              <a:t>Thanks Partners</a:t>
            </a:r>
            <a:endParaRPr lang="en-US" sz="4000" b="1" dirty="0">
              <a:solidFill>
                <a:srgbClr val="996633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898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656"/>
            <a:ext cx="8497529" cy="145893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Staff</a:t>
            </a:r>
          </a:p>
          <a:p>
            <a:r>
              <a:rPr lang="en-US" dirty="0" smtClean="0"/>
              <a:t>ARIN </a:t>
            </a:r>
            <a:r>
              <a:rPr lang="en-US" dirty="0" err="1" smtClean="0"/>
              <a:t>OnLine</a:t>
            </a:r>
            <a:r>
              <a:rPr lang="en-US" dirty="0" smtClean="0"/>
              <a:t> Experience</a:t>
            </a:r>
          </a:p>
          <a:p>
            <a:r>
              <a:rPr lang="en-US" dirty="0" smtClean="0"/>
              <a:t>Possible New Fee Schedule</a:t>
            </a:r>
          </a:p>
          <a:p>
            <a:r>
              <a:rPr lang="en-US" dirty="0" smtClean="0"/>
              <a:t>2012 Operational Experience</a:t>
            </a:r>
          </a:p>
          <a:p>
            <a:r>
              <a:rPr lang="en-US" dirty="0" smtClean="0"/>
              <a:t>Balance Sheet – August 2012</a:t>
            </a:r>
          </a:p>
          <a:p>
            <a:r>
              <a:rPr lang="en-US" dirty="0" smtClean="0"/>
              <a:t>Data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8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952" y="356571"/>
            <a:ext cx="8497529" cy="1458932"/>
          </a:xfrm>
        </p:spPr>
        <p:txBody>
          <a:bodyPr/>
          <a:lstStyle/>
          <a:p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129" y="1594199"/>
            <a:ext cx="8229600" cy="424084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ea typeface="ＭＳ Ｐゴシック" pitchFamily="34" charset="-128"/>
              </a:rPr>
              <a:t>Val Winkelman</a:t>
            </a:r>
          </a:p>
          <a:p>
            <a:pPr>
              <a:spcAft>
                <a:spcPts val="1200"/>
              </a:spcAft>
            </a:pPr>
            <a:r>
              <a:rPr lang="en-US" dirty="0">
                <a:ea typeface="ＭＳ Ｐゴシック" pitchFamily="34" charset="-128"/>
              </a:rPr>
              <a:t>Michael </a:t>
            </a:r>
            <a:r>
              <a:rPr lang="en-US" dirty="0" err="1" smtClean="0">
                <a:ea typeface="ＭＳ Ｐゴシック" pitchFamily="34" charset="-128"/>
              </a:rPr>
              <a:t>Abejuela</a:t>
            </a:r>
            <a:endParaRPr lang="en-US" dirty="0">
              <a:ea typeface="ＭＳ Ｐゴシック" pitchFamily="34" charset="-128"/>
            </a:endParaRPr>
          </a:p>
          <a:p>
            <a:pPr>
              <a:spcAft>
                <a:spcPts val="1200"/>
              </a:spcAft>
            </a:pPr>
            <a:r>
              <a:rPr lang="en-US" dirty="0">
                <a:ea typeface="ＭＳ Ｐゴシック" pitchFamily="34" charset="-128"/>
              </a:rPr>
              <a:t>Tammy Rowe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Amaris Wang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Tanya Gomez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Amy </a:t>
            </a:r>
            <a:r>
              <a:rPr lang="en-US" dirty="0" smtClean="0">
                <a:ea typeface="ＭＳ Ｐゴシック" pitchFamily="34" charset="-128"/>
              </a:rPr>
              <a:t>Sanchez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550" y="577874"/>
            <a:ext cx="8497529" cy="1458932"/>
          </a:xfrm>
        </p:spPr>
        <p:txBody>
          <a:bodyPr/>
          <a:lstStyle/>
          <a:p>
            <a:r>
              <a:rPr lang="en-US" dirty="0" smtClean="0"/>
              <a:t>ARIN </a:t>
            </a:r>
            <a:r>
              <a:rPr lang="en-US" dirty="0" err="1" smtClean="0"/>
              <a:t>OnLine</a:t>
            </a:r>
            <a:r>
              <a:rPr lang="en-US" dirty="0" smtClean="0"/>
              <a:t>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Message Center</a:t>
            </a:r>
          </a:p>
          <a:p>
            <a:pPr lvl="1"/>
            <a:r>
              <a:rPr lang="en-US" dirty="0" smtClean="0"/>
              <a:t>Invoice Lookup</a:t>
            </a:r>
          </a:p>
          <a:p>
            <a:pPr lvl="1"/>
            <a:r>
              <a:rPr lang="en-US" dirty="0" smtClean="0"/>
              <a:t>Billing POC Administration</a:t>
            </a:r>
          </a:p>
          <a:p>
            <a:r>
              <a:rPr lang="en-US" dirty="0" smtClean="0"/>
              <a:t>Processing</a:t>
            </a:r>
          </a:p>
          <a:p>
            <a:pPr lvl="1"/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Transparency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4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793" y="510521"/>
            <a:ext cx="8497529" cy="14589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Planning for Possible New Fee Schedule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Planning on how to Implement if New Fee Schedule is adapted</a:t>
            </a:r>
          </a:p>
          <a:p>
            <a:pPr lvl="1"/>
            <a:r>
              <a:rPr lang="en-US" dirty="0" smtClean="0"/>
              <a:t>Working with Engineering to Automate the interaction between databases</a:t>
            </a:r>
          </a:p>
          <a:p>
            <a:pPr lvl="1"/>
            <a:r>
              <a:rPr lang="en-US" dirty="0" smtClean="0"/>
              <a:t>Details were presented at yesterday’s PPM</a:t>
            </a:r>
          </a:p>
          <a:p>
            <a:pPr lvl="1"/>
            <a:r>
              <a:rPr lang="en-US" dirty="0" smtClean="0"/>
              <a:t>Plan with CMSD for communicating about any changes throughout the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9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Experience in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3074"/>
            <a:ext cx="8229600" cy="4430252"/>
          </a:xfrm>
        </p:spPr>
        <p:txBody>
          <a:bodyPr/>
          <a:lstStyle/>
          <a:p>
            <a:r>
              <a:rPr lang="en-US" sz="2800" dirty="0" smtClean="0"/>
              <a:t>Revenue and Expense Trends – Treasurer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to </a:t>
            </a:r>
            <a:r>
              <a:rPr lang="en-US" sz="2800" dirty="0" smtClean="0"/>
              <a:t>present</a:t>
            </a:r>
          </a:p>
          <a:p>
            <a:r>
              <a:rPr lang="en-US" sz="2800" dirty="0" smtClean="0"/>
              <a:t>Working with Engineering on improved Credit Card </a:t>
            </a:r>
            <a:r>
              <a:rPr lang="en-US" sz="2800" dirty="0" err="1" smtClean="0"/>
              <a:t>OnLine</a:t>
            </a:r>
            <a:r>
              <a:rPr lang="en-US" sz="2800" dirty="0" smtClean="0"/>
              <a:t> process – just released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 </a:t>
            </a:r>
            <a:r>
              <a:rPr lang="en-US" sz="2800" dirty="0" smtClean="0"/>
              <a:t>October</a:t>
            </a:r>
          </a:p>
          <a:p>
            <a:r>
              <a:rPr lang="en-US" sz="2800" dirty="0" smtClean="0"/>
              <a:t>Managing Investment Reserves  is challenging in “Financial Repression”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i.e</a:t>
            </a:r>
            <a:r>
              <a:rPr lang="en-US" sz="2800" dirty="0" smtClean="0"/>
              <a:t>. low interest rates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4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Payment Types YTD </a:t>
            </a:r>
            <a:br>
              <a:rPr lang="en-US" dirty="0" smtClean="0"/>
            </a:br>
            <a:r>
              <a:rPr lang="en-US" sz="2400" dirty="0" smtClean="0"/>
              <a:t>through August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773906"/>
              </p:ext>
            </p:extLst>
          </p:nvPr>
        </p:nvGraphicFramePr>
        <p:xfrm>
          <a:off x="457200" y="1816100"/>
          <a:ext cx="8229600" cy="424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6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4429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2012 Invoicing Structure </a:t>
            </a:r>
            <a:br>
              <a:rPr lang="en-US" sz="4000" dirty="0" smtClean="0"/>
            </a:br>
            <a:r>
              <a:rPr lang="en-US" sz="2700" dirty="0" smtClean="0"/>
              <a:t>through August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982572"/>
              </p:ext>
            </p:extLst>
          </p:nvPr>
        </p:nvGraphicFramePr>
        <p:xfrm>
          <a:off x="457200" y="1625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35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Registration Revenue Mix by %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316916"/>
              </p:ext>
            </p:extLst>
          </p:nvPr>
        </p:nvGraphicFramePr>
        <p:xfrm>
          <a:off x="457200" y="1816100"/>
          <a:ext cx="8229600" cy="424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9" name="Curved Connector 8"/>
          <p:cNvCxnSpPr/>
          <p:nvPr/>
        </p:nvCxnSpPr>
        <p:spPr>
          <a:xfrm>
            <a:off x="5932714" y="2438400"/>
            <a:ext cx="664029" cy="42454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>
            <a:off x="5932714" y="2155371"/>
            <a:ext cx="664029" cy="10885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flipV="1">
            <a:off x="5932714" y="4125686"/>
            <a:ext cx="664029" cy="620485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flipV="1">
            <a:off x="5932714" y="4746171"/>
            <a:ext cx="664029" cy="19594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ight Brace 2"/>
          <p:cNvSpPr/>
          <p:nvPr/>
        </p:nvSpPr>
        <p:spPr>
          <a:xfrm>
            <a:off x="6030686" y="2754086"/>
            <a:ext cx="478971" cy="146957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89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233</Words>
  <Application>Microsoft Macintosh PowerPoint</Application>
  <PresentationFormat>On-screen Show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Chief Financial Officer</vt:lpstr>
      <vt:lpstr>Summary</vt:lpstr>
      <vt:lpstr>Staff</vt:lpstr>
      <vt:lpstr>ARIN OnLine Experience</vt:lpstr>
      <vt:lpstr>Planning for Possible New Fee Schedule</vt:lpstr>
      <vt:lpstr>Operational Experience in 2012</vt:lpstr>
      <vt:lpstr>Payment Types YTD  through August</vt:lpstr>
      <vt:lpstr>2012 Invoicing Structure  through August</vt:lpstr>
      <vt:lpstr>Registration Revenue Mix by %</vt:lpstr>
      <vt:lpstr>ARIN Asset Balance Sheet August 2012</vt:lpstr>
      <vt:lpstr>ARIN Liabilities Balance Sheet August 2012</vt:lpstr>
      <vt:lpstr> Chart of World GDP Economist Magazine October 2012</vt:lpstr>
      <vt:lpstr>S&amp;P 500 Stock Index  1 Year Results</vt:lpstr>
      <vt:lpstr>PowerPoint Presentation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Erin Sellers</cp:lastModifiedBy>
  <cp:revision>64</cp:revision>
  <dcterms:created xsi:type="dcterms:W3CDTF">2010-08-12T13:39:46Z</dcterms:created>
  <dcterms:modified xsi:type="dcterms:W3CDTF">2012-10-24T15:49:54Z</dcterms:modified>
</cp:coreProperties>
</file>