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5" r:id="rId10"/>
    <p:sldId id="296" r:id="rId11"/>
    <p:sldId id="265" r:id="rId12"/>
    <p:sldId id="267" r:id="rId13"/>
    <p:sldId id="268" r:id="rId14"/>
    <p:sldId id="269" r:id="rId15"/>
    <p:sldId id="273" r:id="rId16"/>
    <p:sldId id="274" r:id="rId17"/>
    <p:sldId id="276" r:id="rId18"/>
    <p:sldId id="290" r:id="rId19"/>
    <p:sldId id="289" r:id="rId20"/>
    <p:sldId id="294" r:id="rId21"/>
    <p:sldId id="291" r:id="rId22"/>
    <p:sldId id="292" r:id="rId23"/>
    <p:sldId id="293" r:id="rId24"/>
    <p:sldId id="277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Dallas12:whois-stats-2013-Q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Dallas12:whois-stats-2013-Q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Dallas12:whois-stats-2013-Q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Dallas12:whois-stats-2013-Q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rkk:Documents:Presentations:Dallas12:whois-stats-2013-Q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Dallas12:whois-stats-2013-Q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ndard"/>
        <c:varyColors val="0"/>
        <c:ser>
          <c:idx val="4"/>
          <c:order val="0"/>
          <c:cat>
            <c:strRef>
              <c:f>'Whois Stats'!$A$23:$A$157</c:f>
              <c:strCache>
                <c:ptCount val="135"/>
                <c:pt idx="0">
                  <c:v>2001-07</c:v>
                </c:pt>
                <c:pt idx="1">
                  <c:v>2001-08</c:v>
                </c:pt>
                <c:pt idx="2">
                  <c:v>2001-09</c:v>
                </c:pt>
                <c:pt idx="3">
                  <c:v>2001-10</c:v>
                </c:pt>
                <c:pt idx="4">
                  <c:v>2001-11</c:v>
                </c:pt>
                <c:pt idx="5">
                  <c:v>2001-12</c:v>
                </c:pt>
                <c:pt idx="6">
                  <c:v>2002-01</c:v>
                </c:pt>
                <c:pt idx="7">
                  <c:v>2002-02</c:v>
                </c:pt>
                <c:pt idx="8">
                  <c:v>2002-03</c:v>
                </c:pt>
                <c:pt idx="9">
                  <c:v>2002-04</c:v>
                </c:pt>
                <c:pt idx="10">
                  <c:v>2002-05</c:v>
                </c:pt>
                <c:pt idx="11">
                  <c:v>2002-06</c:v>
                </c:pt>
                <c:pt idx="12">
                  <c:v>2002-07</c:v>
                </c:pt>
                <c:pt idx="13">
                  <c:v>2002-08</c:v>
                </c:pt>
                <c:pt idx="14">
                  <c:v>2002-09</c:v>
                </c:pt>
                <c:pt idx="15">
                  <c:v>2002-10</c:v>
                </c:pt>
                <c:pt idx="16">
                  <c:v>2002-11</c:v>
                </c:pt>
                <c:pt idx="17">
                  <c:v>2002-12</c:v>
                </c:pt>
                <c:pt idx="18">
                  <c:v>2003-01</c:v>
                </c:pt>
                <c:pt idx="19">
                  <c:v>2003-02</c:v>
                </c:pt>
                <c:pt idx="20">
                  <c:v>2003-03</c:v>
                </c:pt>
                <c:pt idx="21">
                  <c:v>2003-04</c:v>
                </c:pt>
                <c:pt idx="22">
                  <c:v>2003-05</c:v>
                </c:pt>
                <c:pt idx="23">
                  <c:v>2003-06</c:v>
                </c:pt>
                <c:pt idx="24">
                  <c:v>2003-07</c:v>
                </c:pt>
                <c:pt idx="25">
                  <c:v>2003-08</c:v>
                </c:pt>
                <c:pt idx="26">
                  <c:v>2003-09</c:v>
                </c:pt>
                <c:pt idx="27">
                  <c:v>2003-10</c:v>
                </c:pt>
                <c:pt idx="28">
                  <c:v>2003-11</c:v>
                </c:pt>
                <c:pt idx="29">
                  <c:v>2003-12</c:v>
                </c:pt>
                <c:pt idx="30">
                  <c:v>2004-01</c:v>
                </c:pt>
                <c:pt idx="31">
                  <c:v>2004-02</c:v>
                </c:pt>
                <c:pt idx="32">
                  <c:v>2004-03</c:v>
                </c:pt>
                <c:pt idx="33">
                  <c:v>2004-04</c:v>
                </c:pt>
                <c:pt idx="34">
                  <c:v>2004-05</c:v>
                </c:pt>
                <c:pt idx="35">
                  <c:v>2004-06</c:v>
                </c:pt>
                <c:pt idx="36">
                  <c:v>2004-07</c:v>
                </c:pt>
                <c:pt idx="37">
                  <c:v>2004-08</c:v>
                </c:pt>
                <c:pt idx="38">
                  <c:v>2004-09</c:v>
                </c:pt>
                <c:pt idx="39">
                  <c:v>2004-10</c:v>
                </c:pt>
                <c:pt idx="40">
                  <c:v>2004-11</c:v>
                </c:pt>
                <c:pt idx="41">
                  <c:v>2004-12</c:v>
                </c:pt>
                <c:pt idx="42">
                  <c:v>2005-01</c:v>
                </c:pt>
                <c:pt idx="43">
                  <c:v>2005-02</c:v>
                </c:pt>
                <c:pt idx="44">
                  <c:v>2005-03</c:v>
                </c:pt>
                <c:pt idx="45">
                  <c:v>2005-04</c:v>
                </c:pt>
                <c:pt idx="46">
                  <c:v>2005-05</c:v>
                </c:pt>
                <c:pt idx="47">
                  <c:v>2005-06</c:v>
                </c:pt>
                <c:pt idx="48">
                  <c:v>2005-07</c:v>
                </c:pt>
                <c:pt idx="49">
                  <c:v>2005-08</c:v>
                </c:pt>
                <c:pt idx="50">
                  <c:v>2005-09</c:v>
                </c:pt>
                <c:pt idx="51">
                  <c:v>2005-10</c:v>
                </c:pt>
                <c:pt idx="52">
                  <c:v>2005-11</c:v>
                </c:pt>
                <c:pt idx="53">
                  <c:v>2005-12</c:v>
                </c:pt>
                <c:pt idx="54">
                  <c:v>2006-01</c:v>
                </c:pt>
                <c:pt idx="55">
                  <c:v>2006-02</c:v>
                </c:pt>
                <c:pt idx="56">
                  <c:v>2006-03</c:v>
                </c:pt>
                <c:pt idx="57">
                  <c:v>2006-04</c:v>
                </c:pt>
                <c:pt idx="58">
                  <c:v>2006-05</c:v>
                </c:pt>
                <c:pt idx="59">
                  <c:v>2006-06</c:v>
                </c:pt>
                <c:pt idx="60">
                  <c:v>2006-07</c:v>
                </c:pt>
                <c:pt idx="61">
                  <c:v>2006-08</c:v>
                </c:pt>
                <c:pt idx="62">
                  <c:v>2006-09</c:v>
                </c:pt>
                <c:pt idx="63">
                  <c:v>2006-10</c:v>
                </c:pt>
                <c:pt idx="64">
                  <c:v>2006-11</c:v>
                </c:pt>
                <c:pt idx="65">
                  <c:v>2006-12</c:v>
                </c:pt>
                <c:pt idx="66">
                  <c:v>2007-01</c:v>
                </c:pt>
                <c:pt idx="67">
                  <c:v>2007-02</c:v>
                </c:pt>
                <c:pt idx="68">
                  <c:v>2007-03</c:v>
                </c:pt>
                <c:pt idx="69">
                  <c:v>2007-04</c:v>
                </c:pt>
                <c:pt idx="70">
                  <c:v>2007-05</c:v>
                </c:pt>
                <c:pt idx="71">
                  <c:v>2007-06</c:v>
                </c:pt>
                <c:pt idx="72">
                  <c:v>2007-07</c:v>
                </c:pt>
                <c:pt idx="73">
                  <c:v>2007-08</c:v>
                </c:pt>
                <c:pt idx="74">
                  <c:v>2007-09</c:v>
                </c:pt>
                <c:pt idx="75">
                  <c:v>2007-10</c:v>
                </c:pt>
                <c:pt idx="76">
                  <c:v>2007-11</c:v>
                </c:pt>
                <c:pt idx="77">
                  <c:v>2007-12</c:v>
                </c:pt>
                <c:pt idx="78">
                  <c:v>2008-01</c:v>
                </c:pt>
                <c:pt idx="79">
                  <c:v>2008-02</c:v>
                </c:pt>
                <c:pt idx="80">
                  <c:v>2008-03</c:v>
                </c:pt>
                <c:pt idx="81">
                  <c:v>2008-04</c:v>
                </c:pt>
                <c:pt idx="82">
                  <c:v>2008-05</c:v>
                </c:pt>
                <c:pt idx="83">
                  <c:v>2008-06</c:v>
                </c:pt>
                <c:pt idx="84">
                  <c:v>2008-07</c:v>
                </c:pt>
                <c:pt idx="85">
                  <c:v>2008-08</c:v>
                </c:pt>
                <c:pt idx="86">
                  <c:v>2008-09</c:v>
                </c:pt>
                <c:pt idx="87">
                  <c:v>2008-10</c:v>
                </c:pt>
                <c:pt idx="88">
                  <c:v>2008-11</c:v>
                </c:pt>
                <c:pt idx="89">
                  <c:v>2008-12</c:v>
                </c:pt>
                <c:pt idx="90">
                  <c:v>2009-01</c:v>
                </c:pt>
                <c:pt idx="91">
                  <c:v>2009-02</c:v>
                </c:pt>
                <c:pt idx="92">
                  <c:v>2009-03</c:v>
                </c:pt>
                <c:pt idx="93">
                  <c:v>2009-04</c:v>
                </c:pt>
                <c:pt idx="94">
                  <c:v>2009-05</c:v>
                </c:pt>
                <c:pt idx="95">
                  <c:v>2009-06</c:v>
                </c:pt>
                <c:pt idx="96">
                  <c:v>2009-07</c:v>
                </c:pt>
                <c:pt idx="97">
                  <c:v>2009-08</c:v>
                </c:pt>
                <c:pt idx="98">
                  <c:v>2009-09</c:v>
                </c:pt>
                <c:pt idx="99">
                  <c:v>2009-10</c:v>
                </c:pt>
                <c:pt idx="100">
                  <c:v>2009-11</c:v>
                </c:pt>
                <c:pt idx="101">
                  <c:v>2009-12</c:v>
                </c:pt>
                <c:pt idx="102">
                  <c:v>2010-01</c:v>
                </c:pt>
                <c:pt idx="103">
                  <c:v>2010-02</c:v>
                </c:pt>
                <c:pt idx="104">
                  <c:v>2010-03</c:v>
                </c:pt>
                <c:pt idx="105">
                  <c:v>2010-04</c:v>
                </c:pt>
                <c:pt idx="106">
                  <c:v>2010-05</c:v>
                </c:pt>
                <c:pt idx="107">
                  <c:v>2010-06</c:v>
                </c:pt>
                <c:pt idx="108">
                  <c:v>2010-07</c:v>
                </c:pt>
                <c:pt idx="109">
                  <c:v>2010-08</c:v>
                </c:pt>
                <c:pt idx="110">
                  <c:v>2010-09</c:v>
                </c:pt>
                <c:pt idx="111">
                  <c:v>2010-10</c:v>
                </c:pt>
                <c:pt idx="112">
                  <c:v>2010-11</c:v>
                </c:pt>
                <c:pt idx="113">
                  <c:v>2010-12</c:v>
                </c:pt>
                <c:pt idx="114">
                  <c:v>2011-01</c:v>
                </c:pt>
                <c:pt idx="115">
                  <c:v>2011-02</c:v>
                </c:pt>
                <c:pt idx="116">
                  <c:v>2011-03</c:v>
                </c:pt>
                <c:pt idx="117">
                  <c:v>2011-04</c:v>
                </c:pt>
                <c:pt idx="118">
                  <c:v>2011-05</c:v>
                </c:pt>
                <c:pt idx="119">
                  <c:v>2011-06</c:v>
                </c:pt>
                <c:pt idx="120">
                  <c:v>2011-07</c:v>
                </c:pt>
                <c:pt idx="121">
                  <c:v>2011-08</c:v>
                </c:pt>
                <c:pt idx="122">
                  <c:v>2011-09</c:v>
                </c:pt>
                <c:pt idx="123">
                  <c:v>2011-10</c:v>
                </c:pt>
                <c:pt idx="124">
                  <c:v>2011-11</c:v>
                </c:pt>
                <c:pt idx="125">
                  <c:v>2011-12</c:v>
                </c:pt>
                <c:pt idx="126">
                  <c:v>2012-01</c:v>
                </c:pt>
                <c:pt idx="127">
                  <c:v>2012-02</c:v>
                </c:pt>
                <c:pt idx="128">
                  <c:v>2012-03</c:v>
                </c:pt>
                <c:pt idx="129">
                  <c:v>2012-04</c:v>
                </c:pt>
                <c:pt idx="130">
                  <c:v>2012-05</c:v>
                </c:pt>
                <c:pt idx="131">
                  <c:v>2012-06</c:v>
                </c:pt>
                <c:pt idx="132">
                  <c:v>2012-07</c:v>
                </c:pt>
                <c:pt idx="133">
                  <c:v>2012-08</c:v>
                </c:pt>
                <c:pt idx="134">
                  <c:v>2012-09</c:v>
                </c:pt>
              </c:strCache>
            </c:strRef>
          </c:cat>
          <c:val>
            <c:numRef>
              <c:f>'Whois Stats'!$F$23:$F$157</c:f>
              <c:numCache>
                <c:formatCode>0.00</c:formatCode>
                <c:ptCount val="135"/>
                <c:pt idx="0">
                  <c:v>18.35643283931572</c:v>
                </c:pt>
                <c:pt idx="1">
                  <c:v>17.50244927849101</c:v>
                </c:pt>
                <c:pt idx="2">
                  <c:v>17.87028130416794</c:v>
                </c:pt>
                <c:pt idx="3">
                  <c:v>19.81258646018004</c:v>
                </c:pt>
                <c:pt idx="4">
                  <c:v>21.90939677953346</c:v>
                </c:pt>
                <c:pt idx="5">
                  <c:v>22.96593923370848</c:v>
                </c:pt>
                <c:pt idx="6">
                  <c:v>25.10871220486898</c:v>
                </c:pt>
                <c:pt idx="7">
                  <c:v>23.5705943266725</c:v>
                </c:pt>
                <c:pt idx="8">
                  <c:v>27.58378142102153</c:v>
                </c:pt>
                <c:pt idx="9">
                  <c:v>24.77264829251448</c:v>
                </c:pt>
                <c:pt idx="10">
                  <c:v>24.20894433660483</c:v>
                </c:pt>
                <c:pt idx="11">
                  <c:v>16.15820845941485</c:v>
                </c:pt>
                <c:pt idx="12">
                  <c:v>24.83573960890318</c:v>
                </c:pt>
                <c:pt idx="13">
                  <c:v>14.44739885557598</c:v>
                </c:pt>
                <c:pt idx="14">
                  <c:v>17.12855278378959</c:v>
                </c:pt>
                <c:pt idx="15">
                  <c:v>24.41522222337515</c:v>
                </c:pt>
                <c:pt idx="16">
                  <c:v>23.08867514293208</c:v>
                </c:pt>
                <c:pt idx="17">
                  <c:v>24.95568094934928</c:v>
                </c:pt>
                <c:pt idx="18">
                  <c:v>28.253321921474</c:v>
                </c:pt>
                <c:pt idx="19">
                  <c:v>26.65425323956364</c:v>
                </c:pt>
                <c:pt idx="20">
                  <c:v>29.4033286124299</c:v>
                </c:pt>
                <c:pt idx="21">
                  <c:v>30.62408972359866</c:v>
                </c:pt>
                <c:pt idx="22">
                  <c:v>29.85653359247543</c:v>
                </c:pt>
                <c:pt idx="23">
                  <c:v>26.19460162399164</c:v>
                </c:pt>
                <c:pt idx="24">
                  <c:v>29.47835683295432</c:v>
                </c:pt>
                <c:pt idx="25">
                  <c:v>33.55323472704944</c:v>
                </c:pt>
                <c:pt idx="26">
                  <c:v>34.55860109385623</c:v>
                </c:pt>
                <c:pt idx="27">
                  <c:v>34.1153963274058</c:v>
                </c:pt>
                <c:pt idx="28">
                  <c:v>32.49063959207007</c:v>
                </c:pt>
                <c:pt idx="29">
                  <c:v>31.57350653428475</c:v>
                </c:pt>
                <c:pt idx="30">
                  <c:v>28.41601457431692</c:v>
                </c:pt>
                <c:pt idx="31">
                  <c:v>28.82759192556029</c:v>
                </c:pt>
                <c:pt idx="32">
                  <c:v>32.45194646962992</c:v>
                </c:pt>
                <c:pt idx="33">
                  <c:v>29.77361677087762</c:v>
                </c:pt>
                <c:pt idx="34">
                  <c:v>29.77361677087762</c:v>
                </c:pt>
                <c:pt idx="35">
                  <c:v>29.77361677087762</c:v>
                </c:pt>
                <c:pt idx="36">
                  <c:v>29.77361677087762</c:v>
                </c:pt>
                <c:pt idx="37">
                  <c:v>29.77361677087762</c:v>
                </c:pt>
                <c:pt idx="38">
                  <c:v>29.77361677087762</c:v>
                </c:pt>
                <c:pt idx="39">
                  <c:v>29.77361677087762</c:v>
                </c:pt>
                <c:pt idx="40">
                  <c:v>29.77361677087762</c:v>
                </c:pt>
                <c:pt idx="41">
                  <c:v>29.77361677087762</c:v>
                </c:pt>
                <c:pt idx="42">
                  <c:v>29.77361677087762</c:v>
                </c:pt>
                <c:pt idx="43">
                  <c:v>29.77361677087762</c:v>
                </c:pt>
                <c:pt idx="44">
                  <c:v>28.5914963055546</c:v>
                </c:pt>
                <c:pt idx="45">
                  <c:v>29.22343314329594</c:v>
                </c:pt>
                <c:pt idx="46">
                  <c:v>36.75415715301809</c:v>
                </c:pt>
                <c:pt idx="47">
                  <c:v>33.8223232945089</c:v>
                </c:pt>
                <c:pt idx="48">
                  <c:v>32.86997768143824</c:v>
                </c:pt>
                <c:pt idx="49">
                  <c:v>31.58647433731216</c:v>
                </c:pt>
                <c:pt idx="50">
                  <c:v>28.88053472493555</c:v>
                </c:pt>
                <c:pt idx="51">
                  <c:v>29.59100544785763</c:v>
                </c:pt>
                <c:pt idx="52">
                  <c:v>27.80663544707318</c:v>
                </c:pt>
                <c:pt idx="53">
                  <c:v>31.08029955906378</c:v>
                </c:pt>
                <c:pt idx="54">
                  <c:v>32.75502047665216</c:v>
                </c:pt>
                <c:pt idx="55">
                  <c:v>32.41762145326499</c:v>
                </c:pt>
                <c:pt idx="56">
                  <c:v>38.58870238322794</c:v>
                </c:pt>
                <c:pt idx="57">
                  <c:v>38.92990557943433</c:v>
                </c:pt>
                <c:pt idx="58">
                  <c:v>37.82180715298025</c:v>
                </c:pt>
                <c:pt idx="59">
                  <c:v>30.2624491755152</c:v>
                </c:pt>
                <c:pt idx="60">
                  <c:v>34.93334710096078</c:v>
                </c:pt>
                <c:pt idx="61">
                  <c:v>47.43383731030562</c:v>
                </c:pt>
                <c:pt idx="62">
                  <c:v>48.6571758588364</c:v>
                </c:pt>
                <c:pt idx="63">
                  <c:v>40.19875312341734</c:v>
                </c:pt>
                <c:pt idx="64">
                  <c:v>37.94665049180843</c:v>
                </c:pt>
                <c:pt idx="65">
                  <c:v>36.64203482511831</c:v>
                </c:pt>
                <c:pt idx="66">
                  <c:v>37.17112172100808</c:v>
                </c:pt>
                <c:pt idx="67">
                  <c:v>35.09036087366729</c:v>
                </c:pt>
                <c:pt idx="68">
                  <c:v>47.56787241896485</c:v>
                </c:pt>
                <c:pt idx="69">
                  <c:v>44.45221190993345</c:v>
                </c:pt>
                <c:pt idx="70">
                  <c:v>50.34327088810015</c:v>
                </c:pt>
                <c:pt idx="71">
                  <c:v>50.5082778348034</c:v>
                </c:pt>
                <c:pt idx="72">
                  <c:v>52.23938371213898</c:v>
                </c:pt>
                <c:pt idx="73">
                  <c:v>52.20411335654697</c:v>
                </c:pt>
                <c:pt idx="74">
                  <c:v>48.67154684036277</c:v>
                </c:pt>
                <c:pt idx="75">
                  <c:v>50.32626885182196</c:v>
                </c:pt>
                <c:pt idx="76">
                  <c:v>55.14153597234602</c:v>
                </c:pt>
                <c:pt idx="77">
                  <c:v>49.37174431929344</c:v>
                </c:pt>
                <c:pt idx="78">
                  <c:v>47.19028659152706</c:v>
                </c:pt>
                <c:pt idx="79">
                  <c:v>51.62707844436695</c:v>
                </c:pt>
                <c:pt idx="80">
                  <c:v>59.53674925059146</c:v>
                </c:pt>
                <c:pt idx="81">
                  <c:v>78.28731211435122</c:v>
                </c:pt>
                <c:pt idx="82">
                  <c:v>75.0962442604153</c:v>
                </c:pt>
                <c:pt idx="83">
                  <c:v>70.09179407410188</c:v>
                </c:pt>
                <c:pt idx="84">
                  <c:v>73.54272222020955</c:v>
                </c:pt>
                <c:pt idx="85">
                  <c:v>69.76609809176736</c:v>
                </c:pt>
                <c:pt idx="86">
                  <c:v>78.4763879453612</c:v>
                </c:pt>
                <c:pt idx="87">
                  <c:v>80.2644659118756</c:v>
                </c:pt>
                <c:pt idx="88">
                  <c:v>85.93319068648598</c:v>
                </c:pt>
                <c:pt idx="89">
                  <c:v>94.9698172692357</c:v>
                </c:pt>
                <c:pt idx="90">
                  <c:v>115.7900805874312</c:v>
                </c:pt>
                <c:pt idx="91">
                  <c:v>100.9866961072022</c:v>
                </c:pt>
                <c:pt idx="92">
                  <c:v>107.9693633124714</c:v>
                </c:pt>
                <c:pt idx="93">
                  <c:v>104.3767810646408</c:v>
                </c:pt>
                <c:pt idx="94">
                  <c:v>114.3099166430975</c:v>
                </c:pt>
                <c:pt idx="95">
                  <c:v>134.6995547471253</c:v>
                </c:pt>
                <c:pt idx="96">
                  <c:v>169.5331225475296</c:v>
                </c:pt>
                <c:pt idx="97">
                  <c:v>151.6683524265555</c:v>
                </c:pt>
                <c:pt idx="98">
                  <c:v>163.4756838653748</c:v>
                </c:pt>
                <c:pt idx="99">
                  <c:v>227.8617507013982</c:v>
                </c:pt>
                <c:pt idx="100">
                  <c:v>231.9084555091436</c:v>
                </c:pt>
                <c:pt idx="101">
                  <c:v>255.9513813936774</c:v>
                </c:pt>
                <c:pt idx="102">
                  <c:v>306.4025004291007</c:v>
                </c:pt>
                <c:pt idx="103">
                  <c:v>317.0547767764892</c:v>
                </c:pt>
                <c:pt idx="104">
                  <c:v>375.4004465142143</c:v>
                </c:pt>
                <c:pt idx="105">
                  <c:v>393.7561313719289</c:v>
                </c:pt>
                <c:pt idx="106">
                  <c:v>495.3079266279712</c:v>
                </c:pt>
                <c:pt idx="107">
                  <c:v>486.1393936610168</c:v>
                </c:pt>
                <c:pt idx="108">
                  <c:v>1157.840887870816</c:v>
                </c:pt>
                <c:pt idx="109">
                  <c:v>1040.947248842865</c:v>
                </c:pt>
                <c:pt idx="110">
                  <c:v>3694.51199472916</c:v>
                </c:pt>
                <c:pt idx="111">
                  <c:v>2601.974598795807</c:v>
                </c:pt>
                <c:pt idx="112">
                  <c:v>711.549894576614</c:v>
                </c:pt>
                <c:pt idx="113">
                  <c:v>746.073327225945</c:v>
                </c:pt>
                <c:pt idx="114">
                  <c:v>1445.590341398386</c:v>
                </c:pt>
                <c:pt idx="115">
                  <c:v>1003.44690075763</c:v>
                </c:pt>
                <c:pt idx="116">
                  <c:v>854.8907503283315</c:v>
                </c:pt>
                <c:pt idx="117">
                  <c:v>747.0024355946488</c:v>
                </c:pt>
                <c:pt idx="118">
                  <c:v>670.2628673911554</c:v>
                </c:pt>
                <c:pt idx="119">
                  <c:v>637.4286958589422</c:v>
                </c:pt>
                <c:pt idx="120">
                  <c:v>565.859817608166</c:v>
                </c:pt>
                <c:pt idx="121">
                  <c:v>489.6721765480848</c:v>
                </c:pt>
                <c:pt idx="122">
                  <c:v>442.0828583139978</c:v>
                </c:pt>
                <c:pt idx="123">
                  <c:v>548.9245627396339</c:v>
                </c:pt>
                <c:pt idx="124">
                  <c:v>589.684890333976</c:v>
                </c:pt>
                <c:pt idx="125">
                  <c:v>666.7671364020274</c:v>
                </c:pt>
                <c:pt idx="126">
                  <c:v>553.729834970276</c:v>
                </c:pt>
                <c:pt idx="127">
                  <c:v>478.9612682540261</c:v>
                </c:pt>
                <c:pt idx="128">
                  <c:v>489.3866787777576</c:v>
                </c:pt>
                <c:pt idx="129">
                  <c:v>473.9444286480178</c:v>
                </c:pt>
                <c:pt idx="130">
                  <c:v>472.4316698938695</c:v>
                </c:pt>
                <c:pt idx="131">
                  <c:v>422.346761433413</c:v>
                </c:pt>
                <c:pt idx="132">
                  <c:v>442.1837776495515</c:v>
                </c:pt>
                <c:pt idx="133">
                  <c:v>418.4869908032069</c:v>
                </c:pt>
                <c:pt idx="134">
                  <c:v>405.7509883006361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413528"/>
        <c:axId val="2111517896"/>
      </c:areaChart>
      <c:catAx>
        <c:axId val="2110413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517896"/>
        <c:crosses val="autoZero"/>
        <c:auto val="1"/>
        <c:lblAlgn val="ctr"/>
        <c:lblOffset val="100"/>
        <c:noMultiLvlLbl val="0"/>
      </c:catAx>
      <c:valAx>
        <c:axId val="21115178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104135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="1"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71781339593"/>
          <c:y val="0.134390659238686"/>
          <c:w val="0.746188158684242"/>
          <c:h val="0.4838714929003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REST</c:v>
                </c:pt>
                <c:pt idx="1">
                  <c:v>Templates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28373.0</c:v>
                </c:pt>
                <c:pt idx="1">
                  <c:v>658853.0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435528"/>
        <c:axId val="2110438472"/>
      </c:barChart>
      <c:catAx>
        <c:axId val="2110435528"/>
        <c:scaling>
          <c:orientation val="minMax"/>
        </c:scaling>
        <c:delete val="0"/>
        <c:axPos val="l"/>
        <c:majorTickMark val="out"/>
        <c:minorTickMark val="none"/>
        <c:tickLblPos val="nextTo"/>
        <c:crossAx val="2110438472"/>
        <c:crosses val="autoZero"/>
        <c:auto val="1"/>
        <c:lblAlgn val="ctr"/>
        <c:lblOffset val="100"/>
        <c:noMultiLvlLbl val="0"/>
      </c:catAx>
      <c:valAx>
        <c:axId val="2110438472"/>
        <c:scaling>
          <c:orientation val="minMax"/>
          <c:max val="1.2E6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  <a:cs typeface="Century Gothic"/>
              </a:defRPr>
            </a:pPr>
            <a:endParaRPr lang="en-US"/>
          </a:p>
        </c:txPr>
        <c:crossAx val="2110435528"/>
        <c:crosses val="autoZero"/>
        <c:crossBetween val="between"/>
        <c:majorUnit val="200000.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Insertions/Changes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2Q/2011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2407.0</c:v>
                </c:pt>
                <c:pt idx="1">
                  <c:v>1821.0</c:v>
                </c:pt>
                <c:pt idx="2">
                  <c:v>2631.0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736424"/>
        <c:axId val="2111739368"/>
      </c:lineChart>
      <c:catAx>
        <c:axId val="21117364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111739368"/>
        <c:crosses val="autoZero"/>
        <c:auto val="1"/>
        <c:lblAlgn val="ctr"/>
        <c:lblOffset val="100"/>
        <c:noMultiLvlLbl val="0"/>
      </c:catAx>
      <c:valAx>
        <c:axId val="2111739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1736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Active Maintainers</a:t>
            </a:r>
            <a:endParaRPr lang="en-US" dirty="0"/>
          </a:p>
        </c:rich>
      </c:tx>
      <c:layout>
        <c:manualLayout>
          <c:xMode val="edge"/>
          <c:yMode val="edge"/>
          <c:x val="0.290947834645669"/>
          <c:y val="0.8387799564270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199803149606"/>
          <c:y val="0.0999592575437874"/>
          <c:w val="0.632153871391076"/>
          <c:h val="0.633224400871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Year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2Q/2011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300.0</c:v>
                </c:pt>
                <c:pt idx="1">
                  <c:v>274.0</c:v>
                </c:pt>
                <c:pt idx="2">
                  <c:v>174.0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Since 2009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2Q/2011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300.0</c:v>
                </c:pt>
                <c:pt idx="1">
                  <c:v>80.0</c:v>
                </c:pt>
                <c:pt idx="2">
                  <c:v>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344280"/>
        <c:axId val="2108347256"/>
      </c:lineChart>
      <c:catAx>
        <c:axId val="2108344280"/>
        <c:scaling>
          <c:orientation val="minMax"/>
        </c:scaling>
        <c:delete val="1"/>
        <c:axPos val="b"/>
        <c:majorGridlines/>
        <c:majorTickMark val="out"/>
        <c:minorTickMark val="none"/>
        <c:tickLblPos val="nextTo"/>
        <c:crossAx val="2108347256"/>
        <c:crosses val="autoZero"/>
        <c:auto val="1"/>
        <c:lblAlgn val="ctr"/>
        <c:lblOffset val="100"/>
        <c:noMultiLvlLbl val="0"/>
      </c:catAx>
      <c:valAx>
        <c:axId val="2108347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344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39822560465"/>
          <c:y val="0.0311703778963113"/>
          <c:w val="0.80051843675356"/>
          <c:h val="0.758371856743713"/>
        </c:manualLayout>
      </c:layout>
      <c:lineChart>
        <c:grouping val="standard"/>
        <c:varyColors val="0"/>
        <c:ser>
          <c:idx val="0"/>
          <c:order val="0"/>
          <c:tx>
            <c:v>RESTful</c:v>
          </c:tx>
          <c:marker>
            <c:symbol val="none"/>
          </c:marker>
          <c:cat>
            <c:strRef>
              <c:f>'Whois Stats'!$A$133:$A$157</c:f>
              <c:strCache>
                <c:ptCount val="25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</c:strCache>
            </c:strRef>
          </c:cat>
          <c:val>
            <c:numRef>
              <c:f>'Whois Stats'!$B$133:$B$157</c:f>
              <c:numCache>
                <c:formatCode>General</c:formatCode>
                <c:ptCount val="25"/>
                <c:pt idx="0">
                  <c:v>1.360057426E9</c:v>
                </c:pt>
                <c:pt idx="1">
                  <c:v>1.538440925E9</c:v>
                </c:pt>
                <c:pt idx="2">
                  <c:v>5.66271731E8</c:v>
                </c:pt>
                <c:pt idx="3">
                  <c:v>7.56366144E8</c:v>
                </c:pt>
                <c:pt idx="4">
                  <c:v>1.168995118E9</c:v>
                </c:pt>
                <c:pt idx="5">
                  <c:v>9.72939903E8</c:v>
                </c:pt>
                <c:pt idx="6">
                  <c:v>1.604586401E9</c:v>
                </c:pt>
                <c:pt idx="7">
                  <c:v>1.560258278E9</c:v>
                </c:pt>
                <c:pt idx="8">
                  <c:v>1.389809011E9</c:v>
                </c:pt>
                <c:pt idx="9">
                  <c:v>7.60983979E8</c:v>
                </c:pt>
                <c:pt idx="10">
                  <c:v>1.187303071E9</c:v>
                </c:pt>
                <c:pt idx="11">
                  <c:v>9.55800379E8</c:v>
                </c:pt>
                <c:pt idx="12">
                  <c:v>9.40493874E8</c:v>
                </c:pt>
                <c:pt idx="13">
                  <c:v>1.284567616E9</c:v>
                </c:pt>
                <c:pt idx="14">
                  <c:v>1.4076449E9</c:v>
                </c:pt>
                <c:pt idx="15">
                  <c:v>1.907230509E9</c:v>
                </c:pt>
                <c:pt idx="16">
                  <c:v>1.393536186E9</c:v>
                </c:pt>
                <c:pt idx="17">
                  <c:v>1.79107637E9</c:v>
                </c:pt>
                <c:pt idx="18">
                  <c:v>1.872308397E9</c:v>
                </c:pt>
                <c:pt idx="19">
                  <c:v>1.656186231E9</c:v>
                </c:pt>
                <c:pt idx="20">
                  <c:v>1.621178541E9</c:v>
                </c:pt>
                <c:pt idx="21">
                  <c:v>1.561667093E9</c:v>
                </c:pt>
                <c:pt idx="22">
                  <c:v>1.635467491E9</c:v>
                </c:pt>
                <c:pt idx="23">
                  <c:v>1.521901428E9</c:v>
                </c:pt>
                <c:pt idx="24">
                  <c:v>1.430103209E9</c:v>
                </c:pt>
              </c:numCache>
            </c:numRef>
          </c:val>
          <c:smooth val="0"/>
        </c:ser>
        <c:ser>
          <c:idx val="1"/>
          <c:order val="1"/>
          <c:tx>
            <c:v>Web </c:v>
          </c:tx>
          <c:marker>
            <c:symbol val="none"/>
          </c:marker>
          <c:cat>
            <c:strRef>
              <c:f>'Whois Stats'!$A$133:$A$157</c:f>
              <c:strCache>
                <c:ptCount val="25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</c:strCache>
            </c:strRef>
          </c:cat>
          <c:val>
            <c:numRef>
              <c:f>'Whois Stats'!$C$133:$C$157</c:f>
              <c:numCache>
                <c:formatCode>General</c:formatCode>
                <c:ptCount val="25"/>
                <c:pt idx="0">
                  <c:v>1.0821033E7</c:v>
                </c:pt>
                <c:pt idx="1">
                  <c:v>1.27319E7</c:v>
                </c:pt>
                <c:pt idx="2">
                  <c:v>1.2718978E7</c:v>
                </c:pt>
                <c:pt idx="3">
                  <c:v>8.765032E6</c:v>
                </c:pt>
                <c:pt idx="4">
                  <c:v>9.735208E6</c:v>
                </c:pt>
                <c:pt idx="5">
                  <c:v>7.09518E6</c:v>
                </c:pt>
                <c:pt idx="6">
                  <c:v>1.084114E7</c:v>
                </c:pt>
                <c:pt idx="7">
                  <c:v>1.2915544E7</c:v>
                </c:pt>
                <c:pt idx="8">
                  <c:v>1.3234205E7</c:v>
                </c:pt>
                <c:pt idx="9">
                  <c:v>1.1761872E7</c:v>
                </c:pt>
                <c:pt idx="10">
                  <c:v>1.1308785E7</c:v>
                </c:pt>
                <c:pt idx="11">
                  <c:v>1.0810265E7</c:v>
                </c:pt>
                <c:pt idx="12">
                  <c:v>8.97156E6</c:v>
                </c:pt>
                <c:pt idx="13">
                  <c:v>5.54661E6</c:v>
                </c:pt>
                <c:pt idx="14">
                  <c:v>3.691108E6</c:v>
                </c:pt>
                <c:pt idx="15">
                  <c:v>5.421292E6</c:v>
                </c:pt>
                <c:pt idx="16">
                  <c:v>3.936003E6</c:v>
                </c:pt>
                <c:pt idx="17">
                  <c:v>5.995764E6</c:v>
                </c:pt>
                <c:pt idx="18">
                  <c:v>1.3821607E7</c:v>
                </c:pt>
                <c:pt idx="19">
                  <c:v>1.7918208E7</c:v>
                </c:pt>
                <c:pt idx="20">
                  <c:v>1.7483074E7</c:v>
                </c:pt>
                <c:pt idx="21">
                  <c:v>1.7207653E7</c:v>
                </c:pt>
                <c:pt idx="22">
                  <c:v>1.9539811E7</c:v>
                </c:pt>
                <c:pt idx="23">
                  <c:v>1.9405397E7</c:v>
                </c:pt>
                <c:pt idx="24">
                  <c:v>1.6807117E7</c:v>
                </c:pt>
              </c:numCache>
            </c:numRef>
          </c:val>
          <c:smooth val="0"/>
        </c:ser>
        <c:ser>
          <c:idx val="3"/>
          <c:order val="2"/>
          <c:tx>
            <c:v>Whois Port 43</c:v>
          </c:tx>
          <c:marker>
            <c:symbol val="none"/>
          </c:marker>
          <c:cat>
            <c:strRef>
              <c:f>'Whois Stats'!$A$133:$A$157</c:f>
              <c:strCache>
                <c:ptCount val="25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</c:strCache>
            </c:strRef>
          </c:cat>
          <c:val>
            <c:numRef>
              <c:f>'Whois Stats'!$E$133:$E$157</c:f>
              <c:numCache>
                <c:formatCode>General</c:formatCode>
                <c:ptCount val="25"/>
                <c:pt idx="0">
                  <c:v>9.715620123E9</c:v>
                </c:pt>
                <c:pt idx="1">
                  <c:v>6.842526647E9</c:v>
                </c:pt>
                <c:pt idx="2">
                  <c:v>1.871193945E9</c:v>
                </c:pt>
                <c:pt idx="3">
                  <c:v>1.961981729E9</c:v>
                </c:pt>
                <c:pt idx="4">
                  <c:v>3.801532281E9</c:v>
                </c:pt>
                <c:pt idx="5">
                  <c:v>2.638808296E9</c:v>
                </c:pt>
                <c:pt idx="6">
                  <c:v>2.248143676E9</c:v>
                </c:pt>
                <c:pt idx="7">
                  <c:v>1.964425046E9</c:v>
                </c:pt>
                <c:pt idx="8">
                  <c:v>1.76261964E9</c:v>
                </c:pt>
                <c:pt idx="9">
                  <c:v>1.67627418E9</c:v>
                </c:pt>
                <c:pt idx="10">
                  <c:v>1.488066364E9</c:v>
                </c:pt>
                <c:pt idx="11">
                  <c:v>1.287712385E9</c:v>
                </c:pt>
                <c:pt idx="12">
                  <c:v>1.162564669E9</c:v>
                </c:pt>
                <c:pt idx="13">
                  <c:v>1.443530982E9</c:v>
                </c:pt>
                <c:pt idx="14">
                  <c:v>1.550720202E9</c:v>
                </c:pt>
                <c:pt idx="15">
                  <c:v>1.753426763E9</c:v>
                </c:pt>
                <c:pt idx="16">
                  <c:v>1.456167617E9</c:v>
                </c:pt>
                <c:pt idx="17">
                  <c:v>1.25954544E9</c:v>
                </c:pt>
                <c:pt idx="18">
                  <c:v>1.286961599E9</c:v>
                </c:pt>
                <c:pt idx="19">
                  <c:v>1.246352437E9</c:v>
                </c:pt>
                <c:pt idx="20">
                  <c:v>1.242374269E9</c:v>
                </c:pt>
                <c:pt idx="21">
                  <c:v>1.11066379E9</c:v>
                </c:pt>
                <c:pt idx="22">
                  <c:v>1.162830061E9</c:v>
                </c:pt>
                <c:pt idx="23">
                  <c:v>1.100513582E9</c:v>
                </c:pt>
                <c:pt idx="24">
                  <c:v>1.067021158E9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117336"/>
        <c:axId val="2106120392"/>
      </c:lineChart>
      <c:catAx>
        <c:axId val="210611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entury Gothic"/>
                <a:cs typeface="Century Gothic"/>
              </a:defRPr>
            </a:pPr>
            <a:endParaRPr lang="en-US"/>
          </a:p>
        </c:txPr>
        <c:crossAx val="2106120392"/>
        <c:crosses val="autoZero"/>
        <c:auto val="1"/>
        <c:lblAlgn val="ctr"/>
        <c:lblOffset val="100"/>
        <c:noMultiLvlLbl val="0"/>
      </c:catAx>
      <c:valAx>
        <c:axId val="2106120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entury Gothic"/>
                <a:cs typeface="Century Gothic"/>
              </a:defRPr>
            </a:pPr>
            <a:endParaRPr lang="en-US"/>
          </a:p>
        </c:txPr>
        <c:crossAx val="2106117336"/>
        <c:crosses val="autoZero"/>
        <c:crossBetween val="between"/>
        <c:dispUnits>
          <c:builtInUnit val="tenThousands"/>
        </c:dispUnits>
      </c:valAx>
    </c:plotArea>
    <c:legend>
      <c:legendPos val="b"/>
      <c:layout>
        <c:manualLayout>
          <c:xMode val="edge"/>
          <c:yMode val="edge"/>
          <c:x val="0.594240928887979"/>
          <c:y val="0.909783129591806"/>
          <c:w val="0.32967981194714"/>
          <c:h val="0.05691646911829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areaChart>
        <c:grouping val="stacked"/>
        <c:varyColors val="0"/>
        <c:ser>
          <c:idx val="7"/>
          <c:order val="0"/>
          <c:tx>
            <c:v>Port 43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'Whois Stats'!$A$133:$A$157</c:f>
              <c:strCache>
                <c:ptCount val="25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</c:strCache>
            </c:strRef>
          </c:cat>
          <c:val>
            <c:numRef>
              <c:f>'Whois Stats'!$I$133:$I$157</c:f>
              <c:numCache>
                <c:formatCode>General</c:formatCode>
                <c:ptCount val="25"/>
                <c:pt idx="0">
                  <c:v>1.952796E6</c:v>
                </c:pt>
                <c:pt idx="1">
                  <c:v>3.0668E6</c:v>
                </c:pt>
                <c:pt idx="2">
                  <c:v>1.749033E6</c:v>
                </c:pt>
                <c:pt idx="3">
                  <c:v>1.47883E6</c:v>
                </c:pt>
                <c:pt idx="4">
                  <c:v>1.253588E6</c:v>
                </c:pt>
                <c:pt idx="5">
                  <c:v>1.429654E6</c:v>
                </c:pt>
                <c:pt idx="6">
                  <c:v>1.987859E6</c:v>
                </c:pt>
                <c:pt idx="7">
                  <c:v>2.533344E6</c:v>
                </c:pt>
                <c:pt idx="8">
                  <c:v>2.744438E6</c:v>
                </c:pt>
                <c:pt idx="9">
                  <c:v>3.181953E6</c:v>
                </c:pt>
                <c:pt idx="10">
                  <c:v>4.316228E6</c:v>
                </c:pt>
                <c:pt idx="11">
                  <c:v>3.057356E6</c:v>
                </c:pt>
                <c:pt idx="12">
                  <c:v>3.135602E6</c:v>
                </c:pt>
                <c:pt idx="13">
                  <c:v>3.885773E6</c:v>
                </c:pt>
                <c:pt idx="14">
                  <c:v>3.715044E6</c:v>
                </c:pt>
                <c:pt idx="15">
                  <c:v>1.293095E6</c:v>
                </c:pt>
                <c:pt idx="16">
                  <c:v>3.700715E6</c:v>
                </c:pt>
                <c:pt idx="17">
                  <c:v>4.74902E6</c:v>
                </c:pt>
                <c:pt idx="18">
                  <c:v>1.2207556E7</c:v>
                </c:pt>
                <c:pt idx="19">
                  <c:v>5.049627E6</c:v>
                </c:pt>
                <c:pt idx="20">
                  <c:v>6.262632E6</c:v>
                </c:pt>
                <c:pt idx="21">
                  <c:v>5.383452E6</c:v>
                </c:pt>
                <c:pt idx="22">
                  <c:v>7.019129E6</c:v>
                </c:pt>
                <c:pt idx="23">
                  <c:v>6.722649E6</c:v>
                </c:pt>
                <c:pt idx="24">
                  <c:v>8.916948E6</c:v>
                </c:pt>
              </c:numCache>
            </c:numRef>
          </c:val>
        </c:ser>
        <c:ser>
          <c:idx val="8"/>
          <c:order val="1"/>
          <c:tx>
            <c:v>Port 80</c:v>
          </c:tx>
          <c:cat>
            <c:strRef>
              <c:f>'Whois Stats'!$A$133:$A$157</c:f>
              <c:strCache>
                <c:ptCount val="25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</c:strCache>
            </c:strRef>
          </c:cat>
          <c:val>
            <c:numRef>
              <c:f>'Whois Stats'!$J$133:$J$157</c:f>
              <c:numCache>
                <c:formatCode>General</c:formatCode>
                <c:ptCount val="25"/>
                <c:pt idx="0">
                  <c:v>11644.0</c:v>
                </c:pt>
                <c:pt idx="1">
                  <c:v>30523.0</c:v>
                </c:pt>
                <c:pt idx="2">
                  <c:v>1.41006E6</c:v>
                </c:pt>
                <c:pt idx="3">
                  <c:v>2.89891E6</c:v>
                </c:pt>
                <c:pt idx="4">
                  <c:v>4.383104E6</c:v>
                </c:pt>
                <c:pt idx="5">
                  <c:v>4.066103E6</c:v>
                </c:pt>
                <c:pt idx="6">
                  <c:v>7.46828E6</c:v>
                </c:pt>
                <c:pt idx="7">
                  <c:v>6.870425E6</c:v>
                </c:pt>
                <c:pt idx="8">
                  <c:v>7.137322E6</c:v>
                </c:pt>
                <c:pt idx="9">
                  <c:v>6.542716E6</c:v>
                </c:pt>
                <c:pt idx="10">
                  <c:v>7.156142E6</c:v>
                </c:pt>
                <c:pt idx="11">
                  <c:v>6.642133E6</c:v>
                </c:pt>
                <c:pt idx="12">
                  <c:v>6.416866E6</c:v>
                </c:pt>
                <c:pt idx="13">
                  <c:v>6.67114E6</c:v>
                </c:pt>
                <c:pt idx="14">
                  <c:v>6.502648E6</c:v>
                </c:pt>
                <c:pt idx="15">
                  <c:v>1.0003043E7</c:v>
                </c:pt>
                <c:pt idx="16">
                  <c:v>40952.0</c:v>
                </c:pt>
                <c:pt idx="17">
                  <c:v>86157.0</c:v>
                </c:pt>
                <c:pt idx="18">
                  <c:v>541855.0</c:v>
                </c:pt>
                <c:pt idx="19">
                  <c:v>110736.0</c:v>
                </c:pt>
                <c:pt idx="20">
                  <c:v>89404.0</c:v>
                </c:pt>
                <c:pt idx="21">
                  <c:v>105655.0</c:v>
                </c:pt>
                <c:pt idx="22">
                  <c:v>117890.0</c:v>
                </c:pt>
                <c:pt idx="23">
                  <c:v>82061.0</c:v>
                </c:pt>
                <c:pt idx="24">
                  <c:v>2.843151E6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622456"/>
        <c:axId val="2111625512"/>
      </c:areaChart>
      <c:catAx>
        <c:axId val="2111622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entury Gothic"/>
                <a:cs typeface="Century Gothic"/>
              </a:defRPr>
            </a:pPr>
            <a:endParaRPr lang="en-US"/>
          </a:p>
        </c:txPr>
        <c:crossAx val="2111625512"/>
        <c:crosses val="autoZero"/>
        <c:auto val="1"/>
        <c:lblAlgn val="ctr"/>
        <c:lblOffset val="100"/>
        <c:noMultiLvlLbl val="0"/>
      </c:catAx>
      <c:valAx>
        <c:axId val="2111625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  <a:cs typeface="Century Gothic"/>
              </a:defRPr>
            </a:pPr>
            <a:endParaRPr lang="en-US"/>
          </a:p>
        </c:txPr>
        <c:crossAx val="21116224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-0.111276985061283"/>
                  <c:y val="-0.24471600431758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Century Gothic"/>
                        <a:cs typeface="Century Gothic"/>
                      </a:rPr>
                      <a:t>19,228,325</a:t>
                    </a:r>
                  </a:p>
                  <a:p>
                    <a:r>
                      <a:rPr lang="en-US" sz="1400" b="1" dirty="0" smtClean="0">
                        <a:latin typeface="Century Gothic"/>
                        <a:cs typeface="Century Gothic"/>
                      </a:rPr>
                      <a:t>IPv4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>
                        <a:latin typeface="Century Gothic"/>
                        <a:cs typeface="Century Gothic"/>
                      </a:rPr>
                      <a:t>2,815,272</a:t>
                    </a:r>
                  </a:p>
                  <a:p>
                    <a:r>
                      <a:rPr lang="en-US" sz="1400" b="1" smtClean="0">
                        <a:latin typeface="Century Gothic"/>
                        <a:cs typeface="Century Gothic"/>
                      </a:rPr>
                      <a:t>IPv6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entury Gothic"/>
                    <a:cs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'Web Stats'!$B$12:$C$12</c:f>
              <c:numCache>
                <c:formatCode>#,##0</c:formatCode>
                <c:ptCount val="2"/>
                <c:pt idx="0">
                  <c:v>1.9228325E7</c:v>
                </c:pt>
                <c:pt idx="1">
                  <c:v>2.815272E6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0361518869891441"/>
                  <c:y val="-0.21759259259259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latin typeface="Century Gothic"/>
                        <a:cs typeface="Century Gothic"/>
                      </a:rPr>
                      <a:t>19,228,325</a:t>
                    </a:r>
                  </a:p>
                  <a:p>
                    <a:r>
                      <a:rPr lang="en-US" sz="1800" b="1" smtClean="0">
                        <a:latin typeface="Century Gothic"/>
                        <a:cs typeface="Century Gothic"/>
                      </a:rPr>
                      <a:t>Ipv4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smtClean="0">
                        <a:latin typeface="Century Gothic"/>
                        <a:cs typeface="Century Gothic"/>
                      </a:rPr>
                      <a:t>893,698 IPv6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Century Gothic"/>
                    <a:cs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'Web Stats'!$B$14:$C$14</c:f>
              <c:numCache>
                <c:formatCode>#,##0</c:formatCode>
                <c:ptCount val="2"/>
                <c:pt idx="0">
                  <c:v>1.9228325E7</c:v>
                </c:pt>
                <c:pt idx="1">
                  <c:v>893698.0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Accounts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2727.0</c:v>
                </c:pt>
                <c:pt idx="1">
                  <c:v>10072.0</c:v>
                </c:pt>
                <c:pt idx="2">
                  <c:v>17032.0</c:v>
                </c:pt>
                <c:pt idx="3">
                  <c:v>19668.0</c:v>
                </c:pt>
                <c:pt idx="4">
                  <c:v>11526.0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276040"/>
        <c:axId val="2108279064"/>
      </c:barChart>
      <c:catAx>
        <c:axId val="2108276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/>
                <a:cs typeface="Century Gothic"/>
              </a:defRPr>
            </a:pPr>
            <a:endParaRPr lang="en-US"/>
          </a:p>
        </c:txPr>
        <c:crossAx val="2108279064"/>
        <c:crosses val="autoZero"/>
        <c:auto val="1"/>
        <c:lblAlgn val="ctr"/>
        <c:lblOffset val="100"/>
        <c:noMultiLvlLbl val="0"/>
      </c:catAx>
      <c:valAx>
        <c:axId val="210827906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108276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Logins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2 - 5</c:v>
                </c:pt>
                <c:pt idx="3">
                  <c:v>6 - 10</c:v>
                </c:pt>
                <c:pt idx="4">
                  <c:v>11 - 15</c:v>
                </c:pt>
                <c:pt idx="5">
                  <c:v>&gt;16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2268.0</c:v>
                </c:pt>
                <c:pt idx="1">
                  <c:v>26217.0</c:v>
                </c:pt>
                <c:pt idx="2">
                  <c:v>18067.0</c:v>
                </c:pt>
                <c:pt idx="3">
                  <c:v>5929.0</c:v>
                </c:pt>
                <c:pt idx="4">
                  <c:v>3002.0</c:v>
                </c:pt>
                <c:pt idx="5">
                  <c:v>6325.0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21800"/>
        <c:axId val="2108324808"/>
      </c:barChart>
      <c:catAx>
        <c:axId val="2108321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324808"/>
        <c:crosses val="autoZero"/>
        <c:auto val="1"/>
        <c:lblAlgn val="ctr"/>
        <c:lblOffset val="100"/>
        <c:noMultiLvlLbl val="0"/>
      </c:catAx>
      <c:valAx>
        <c:axId val="2108324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/>
                <a:cs typeface="Century Gothic"/>
              </a:defRPr>
            </a:pPr>
            <a:endParaRPr lang="en-US"/>
          </a:p>
        </c:txPr>
        <c:crossAx val="2108321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REST</c:v>
                </c:pt>
                <c:pt idx="1">
                  <c:v>Templates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319865.0</c:v>
                </c:pt>
                <c:pt idx="1">
                  <c:v>980068.0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154840"/>
        <c:axId val="2106157784"/>
      </c:barChart>
      <c:catAx>
        <c:axId val="2106154840"/>
        <c:scaling>
          <c:orientation val="minMax"/>
        </c:scaling>
        <c:delete val="0"/>
        <c:axPos val="l"/>
        <c:majorTickMark val="out"/>
        <c:minorTickMark val="none"/>
        <c:tickLblPos val="nextTo"/>
        <c:crossAx val="2106157784"/>
        <c:crosses val="autoZero"/>
        <c:auto val="1"/>
        <c:lblAlgn val="ctr"/>
        <c:lblOffset val="100"/>
        <c:noMultiLvlLbl val="0"/>
      </c:catAx>
      <c:valAx>
        <c:axId val="2106157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  <a:cs typeface="Century Gothic"/>
              </a:defRPr>
            </a:pPr>
            <a:endParaRPr lang="en-US"/>
          </a:p>
        </c:txPr>
        <c:crossAx val="2106154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24905" y="1566306"/>
            <a:ext cx="4854455" cy="1972256"/>
          </a:xfrm>
        </p:spPr>
        <p:txBody>
          <a:bodyPr/>
          <a:lstStyle/>
          <a:p>
            <a:r>
              <a:rPr lang="en-US" dirty="0" smtClean="0"/>
              <a:t>ARIN Engineering</a:t>
            </a:r>
            <a:br>
              <a:rPr lang="en-US" dirty="0" smtClean="0"/>
            </a:b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Kosters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83" y="122208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Web Traffic IPv4 versus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860607"/>
              </p:ext>
            </p:extLst>
          </p:nvPr>
        </p:nvGraphicFramePr>
        <p:xfrm>
          <a:off x="765124" y="1691575"/>
          <a:ext cx="6957090" cy="311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6602" y="5150414"/>
            <a:ext cx="744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Take out the </a:t>
            </a:r>
            <a:r>
              <a:rPr lang="en-US" sz="2400" b="1" dirty="0">
                <a:latin typeface="Century Gothic"/>
                <a:cs typeface="Century Gothic"/>
              </a:rPr>
              <a:t>I</a:t>
            </a:r>
            <a:r>
              <a:rPr lang="en-US" sz="2400" b="1" dirty="0" smtClean="0">
                <a:latin typeface="Century Gothic"/>
                <a:cs typeface="Century Gothic"/>
              </a:rPr>
              <a:t>Pv6 connectivity testers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IPv6 is 4.05% of our total traffic</a:t>
            </a:r>
            <a:endParaRPr lang="en-US" sz="2400" b="1" dirty="0">
              <a:latin typeface="Century Gothic"/>
              <a:cs typeface="Century Gothic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371231"/>
              </p:ext>
            </p:extLst>
          </p:nvPr>
        </p:nvGraphicFramePr>
        <p:xfrm>
          <a:off x="-276087" y="1173683"/>
          <a:ext cx="9683346" cy="429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27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Development/QA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34"/>
            <a:ext cx="8229600" cy="424084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Improvements to existing </a:t>
            </a:r>
            <a:r>
              <a:rPr lang="en-US" b="1" dirty="0"/>
              <a:t>s</a:t>
            </a:r>
            <a:r>
              <a:rPr lang="en-US" b="1" dirty="0" smtClean="0"/>
              <a:t>ystems</a:t>
            </a:r>
          </a:p>
          <a:p>
            <a:r>
              <a:rPr lang="en-US" b="1" dirty="0" smtClean="0"/>
              <a:t>ARIN Online releases since ARIN XXVIII</a:t>
            </a:r>
          </a:p>
          <a:p>
            <a:pPr lvl="1"/>
            <a:r>
              <a:rPr lang="en-US" dirty="0" smtClean="0"/>
              <a:t>RPKI!</a:t>
            </a:r>
          </a:p>
          <a:p>
            <a:pPr lvl="1"/>
            <a:r>
              <a:rPr lang="en-US" dirty="0" smtClean="0"/>
              <a:t>Integrated payments</a:t>
            </a:r>
          </a:p>
          <a:p>
            <a:pPr lvl="1"/>
            <a:r>
              <a:rPr lang="en-US" dirty="0" smtClean="0"/>
              <a:t>Move from Red Hat </a:t>
            </a:r>
            <a:r>
              <a:rPr lang="en-US" dirty="0" err="1" smtClean="0"/>
              <a:t>JBoss</a:t>
            </a:r>
            <a:r>
              <a:rPr lang="en-US" dirty="0" smtClean="0"/>
              <a:t> to </a:t>
            </a:r>
            <a:r>
              <a:rPr lang="en-US" dirty="0" err="1" smtClean="0"/>
              <a:t>JBoss</a:t>
            </a:r>
            <a:r>
              <a:rPr lang="en-US" dirty="0" smtClean="0"/>
              <a:t> AS7 Community Edition</a:t>
            </a:r>
          </a:p>
          <a:p>
            <a:pPr lvl="1"/>
            <a:r>
              <a:rPr lang="en-US" dirty="0" err="1" smtClean="0"/>
              <a:t>Runout</a:t>
            </a:r>
            <a:r>
              <a:rPr lang="en-US" dirty="0" smtClean="0"/>
              <a:t> functionality enhancements for staff</a:t>
            </a:r>
          </a:p>
          <a:p>
            <a:pPr lvl="1"/>
            <a:r>
              <a:rPr lang="en-US" dirty="0" smtClean="0"/>
              <a:t>Various minor bug fixes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2500" y="612616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11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0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745"/>
            <a:ext cx="8497529" cy="14589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Initiatives Currently Underway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Implement delegated RPKI </a:t>
            </a:r>
            <a:endParaRPr lang="en-US" b="1" dirty="0" smtClean="0"/>
          </a:p>
          <a:p>
            <a:r>
              <a:rPr lang="en-US" b="1" dirty="0" smtClean="0"/>
              <a:t>Extended </a:t>
            </a:r>
            <a:r>
              <a:rPr lang="en-US" b="1" dirty="0" smtClean="0"/>
              <a:t>statistics </a:t>
            </a:r>
            <a:r>
              <a:rPr lang="en-US" b="1" dirty="0" smtClean="0"/>
              <a:t>generation</a:t>
            </a:r>
          </a:p>
          <a:p>
            <a:r>
              <a:rPr lang="en-US" b="1" dirty="0" smtClean="0"/>
              <a:t>Improvements to internal </a:t>
            </a:r>
            <a:r>
              <a:rPr lang="en-US" b="1" smtClean="0"/>
              <a:t>billing systems</a:t>
            </a:r>
            <a:endParaRPr lang="en-US" b="1" dirty="0" smtClean="0"/>
          </a:p>
          <a:p>
            <a:r>
              <a:rPr lang="en-US" b="1" dirty="0" smtClean="0"/>
              <a:t>Move from Oracle to </a:t>
            </a:r>
            <a:r>
              <a:rPr lang="en-US" b="1" dirty="0" err="1" smtClean="0"/>
              <a:t>PostgreSQL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6379" y="6334421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4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58" y="465667"/>
            <a:ext cx="8592442" cy="1634939"/>
          </a:xfrm>
        </p:spPr>
        <p:txBody>
          <a:bodyPr/>
          <a:lstStyle/>
          <a:p>
            <a:r>
              <a:rPr lang="en-US" dirty="0" smtClean="0"/>
              <a:t>How is ARIN Online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54" y="1759425"/>
            <a:ext cx="8229600" cy="2074476"/>
          </a:xfrm>
        </p:spPr>
        <p:txBody>
          <a:bodyPr/>
          <a:lstStyle/>
          <a:p>
            <a:r>
              <a:rPr lang="en-US" dirty="0" smtClean="0"/>
              <a:t>62,998 accounts activated </a:t>
            </a:r>
            <a:r>
              <a:rPr lang="en-US" dirty="0"/>
              <a:t>since </a:t>
            </a:r>
            <a:r>
              <a:rPr lang="en-US" dirty="0" smtClean="0"/>
              <a:t>inception through Q3 of 2012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7493684"/>
              </p:ext>
            </p:extLst>
          </p:nvPr>
        </p:nvGraphicFramePr>
        <p:xfrm>
          <a:off x="1274753" y="3574601"/>
          <a:ext cx="6096000" cy="185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9892" y="3098393"/>
            <a:ext cx="369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Number of Accounts Activated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553" y="3453949"/>
            <a:ext cx="6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5000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6405" y="3435567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10000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2654" y="3435567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15000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2137" y="3433426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20000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4205" y="5523200"/>
            <a:ext cx="24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* Through Q3 of 2012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1544" y="6280772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58" y="618068"/>
            <a:ext cx="8592442" cy="1634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Active </a:t>
            </a:r>
            <a:r>
              <a:rPr lang="en-US" sz="4000" dirty="0"/>
              <a:t>U</a:t>
            </a:r>
            <a:r>
              <a:rPr lang="en-US" sz="4000" dirty="0" smtClean="0"/>
              <a:t>sage of ARIN Online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81547164"/>
              </p:ext>
            </p:extLst>
          </p:nvPr>
        </p:nvGraphicFramePr>
        <p:xfrm>
          <a:off x="1524000" y="2048256"/>
          <a:ext cx="6096000" cy="341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568931" y="3395898"/>
            <a:ext cx="12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# of Users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8882" y="5544478"/>
            <a:ext cx="192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Times logged </a:t>
            </a:r>
            <a:r>
              <a:rPr lang="en-US" dirty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46780" y="6339128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58" y="491068"/>
            <a:ext cx="8592442" cy="1634939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Reg</a:t>
            </a:r>
            <a:r>
              <a:rPr lang="en-US" sz="4000" dirty="0" smtClean="0"/>
              <a:t>-RWS (</a:t>
            </a:r>
            <a:r>
              <a:rPr lang="en-US" sz="4000" dirty="0" err="1" smtClean="0"/>
              <a:t>RESTful</a:t>
            </a:r>
            <a:r>
              <a:rPr lang="en-US" sz="4000" dirty="0" smtClean="0"/>
              <a:t> Provisioning)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91962" y="5509771"/>
            <a:ext cx="40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Cumulative totals </a:t>
            </a:r>
            <a:r>
              <a:rPr lang="en-US" dirty="0">
                <a:latin typeface="Century Gothic"/>
                <a:cs typeface="Century Gothic"/>
              </a:rPr>
              <a:t>s</a:t>
            </a:r>
            <a:r>
              <a:rPr lang="en-US" dirty="0" smtClean="0">
                <a:latin typeface="Century Gothic"/>
                <a:cs typeface="Century Gothic"/>
              </a:rPr>
              <a:t>ince April, 2011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0063385"/>
              </p:ext>
            </p:extLst>
          </p:nvPr>
        </p:nvGraphicFramePr>
        <p:xfrm>
          <a:off x="612398" y="4008350"/>
          <a:ext cx="7050024" cy="12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64171" y="4378864"/>
            <a:ext cx="13518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9110" y="6345464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5874965"/>
              </p:ext>
            </p:extLst>
          </p:nvPr>
        </p:nvGraphicFramePr>
        <p:xfrm>
          <a:off x="750834" y="2266011"/>
          <a:ext cx="6864727" cy="12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64171" y="2531094"/>
            <a:ext cx="13518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9659" y="371134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Today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857" y="1941341"/>
            <a:ext cx="162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At ARIN XXIX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518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3255"/>
            <a:ext cx="9382539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Evolution/Deployment of RPKI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015067"/>
            <a:ext cx="8229600" cy="4525963"/>
          </a:xfrm>
        </p:spPr>
        <p:txBody>
          <a:bodyPr/>
          <a:lstStyle/>
          <a:p>
            <a:r>
              <a:rPr lang="en-US" b="1" dirty="0" smtClean="0"/>
              <a:t>A brief look at</a:t>
            </a:r>
          </a:p>
          <a:p>
            <a:pPr lvl="1"/>
            <a:r>
              <a:rPr lang="en-US" dirty="0" smtClean="0"/>
              <a:t>Pilot participation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The move to production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2389" y="6299642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3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RPKI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Pilot </a:t>
            </a:r>
            <a:r>
              <a:rPr lang="en-US" b="1" dirty="0"/>
              <a:t>p</a:t>
            </a:r>
            <a:r>
              <a:rPr lang="en-US" b="1" dirty="0" smtClean="0"/>
              <a:t>eriod</a:t>
            </a:r>
          </a:p>
          <a:p>
            <a:pPr lvl="1"/>
            <a:r>
              <a:rPr lang="en-US" dirty="0" smtClean="0"/>
              <a:t>Operational from 7/2009 until 9/2012</a:t>
            </a:r>
          </a:p>
          <a:p>
            <a:pPr lvl="1"/>
            <a:r>
              <a:rPr lang="en-US" dirty="0" smtClean="0"/>
              <a:t>63 users</a:t>
            </a:r>
          </a:p>
          <a:p>
            <a:pPr lvl="1"/>
            <a:r>
              <a:rPr lang="en-US" dirty="0" smtClean="0"/>
              <a:t>76 ROAs in the pilot</a:t>
            </a:r>
          </a:p>
          <a:p>
            <a:r>
              <a:rPr lang="en-US" b="1" dirty="0" smtClean="0"/>
              <a:t>Services are still hooked into the Pilot</a:t>
            </a:r>
          </a:p>
          <a:p>
            <a:pPr lvl="1"/>
            <a:r>
              <a:rPr lang="en-US" dirty="0" smtClean="0"/>
              <a:t>15000 fetches per day at peak usage</a:t>
            </a:r>
          </a:p>
          <a:p>
            <a:pPr lvl="1"/>
            <a:r>
              <a:rPr lang="en-US" dirty="0" smtClean="0"/>
              <a:t>Let signatures expire after production deployment</a:t>
            </a:r>
          </a:p>
          <a:p>
            <a:pPr lvl="1"/>
            <a:r>
              <a:rPr lang="en-US" dirty="0" smtClean="0"/>
              <a:t>4000 fetches today on a empty repository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81476" y="6258685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7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RPKI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 on the Pilot over the three years</a:t>
            </a:r>
          </a:p>
          <a:p>
            <a:pPr lvl="1"/>
            <a:r>
              <a:rPr lang="en-US" dirty="0" smtClean="0"/>
              <a:t>Comments</a:t>
            </a:r>
          </a:p>
          <a:p>
            <a:pPr lvl="2"/>
            <a:r>
              <a:rPr lang="en-US" dirty="0" smtClean="0"/>
              <a:t>Just one -“weird passwords”</a:t>
            </a:r>
          </a:p>
          <a:p>
            <a:pPr lvl="1"/>
            <a:r>
              <a:rPr lang="en-US" dirty="0" smtClean="0"/>
              <a:t>Operational Learning</a:t>
            </a:r>
          </a:p>
          <a:p>
            <a:pPr lvl="2"/>
            <a:r>
              <a:rPr lang="en-US" dirty="0" smtClean="0"/>
              <a:t>People noticed for a time when signatures expired</a:t>
            </a:r>
          </a:p>
          <a:p>
            <a:pPr lvl="2"/>
            <a:r>
              <a:rPr lang="en-US" dirty="0" smtClean="0"/>
              <a:t>A few data entries did not match global routing entries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9509" y="6334421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RPKI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the Trust Anchor</a:t>
            </a:r>
          </a:p>
          <a:p>
            <a:pPr lvl="1"/>
            <a:r>
              <a:rPr lang="en-US" dirty="0" smtClean="0"/>
              <a:t>27 people have signed the RPA</a:t>
            </a:r>
          </a:p>
          <a:p>
            <a:pPr lvl="1"/>
            <a:r>
              <a:rPr lang="en-US" dirty="0" smtClean="0"/>
              <a:t>17 people are non-RIR members</a:t>
            </a:r>
          </a:p>
          <a:p>
            <a:r>
              <a:rPr lang="en-US" dirty="0" smtClean="0"/>
              <a:t>Signing Resources</a:t>
            </a:r>
          </a:p>
          <a:p>
            <a:pPr lvl="1"/>
            <a:r>
              <a:rPr lang="en-US" dirty="0" smtClean="0"/>
              <a:t>7 Organizations</a:t>
            </a:r>
          </a:p>
          <a:p>
            <a:pPr lvl="1"/>
            <a:r>
              <a:rPr lang="en-US" dirty="0" smtClean="0"/>
              <a:t>19 ROAS</a:t>
            </a:r>
          </a:p>
          <a:p>
            <a:pPr lvl="1"/>
            <a:r>
              <a:rPr lang="en-US" dirty="0" smtClean="0"/>
              <a:t>30 Networks/ASs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6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592138"/>
            <a:ext cx="7264400" cy="1804987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cs typeface="Century Gothic" charset="0"/>
              </a:rPr>
              <a:t>Engineering Theme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12775" y="1902601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b="1" dirty="0" smtClean="0">
                <a:latin typeface="Century Gothic" charset="0"/>
                <a:ea typeface="ＭＳ Ｐゴシック" charset="0"/>
              </a:rPr>
              <a:t>2012 </a:t>
            </a:r>
            <a:r>
              <a:rPr lang="en-US" b="1" dirty="0">
                <a:latin typeface="Century Gothic" charset="0"/>
                <a:ea typeface="ＭＳ Ｐゴシック" charset="0"/>
              </a:rPr>
              <a:t>s</a:t>
            </a:r>
            <a:r>
              <a:rPr lang="en-US" b="1" dirty="0" smtClean="0">
                <a:latin typeface="Century Gothic" charset="0"/>
                <a:ea typeface="ＭＳ Ｐゴシック" charset="0"/>
              </a:rPr>
              <a:t>uccess is being aided by contractors (but not near as many)</a:t>
            </a: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latin typeface="Century Gothic" charset="0"/>
                <a:ea typeface="ＭＳ Ｐゴシック" charset="0"/>
              </a:rPr>
              <a:t>The search is on to fill open engineering slots</a:t>
            </a:r>
            <a:endParaRPr lang="en-US" b="1" dirty="0">
              <a:latin typeface="Century Gothic" charset="0"/>
              <a:ea typeface="ＭＳ Ｐゴシック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latin typeface="Century Gothic" charset="0"/>
                <a:ea typeface="ＭＳ Ｐゴシック" charset="0"/>
              </a:rPr>
              <a:t>Lots of work is done, but there is much more to do</a:t>
            </a:r>
            <a:endParaRPr lang="en-US" b="1" dirty="0">
              <a:latin typeface="Century Gothic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22500" y="612616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RPKI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real </a:t>
            </a:r>
            <a:r>
              <a:rPr lang="en-US" dirty="0" err="1" smtClean="0"/>
              <a:t>landrush</a:t>
            </a:r>
            <a:r>
              <a:rPr lang="en-US" dirty="0" smtClean="0"/>
              <a:t> to join</a:t>
            </a:r>
          </a:p>
          <a:p>
            <a:r>
              <a:rPr lang="en-US" dirty="0" smtClean="0"/>
              <a:t>Is it still in the experimental stage?</a:t>
            </a:r>
          </a:p>
          <a:p>
            <a:r>
              <a:rPr lang="en-US" dirty="0" smtClean="0"/>
              <a:t>Has been a multi-year effort</a:t>
            </a:r>
          </a:p>
          <a:p>
            <a:pPr lvl="1"/>
            <a:r>
              <a:rPr lang="en-US" dirty="0" smtClean="0"/>
              <a:t>$2.5 Million </a:t>
            </a:r>
          </a:p>
          <a:p>
            <a:pPr lvl="1"/>
            <a:r>
              <a:rPr lang="en-US" dirty="0" smtClean="0"/>
              <a:t>Very complex code</a:t>
            </a:r>
          </a:p>
          <a:p>
            <a:r>
              <a:rPr lang="en-US" dirty="0" smtClean="0"/>
              <a:t>Hope it has success in the long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4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this will be like the IRR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usage when started multi-month project to upgrade the IRR</a:t>
            </a:r>
          </a:p>
          <a:p>
            <a:r>
              <a:rPr lang="en-US" dirty="0" smtClean="0"/>
              <a:t>Report from ARIN XXVIII showed low usage which in turn called into question the need to upgrade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83" y="340165"/>
            <a:ext cx="8592442" cy="1634939"/>
          </a:xfrm>
        </p:spPr>
        <p:txBody>
          <a:bodyPr/>
          <a:lstStyle/>
          <a:p>
            <a:r>
              <a:rPr lang="en-US" dirty="0" smtClean="0"/>
              <a:t>IRR Usage From 2009-2Q/2011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31911316"/>
              </p:ext>
            </p:extLst>
          </p:nvPr>
        </p:nvGraphicFramePr>
        <p:xfrm>
          <a:off x="630937" y="1975104"/>
          <a:ext cx="5907023" cy="200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5324727"/>
              </p:ext>
            </p:extLst>
          </p:nvPr>
        </p:nvGraphicFramePr>
        <p:xfrm>
          <a:off x="585216" y="3785616"/>
          <a:ext cx="7909560" cy="233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6990" y="2914883"/>
            <a:ext cx="190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442 Insertions by one maintainer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5430417" y="2914883"/>
            <a:ext cx="1425904" cy="323166"/>
          </a:xfrm>
          <a:prstGeom prst="bentConnector3">
            <a:avLst>
              <a:gd name="adj1" fmla="val 99732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Traffic on IRR has gone up after Upgrade in Sept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Maintainers</a:t>
            </a:r>
          </a:p>
          <a:p>
            <a:pPr lvl="1"/>
            <a:r>
              <a:rPr lang="en-US" dirty="0" smtClean="0"/>
              <a:t>1,682 pre-conversion</a:t>
            </a:r>
          </a:p>
          <a:p>
            <a:pPr lvl="1"/>
            <a:r>
              <a:rPr lang="en-US" dirty="0" smtClean="0"/>
              <a:t>1,812 today</a:t>
            </a:r>
            <a:endParaRPr lang="en-US" dirty="0"/>
          </a:p>
          <a:p>
            <a:r>
              <a:rPr lang="en-US" dirty="0" smtClean="0"/>
              <a:t>Routes</a:t>
            </a:r>
            <a:endParaRPr lang="en-US" dirty="0"/>
          </a:p>
          <a:p>
            <a:pPr lvl="1"/>
            <a:r>
              <a:rPr lang="en-US" dirty="0" smtClean="0"/>
              <a:t>17,937 pre-conversion</a:t>
            </a:r>
          </a:p>
          <a:p>
            <a:pPr lvl="1"/>
            <a:r>
              <a:rPr lang="en-US" dirty="0" smtClean="0"/>
              <a:t>20,513 today</a:t>
            </a:r>
          </a:p>
          <a:p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456 pre-conversion</a:t>
            </a:r>
          </a:p>
          <a:p>
            <a:pPr lvl="1"/>
            <a:r>
              <a:rPr lang="en-US" dirty="0" smtClean="0"/>
              <a:t>539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571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RPKI Challenges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740"/>
            <a:ext cx="8229600" cy="490549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Protocol is mature – kind of </a:t>
            </a:r>
          </a:p>
          <a:p>
            <a:pPr lvl="1"/>
            <a:r>
              <a:rPr lang="en-US" sz="1800" dirty="0" smtClean="0"/>
              <a:t>Validators do not allow for extension that we require (certificate policies extension)</a:t>
            </a:r>
          </a:p>
          <a:p>
            <a:pPr lvl="1"/>
            <a:r>
              <a:rPr lang="en-US" sz="1800" dirty="0" smtClean="0"/>
              <a:t>Draft is to be written within the IETF to explicitly mention this</a:t>
            </a:r>
          </a:p>
          <a:p>
            <a:pPr lvl="1"/>
            <a:r>
              <a:rPr lang="en-US" sz="1800" dirty="0" err="1" smtClean="0"/>
              <a:t>Rsync</a:t>
            </a:r>
            <a:r>
              <a:rPr lang="en-US" sz="1800" dirty="0" smtClean="0"/>
              <a:t> may not be the best protocol to retrieve data from repositories – quickly becomes a DDOS vector</a:t>
            </a:r>
          </a:p>
          <a:p>
            <a:pPr lvl="1"/>
            <a:r>
              <a:rPr lang="en-US" sz="1800" dirty="0" smtClean="0"/>
              <a:t>Work on a HTTP transport for getting data from repositories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000" b="1" dirty="0" smtClean="0"/>
              <a:t>ERX </a:t>
            </a:r>
            <a:r>
              <a:rPr lang="en-US" sz="2000" b="1" dirty="0"/>
              <a:t>and Inter-RIR </a:t>
            </a:r>
            <a:r>
              <a:rPr lang="en-US" sz="2000" dirty="0"/>
              <a:t>T</a:t>
            </a:r>
            <a:r>
              <a:rPr lang="en-US" sz="2000" b="1" dirty="0" smtClean="0"/>
              <a:t>ransfers</a:t>
            </a:r>
            <a:endParaRPr lang="en-US" sz="2000" b="1" dirty="0"/>
          </a:p>
          <a:p>
            <a:pPr lvl="1"/>
            <a:r>
              <a:rPr lang="en-US" sz="2000" b="1" dirty="0"/>
              <a:t>Merging with the Global Trust Anchor</a:t>
            </a:r>
          </a:p>
          <a:p>
            <a:pPr lvl="1"/>
            <a:r>
              <a:rPr lang="en-US" sz="2000" b="1" dirty="0"/>
              <a:t>Simultaneous </a:t>
            </a:r>
            <a:r>
              <a:rPr lang="en-US" sz="2000" b="1" dirty="0" smtClean="0"/>
              <a:t>operation </a:t>
            </a:r>
            <a:r>
              <a:rPr lang="en-US" sz="2000" b="1" dirty="0"/>
              <a:t>of RIR Trust Anchor and Global Trust Anchor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9894" y="6280772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1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286"/>
            <a:ext cx="8229600" cy="424084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ACSP Suggestions (8 Pending)</a:t>
            </a:r>
          </a:p>
          <a:p>
            <a:pPr lvl="1"/>
            <a:r>
              <a:rPr lang="en-US" dirty="0" smtClean="0"/>
              <a:t>DNSSEC improvements</a:t>
            </a:r>
          </a:p>
          <a:p>
            <a:pPr lvl="1"/>
            <a:r>
              <a:rPr lang="en-US" dirty="0" smtClean="0"/>
              <a:t>Streamlined Transfer Service</a:t>
            </a:r>
          </a:p>
          <a:p>
            <a:pPr lvl="1"/>
            <a:r>
              <a:rPr lang="en-US" dirty="0" smtClean="0"/>
              <a:t>CMSD membership/voter functionality</a:t>
            </a:r>
          </a:p>
          <a:p>
            <a:pPr lvl="1"/>
            <a:r>
              <a:rPr lang="en-US" dirty="0" smtClean="0"/>
              <a:t>Integration of IRR within ARIN Online</a:t>
            </a:r>
          </a:p>
          <a:p>
            <a:pPr lvl="1"/>
            <a:r>
              <a:rPr lang="en-US" dirty="0" smtClean="0"/>
              <a:t>Lame Delegation reporting</a:t>
            </a:r>
          </a:p>
          <a:p>
            <a:pPr lvl="1"/>
            <a:r>
              <a:rPr lang="en-US" dirty="0" smtClean="0"/>
              <a:t>Additional OT&amp;E services</a:t>
            </a:r>
          </a:p>
          <a:p>
            <a:pPr lvl="1"/>
            <a:r>
              <a:rPr lang="en-US" dirty="0" smtClean="0"/>
              <a:t>Alternative RPKI-like services</a:t>
            </a:r>
          </a:p>
          <a:p>
            <a:pPr lvl="1"/>
            <a:r>
              <a:rPr lang="en-US" dirty="0" smtClean="0"/>
              <a:t>Billing Management Improvements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6379" y="6269728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4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Community needs/Policy</a:t>
            </a:r>
          </a:p>
          <a:p>
            <a:pPr lvl="1"/>
            <a:r>
              <a:rPr lang="en-US" sz="1700" dirty="0" smtClean="0"/>
              <a:t>Ways to better vet/implement community needs </a:t>
            </a:r>
          </a:p>
          <a:p>
            <a:pPr lvl="1"/>
            <a:r>
              <a:rPr lang="en-US" sz="1700" dirty="0" smtClean="0"/>
              <a:t>Need to hear from you</a:t>
            </a:r>
          </a:p>
          <a:p>
            <a:r>
              <a:rPr lang="en-US" sz="2400" b="1" dirty="0" smtClean="0"/>
              <a:t>Technical and Operational debt</a:t>
            </a:r>
          </a:p>
          <a:p>
            <a:pPr lvl="1"/>
            <a:r>
              <a:rPr lang="en-US" sz="1700" dirty="0" smtClean="0"/>
              <a:t>Many existing internal processes are inefficient and labor intensive</a:t>
            </a:r>
          </a:p>
          <a:p>
            <a:pPr lvl="1"/>
            <a:r>
              <a:rPr lang="en-US" sz="1700" dirty="0" smtClean="0"/>
              <a:t>Software changes</a:t>
            </a:r>
            <a:endParaRPr lang="en-US" sz="1700" dirty="0"/>
          </a:p>
          <a:p>
            <a:r>
              <a:rPr lang="en-US" sz="2400" b="1" dirty="0" smtClean="0"/>
              <a:t>Thought Leadership</a:t>
            </a:r>
          </a:p>
          <a:p>
            <a:pPr lvl="1"/>
            <a:r>
              <a:rPr lang="en-US" sz="1700" dirty="0" err="1" smtClean="0"/>
              <a:t>Whois</a:t>
            </a:r>
            <a:r>
              <a:rPr lang="en-US" sz="1700" dirty="0" smtClean="0"/>
              <a:t>-RWS</a:t>
            </a:r>
          </a:p>
          <a:p>
            <a:pPr lvl="1"/>
            <a:r>
              <a:rPr lang="en-US" sz="1700" dirty="0" smtClean="0"/>
              <a:t>RPKI</a:t>
            </a:r>
          </a:p>
          <a:p>
            <a:pPr lvl="1"/>
            <a:r>
              <a:rPr lang="en-US" sz="1700" dirty="0" smtClean="0"/>
              <a:t>Research</a:t>
            </a:r>
            <a:endParaRPr lang="en-US" sz="17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6379" y="6280772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2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98" y="2396946"/>
            <a:ext cx="7264990" cy="1804273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Comments?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94676" y="6290249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5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957"/>
            <a:ext cx="8229600" cy="45433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Operations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People + Manager (down 1 since ARIN 29)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DBA slots open</a:t>
            </a:r>
          </a:p>
          <a:p>
            <a:r>
              <a:rPr lang="en-US" b="1" dirty="0" smtClean="0"/>
              <a:t>Development</a:t>
            </a:r>
          </a:p>
          <a:p>
            <a:pPr lvl="1"/>
            <a:r>
              <a:rPr lang="en-US" dirty="0" smtClean="0"/>
              <a:t>5 Developers + Manager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Contractors (down </a:t>
            </a:r>
            <a:r>
              <a:rPr lang="en-US" dirty="0"/>
              <a:t>3</a:t>
            </a:r>
            <a:r>
              <a:rPr lang="en-US" dirty="0" smtClean="0"/>
              <a:t> more since ARIN 29)</a:t>
            </a:r>
          </a:p>
          <a:p>
            <a:r>
              <a:rPr lang="en-US" b="1" dirty="0" smtClean="0"/>
              <a:t>Quality Assurance</a:t>
            </a:r>
          </a:p>
          <a:p>
            <a:pPr lvl="1"/>
            <a:r>
              <a:rPr lang="en-US" dirty="0" smtClean="0"/>
              <a:t>3 QA + Manager</a:t>
            </a:r>
          </a:p>
          <a:p>
            <a:pPr lvl="1"/>
            <a:r>
              <a:rPr lang="en-US" dirty="0" smtClean="0"/>
              <a:t>4 Contractors </a:t>
            </a:r>
          </a:p>
          <a:p>
            <a:r>
              <a:rPr lang="en-US" b="1" dirty="0" smtClean="0"/>
              <a:t>Project Management</a:t>
            </a:r>
          </a:p>
          <a:p>
            <a:pPr lvl="1"/>
            <a:r>
              <a:rPr lang="en-US" dirty="0" smtClean="0"/>
              <a:t>1 Filled! (up </a:t>
            </a:r>
            <a:r>
              <a:rPr lang="en-US" dirty="0"/>
              <a:t>1</a:t>
            </a:r>
            <a:r>
              <a:rPr lang="en-US" dirty="0" smtClean="0"/>
              <a:t> since ARIN 29)</a:t>
            </a:r>
          </a:p>
          <a:p>
            <a:r>
              <a:rPr lang="en-US" b="1" dirty="0" smtClean="0"/>
              <a:t>Management</a:t>
            </a:r>
          </a:p>
          <a:p>
            <a:pPr lvl="1"/>
            <a:r>
              <a:rPr lang="en-US" dirty="0" smtClean="0"/>
              <a:t>1 (me)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2500" y="612616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5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27698"/>
            <a:ext cx="7264400" cy="10382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cs typeface="Century Gothic" charset="0"/>
              </a:rPr>
              <a:t>Operations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39724"/>
            <a:ext cx="8229600" cy="4837539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Upgrading 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end-of-life equipment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Maintaining 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the various environments we have running 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(Production/OT&amp;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E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/</a:t>
            </a:r>
            <a:r>
              <a:rPr lang="en-US" sz="2400" b="1" dirty="0" err="1">
                <a:latin typeface="Century Gothic" charset="0"/>
                <a:ea typeface="ＭＳ Ｐゴシック" charset="0"/>
              </a:rPr>
              <a:t>D</a:t>
            </a:r>
            <a:r>
              <a:rPr lang="en-US" sz="2400" b="1" dirty="0" err="1" smtClean="0">
                <a:latin typeface="Century Gothic" charset="0"/>
                <a:ea typeface="ＭＳ Ｐゴシック" charset="0"/>
              </a:rPr>
              <a:t>ev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/QA/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S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taging)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Load Balancer challenges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Moving production to the colocation facility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IT support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RPKI rollout</a:t>
            </a:r>
            <a:endParaRPr lang="en-US" sz="2400" b="1" dirty="0">
              <a:latin typeface="Century Gothic" charset="0"/>
              <a:ea typeface="ＭＳ Ｐゴシック" charset="0"/>
            </a:endParaRPr>
          </a:p>
          <a:p>
            <a:pPr eaLnBrk="1" hangingPunct="1">
              <a:spcAft>
                <a:spcPts val="3000"/>
              </a:spcAft>
            </a:pPr>
            <a:endParaRPr lang="en-US" sz="2400" b="1" dirty="0">
              <a:latin typeface="Century Gothic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22500" y="612616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4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1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-RWS Traffic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Running “normally” now at 4</a:t>
            </a:r>
            <a:r>
              <a:rPr lang="en-US" b="1" dirty="0"/>
              <a:t>0</a:t>
            </a:r>
            <a:r>
              <a:rPr lang="en-US" b="1" dirty="0" smtClean="0"/>
              <a:t>5 queries per second (QPS)</a:t>
            </a:r>
          </a:p>
          <a:p>
            <a:pPr lvl="1"/>
            <a:r>
              <a:rPr lang="en-US" dirty="0" smtClean="0"/>
              <a:t>down 70 QPS since last meeting</a:t>
            </a:r>
          </a:p>
          <a:p>
            <a:r>
              <a:rPr lang="en-US" b="1" dirty="0" err="1" smtClean="0"/>
              <a:t>RESTful</a:t>
            </a:r>
            <a:r>
              <a:rPr lang="en-US" b="1" dirty="0" smtClean="0"/>
              <a:t> calls have overtaken Port 43 calls since March</a:t>
            </a:r>
          </a:p>
          <a:p>
            <a:pPr lvl="2"/>
            <a:r>
              <a:rPr lang="en-US" b="1" dirty="0" smtClean="0"/>
              <a:t>1.5 Billion </a:t>
            </a:r>
            <a:r>
              <a:rPr lang="en-US" b="1" dirty="0" err="1" smtClean="0"/>
              <a:t>RESTful</a:t>
            </a:r>
            <a:r>
              <a:rPr lang="en-US" b="1" dirty="0" smtClean="0"/>
              <a:t> calls for September</a:t>
            </a:r>
          </a:p>
          <a:p>
            <a:pPr lvl="2"/>
            <a:r>
              <a:rPr lang="en-US" b="1" dirty="0" smtClean="0"/>
              <a:t>1.1 Billion Port 43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2500" y="612616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5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50844" y="519022"/>
            <a:ext cx="7264400" cy="8669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dirty="0" err="1" smtClean="0">
                <a:latin typeface="Century Gothic" charset="0"/>
                <a:cs typeface="Century Gothic" charset="0"/>
              </a:rPr>
              <a:t>Whois</a:t>
            </a:r>
            <a:r>
              <a:rPr lang="en-US" sz="3800" dirty="0" smtClean="0">
                <a:latin typeface="Century Gothic" charset="0"/>
                <a:cs typeface="Century Gothic" charset="0"/>
              </a:rPr>
              <a:t>-RWS Statistics</a:t>
            </a:r>
            <a:br>
              <a:rPr lang="en-US" sz="3800" dirty="0" smtClean="0">
                <a:latin typeface="Century Gothic" charset="0"/>
                <a:cs typeface="Century Gothic" charset="0"/>
              </a:rPr>
            </a:br>
            <a:r>
              <a:rPr lang="en-US" sz="3800" dirty="0" smtClean="0">
                <a:latin typeface="Century Gothic" charset="0"/>
                <a:cs typeface="Century Gothic" charset="0"/>
              </a:rPr>
              <a:t>Queries on Port 43</a:t>
            </a:r>
            <a:endParaRPr lang="en-US" sz="3800" dirty="0">
              <a:latin typeface="Century Gothic" charset="0"/>
              <a:cs typeface="Century Gothic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055757" y="5751380"/>
            <a:ext cx="761337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entury Gothic" charset="0"/>
              </a:rPr>
              <a:t>Months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 rot="-5400000">
            <a:off x="-987424" y="3109201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entury Gothic" charset="0"/>
              </a:rPr>
              <a:t>Queries Per Second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22500" y="612616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11249"/>
              </p:ext>
            </p:extLst>
          </p:nvPr>
        </p:nvGraphicFramePr>
        <p:xfrm>
          <a:off x="631032" y="1645478"/>
          <a:ext cx="8214794" cy="410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87739" y="397543"/>
            <a:ext cx="8768521" cy="8669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800" dirty="0" err="1" smtClean="0">
                <a:latin typeface="Century Gothic" charset="0"/>
                <a:cs typeface="Century Gothic" charset="0"/>
              </a:rPr>
              <a:t>Whois</a:t>
            </a:r>
            <a:r>
              <a:rPr lang="en-US" sz="3800" dirty="0" smtClean="0">
                <a:latin typeface="Century Gothic" charset="0"/>
                <a:cs typeface="Century Gothic" charset="0"/>
              </a:rPr>
              <a:t>-RWS Statistics Queries </a:t>
            </a:r>
            <a:endParaRPr lang="en-US" sz="3800" dirty="0">
              <a:latin typeface="Century Gothic" charset="0"/>
              <a:cs typeface="Century Gothic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04800" y="5486400"/>
            <a:ext cx="800585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entury Gothic" charset="0"/>
              </a:rPr>
              <a:t>Months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 rot="-5400000">
            <a:off x="-802480" y="3109201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 charset="0"/>
              </a:rPr>
              <a:t>Total Queries (x10000)</a:t>
            </a:r>
            <a:endParaRPr lang="en-US" sz="1800" b="1" dirty="0">
              <a:latin typeface="Century Gothic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588849"/>
              </p:ext>
            </p:extLst>
          </p:nvPr>
        </p:nvGraphicFramePr>
        <p:xfrm>
          <a:off x="573937" y="1435652"/>
          <a:ext cx="8382324" cy="448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5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800" dirty="0" smtClean="0"/>
              <a:t>Whois-RWS – IPv6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5873" y="2811723"/>
            <a:ext cx="19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entury Gothic"/>
                <a:cs typeface="Century Gothic"/>
              </a:rPr>
              <a:t>Total Per Month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5537" y="5650672"/>
            <a:ext cx="83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92462"/>
              </p:ext>
            </p:extLst>
          </p:nvPr>
        </p:nvGraphicFramePr>
        <p:xfrm>
          <a:off x="1192893" y="1447800"/>
          <a:ext cx="7493907" cy="420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038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006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Web Traffic V4 versus 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17337"/>
              </p:ext>
            </p:extLst>
          </p:nvPr>
        </p:nvGraphicFramePr>
        <p:xfrm>
          <a:off x="298174" y="1086414"/>
          <a:ext cx="8153260" cy="436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1739" y="5235333"/>
            <a:ext cx="558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12.77% Traffic on the website is IPv6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BUT…. 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558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824</Words>
  <Application>Microsoft Macintosh PowerPoint</Application>
  <PresentationFormat>On-screen Show (4:3)</PresentationFormat>
  <Paragraphs>207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ARIN Engineering Report</vt:lpstr>
      <vt:lpstr>Engineering Theme</vt:lpstr>
      <vt:lpstr>Staffing</vt:lpstr>
      <vt:lpstr>Operations</vt:lpstr>
      <vt:lpstr>Whois-RWS Traffic Loads</vt:lpstr>
      <vt:lpstr>Whois-RWS Statistics Queries on Port 43</vt:lpstr>
      <vt:lpstr>Whois-RWS Statistics Queries </vt:lpstr>
      <vt:lpstr>Whois-RWS – IPv6</vt:lpstr>
      <vt:lpstr>Web Traffic V4 versus V6</vt:lpstr>
      <vt:lpstr>Web Traffic IPv4 versus IPv6</vt:lpstr>
      <vt:lpstr>Development/QA</vt:lpstr>
      <vt:lpstr>Initiatives Currently Underway</vt:lpstr>
      <vt:lpstr>How is ARIN Online used?</vt:lpstr>
      <vt:lpstr>Active Usage of ARIN Online</vt:lpstr>
      <vt:lpstr>Reg-RWS (RESTful Provisioning)</vt:lpstr>
      <vt:lpstr>Evolution/Deployment of RPKI</vt:lpstr>
      <vt:lpstr>RPKI Pilot</vt:lpstr>
      <vt:lpstr>RPKI Pilot</vt:lpstr>
      <vt:lpstr>Production RPKI</vt:lpstr>
      <vt:lpstr>RPKI Results</vt:lpstr>
      <vt:lpstr>Maybe this will be like the IRR</vt:lpstr>
      <vt:lpstr>IRR Usage From 2009-2Q/2011</vt:lpstr>
      <vt:lpstr>Now the Traffic on IRR has gone up after Upgrade in Sept 2011</vt:lpstr>
      <vt:lpstr>RPKI Challenges</vt:lpstr>
      <vt:lpstr>Schedule Pressure</vt:lpstr>
      <vt:lpstr>Schedule Pressure</vt:lpstr>
      <vt:lpstr>Comments?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Mark Kosters User</cp:lastModifiedBy>
  <cp:revision>80</cp:revision>
  <dcterms:created xsi:type="dcterms:W3CDTF">2010-08-12T13:39:46Z</dcterms:created>
  <dcterms:modified xsi:type="dcterms:W3CDTF">2012-10-24T21:30:57Z</dcterms:modified>
</cp:coreProperties>
</file>