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notesMasterIdLst>
    <p:notesMasterId r:id="rId18"/>
  </p:notesMasterIdLst>
  <p:handoutMasterIdLst>
    <p:handoutMasterId r:id="rId19"/>
  </p:handoutMasterIdLst>
  <p:sldIdLst>
    <p:sldId id="275" r:id="rId9"/>
    <p:sldId id="338" r:id="rId10"/>
    <p:sldId id="337" r:id="rId11"/>
    <p:sldId id="335" r:id="rId12"/>
    <p:sldId id="334" r:id="rId13"/>
    <p:sldId id="339" r:id="rId14"/>
    <p:sldId id="336" r:id="rId15"/>
    <p:sldId id="321" r:id="rId16"/>
    <p:sldId id="32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3AC7B6-3598-49A2-8F3C-EE1827AC57BE}" type="datetime1">
              <a:rPr lang="en-US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35E1A6-6BBA-461A-8D0F-C68189197A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F84B12C-D93B-4620-B9B2-BD3BADE74498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7577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7150" y="2006600"/>
            <a:ext cx="116205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0" y="2006600"/>
            <a:ext cx="333375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5AB10-B1E8-4CAE-A453-F7CF6A37A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6C8DA-EA88-43B6-9329-26A77E2FD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EED9B-1B1D-47FA-BC39-D03CBEA54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BD685-5579-4E86-8CAF-086BC2CB5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4E53E-053E-45B8-984C-98D8EC1BC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9D204-2778-4890-92DB-829EEA1DF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8C0FA-5B4F-4373-801B-9F14ECA7C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0E50D-2E38-498C-8023-1A44FB7FD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967CD-2AED-4AE6-A21A-0EF9B0EA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1EFAB-3C8D-45E2-9482-BCC0AA76E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AC387-F477-41C2-A08E-EE833BF20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E6E34-38AC-4DDB-8E26-185A7B8E9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54594-7FB9-4D08-A252-BA7B6E06B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5A1C1-5564-4A3D-ACBA-9F364448B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201B4-2D6B-4EA3-9360-64394EE27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3DAD9-46CD-485B-9962-1626809D1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9569-0408-4E73-82F2-EA77258F7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4B31F-E2EE-4A68-B8A7-923262231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6B389-3273-433B-BF69-1DA66147E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4A40B-9EDD-484D-83AB-28B30794D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6E051-C286-4902-AA4B-44D268CC2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6991-DA30-47E0-95A2-8E0ABC68F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3937000"/>
            <a:ext cx="2247900" cy="203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3937000"/>
            <a:ext cx="2247900" cy="203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260E1-0C80-4B82-A7DA-BE2E602C7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6BC49-BBF7-4795-8326-C8357BCF8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23E30-4387-4F56-99FC-A02F7EB25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B5CA4-B519-4B70-B255-FB1B8E208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C1B49-A8E0-4F5E-8247-E001AEC2F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C500E-3902-4CD6-B3F8-108C2D783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6AB2A-502D-48B7-B0A3-2D331466F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2597-F652-4D55-9351-C4BA972D9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E8CA6-460C-493A-9DAC-695B2518B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9AC05-ABBD-44A2-B4A4-86C58E48B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8BF0D-5A74-4FC9-8ECF-BD38C7089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1F2A6-35BE-4E61-87C4-24230ABC2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AC8C9-E567-470C-965D-75DFA1AAC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37F5B-D4BA-401D-B76E-506CE0200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F39F2-F41C-447E-9652-FADB5D527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3ADBE-5246-46BF-8B85-C2EEEDC15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F32DF-A7DE-4BEE-998B-E90D48018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6C0D7-04C2-4B32-B4AE-ED9EF9105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D855D-7114-45A9-A6D3-4E2F7855B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94C6F-E374-4B12-ABB4-D2270961A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2A478-84B6-4CA9-B575-7BA54FAB4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600200"/>
            <a:ext cx="2085975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055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81233-3D26-425B-8B64-629B711BA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21242-D1F8-4DD0-8DD3-40ECC2CCF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70B00-BB27-4EE1-B723-12ACEFDFA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5F2E3-3DFB-4574-A098-834BC12C4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C0D99-742E-4739-AD33-4B791258A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D44BF-1A47-4F80-9698-4E9734FCD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B5386-5CE8-427B-B7B0-0D519F67B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7972A-F4D4-4B5C-A6E9-4453A5737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363D5-A0A2-48B6-8F65-1DD26DFA1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68C8F-2FE5-4E40-A847-46BF0C73E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A6847-FD80-40AF-A23F-8C57AFFF2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D5358-A1AA-4B78-870B-8663722DB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191000" y="3937000"/>
            <a:ext cx="4648200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191000" y="2006600"/>
            <a:ext cx="46482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hf sldNum="0" hdr="0" ftr="0" dt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688" indent="-39688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446088" indent="11113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903288" indent="11113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360488" indent="11113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817688" indent="11113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274888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732088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189288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646488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E3187C6-D5D1-4A9B-AA52-81B5058E28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5288" indent="-355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5895"/>
        </a:buClr>
        <a:buSzPct val="69000"/>
        <a:buFont typeface="Helvetica Neue Ligh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00088" indent="-254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572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144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716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5288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860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4432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9004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AA8DE13D-2582-466D-8326-A5F323BE1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5288" indent="-355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5895"/>
        </a:buClr>
        <a:buSzPct val="69000"/>
        <a:buFont typeface="Helvetica Neue Ligh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00088" indent="-254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572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144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716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5288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860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4432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9004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5288" indent="-355600" algn="l" rtl="0" eaLnBrk="0" fontAlgn="base" hangingPunct="0">
        <a:spcBef>
          <a:spcPts val="1100"/>
        </a:spcBef>
        <a:spcAft>
          <a:spcPct val="0"/>
        </a:spcAft>
        <a:buClr>
          <a:srgbClr val="0035AD"/>
        </a:buClr>
        <a:buSzPct val="69000"/>
        <a:buFont typeface="Helvetica Neue Light" charset="0"/>
        <a:buChar char="•"/>
        <a:defRPr sz="28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1pPr>
      <a:lvl2pPr marL="7508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2pPr>
      <a:lvl3pPr marL="12080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3pPr>
      <a:lvl4pPr marL="16652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4pPr>
      <a:lvl5pPr marL="21224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5pPr>
      <a:lvl6pPr marL="25796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6pPr>
      <a:lvl7pPr marL="30368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7pPr>
      <a:lvl8pPr marL="34940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8pPr>
      <a:lvl9pPr marL="39512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1389063" y="2857500"/>
            <a:ext cx="325755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9976" bIns="0">
            <a:spAutoFit/>
          </a:bodyPr>
          <a:lstStyle/>
          <a:p>
            <a:pPr marL="49213"/>
            <a:r>
              <a:rPr lang="en-US" sz="500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27651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86275" y="793750"/>
            <a:ext cx="3746500" cy="5270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14"/>
          <a:srcRect l="80693" t="87592" r="169" b="369"/>
          <a:stretch>
            <a:fillRect/>
          </a:stretch>
        </p:blipFill>
        <p:spPr bwMode="auto">
          <a:xfrm>
            <a:off x="7378700" y="6007100"/>
            <a:ext cx="1749425" cy="82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5288" indent="-355600" algn="l" rtl="0" eaLnBrk="0" fontAlgn="base" hangingPunct="0">
        <a:spcBef>
          <a:spcPts val="1100"/>
        </a:spcBef>
        <a:spcAft>
          <a:spcPct val="0"/>
        </a:spcAft>
        <a:buClr>
          <a:srgbClr val="0035AD"/>
        </a:buClr>
        <a:buSzPct val="69000"/>
        <a:buFont typeface="Helvetica Neue Light" charset="0"/>
        <a:buChar char="•"/>
        <a:defRPr sz="28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1pPr>
      <a:lvl2pPr marL="7508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2pPr>
      <a:lvl3pPr marL="12080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3pPr>
      <a:lvl4pPr marL="16652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4pPr>
      <a:lvl5pPr marL="2122488" indent="-25400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5pPr>
      <a:lvl6pPr marL="25796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6pPr>
      <a:lvl7pPr marL="30368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7pPr>
      <a:lvl8pPr marL="34940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8pPr>
      <a:lvl9pPr marL="3951288" indent="-25400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Helvetica Neue" charset="0"/>
                <a:sym typeface="Helvetica Neue" charset="0"/>
              </a:defRPr>
            </a:lvl1pPr>
          </a:lstStyle>
          <a:p>
            <a:fld id="{B40650F9-005D-4F6C-A6A7-48A59B8537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rgbClr val="0058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549275" y="873125"/>
            <a:ext cx="8594725" cy="1588"/>
          </a:xfrm>
          <a:prstGeom prst="line">
            <a:avLst/>
          </a:prstGeom>
          <a:noFill/>
          <a:ln w="25400">
            <a:solidFill>
              <a:srgbClr val="0058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78713" y="6242050"/>
            <a:ext cx="1168400" cy="4762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5288" indent="-355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5895"/>
        </a:buClr>
        <a:buSzPct val="69000"/>
        <a:buFont typeface="Helvetica Neue Light" charset="0"/>
        <a:buChar char="•"/>
        <a:defRPr sz="28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1pPr>
      <a:lvl2pPr marL="700088" indent="-254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2pPr>
      <a:lvl3pPr marL="11572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3pPr>
      <a:lvl4pPr marL="16144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4pPr>
      <a:lvl5pPr marL="20716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5pPr>
      <a:lvl6pPr marL="25288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6pPr>
      <a:lvl7pPr marL="29860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7pPr>
      <a:lvl8pPr marL="34432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8pPr>
      <a:lvl9pPr marL="39004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152900" y="2857500"/>
            <a:ext cx="464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819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448A739-8226-4926-98FC-9659178E1B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6800" y="6192838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688" indent="-3968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1pPr>
      <a:lvl2pPr marL="496888" indent="-3968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2pPr>
      <a:lvl3pPr marL="954088" indent="-3968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3pPr>
      <a:lvl4pPr marL="1411288" indent="-3968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4pPr>
      <a:lvl5pPr marL="1868488" indent="-3968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5pPr>
      <a:lvl6pPr marL="2325688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6pPr>
      <a:lvl7pPr marL="2782888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7pPr>
      <a:lvl8pPr marL="3240088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8pPr>
      <a:lvl9pPr marL="3697288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4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92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97276726-186D-40AA-AE2D-C4B21E9A47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54927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6800" y="6192838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sldNum="0"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5288" indent="-355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5895"/>
        </a:buClr>
        <a:buSzPct val="69000"/>
        <a:buFont typeface="Helvetica Neue Ligh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00088" indent="-254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572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144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71688" indent="-2540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5288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860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4432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900488" indent="-25400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7586" name="Rectangle 2"/>
          <p:cNvSpPr>
            <a:spLocks noChangeArrowheads="1"/>
          </p:cNvSpPr>
          <p:nvPr>
            <p:ph type="title"/>
          </p:nvPr>
        </p:nvSpPr>
        <p:spPr>
          <a:xfrm>
            <a:off x="4067175" y="2006600"/>
            <a:ext cx="4772025" cy="1778000"/>
          </a:xfrm>
        </p:spPr>
        <p:txBody>
          <a:bodyPr rIns="132048"/>
          <a:lstStyle/>
          <a:p>
            <a:pPr indent="0" eaLnBrk="1" hangingPunct="1"/>
            <a:r>
              <a:rPr lang="en-US" sz="3600" smtClean="0"/>
              <a:t>The RIPE NCC Update</a:t>
            </a:r>
          </a:p>
        </p:txBody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xfrm>
            <a:off x="4140200" y="3933825"/>
            <a:ext cx="4648200" cy="2032000"/>
          </a:xfrm>
        </p:spPr>
        <p:txBody>
          <a:bodyPr rIns="132048"/>
          <a:lstStyle/>
          <a:p>
            <a:pPr marL="382588" indent="-342900" eaLnBrk="1" hangingPunct="1"/>
            <a:r>
              <a:rPr lang="en-US" smtClean="0"/>
              <a:t>Axel Pawlik</a:t>
            </a:r>
          </a:p>
          <a:p>
            <a:pPr marL="382588" indent="-342900" eaLnBrk="1" hangingPunct="1"/>
            <a:r>
              <a:rPr lang="en-US" smtClean="0"/>
              <a:t>Managing Director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Operations: Registration Services Changes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029200"/>
          </a:xfrm>
        </p:spPr>
        <p:txBody>
          <a:bodyPr/>
          <a:lstStyle/>
          <a:p>
            <a:r>
              <a:rPr lang="en-US" smtClean="0"/>
              <a:t>Allocations now for three months only</a:t>
            </a:r>
          </a:p>
          <a:p>
            <a:r>
              <a:rPr lang="en-US" smtClean="0"/>
              <a:t>Servicing requests: </a:t>
            </a:r>
            <a:br>
              <a:rPr lang="en-US" smtClean="0"/>
            </a:br>
            <a:r>
              <a:rPr lang="en-US" smtClean="0"/>
              <a:t>Clarifications go back to end of waitlist…</a:t>
            </a:r>
          </a:p>
          <a:p>
            <a:r>
              <a:rPr lang="en-US" smtClean="0"/>
              <a:t>High ticket load, although…</a:t>
            </a:r>
          </a:p>
          <a:p>
            <a:pPr lvl="1"/>
            <a:r>
              <a:rPr lang="en-US" smtClean="0"/>
              <a:t>Pronounced </a:t>
            </a:r>
            <a:br>
              <a:rPr lang="en-US" smtClean="0"/>
            </a:br>
            <a:r>
              <a:rPr lang="en-US" smtClean="0"/>
              <a:t>summer hole</a:t>
            </a:r>
          </a:p>
          <a:p>
            <a:r>
              <a:rPr lang="en-US" smtClean="0"/>
              <a:t>Membership growth</a:t>
            </a:r>
            <a:br>
              <a:rPr lang="en-US" smtClean="0"/>
            </a:br>
            <a:r>
              <a:rPr lang="en-US" smtClean="0"/>
              <a:t>significantly above </a:t>
            </a:r>
            <a:br>
              <a:rPr lang="en-US" smtClean="0"/>
            </a:br>
            <a:r>
              <a:rPr lang="en-US" smtClean="0"/>
              <a:t>budget</a:t>
            </a:r>
          </a:p>
        </p:txBody>
      </p:sp>
      <p:pic>
        <p:nvPicPr>
          <p:cNvPr id="2" name="Picture 1" descr="Screen shot 2011-10-12 at 17.40.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860800"/>
            <a:ext cx="43561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5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Consolidation of Activities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Information Services merged into DNS and Science Group</a:t>
            </a:r>
          </a:p>
          <a:p>
            <a:r>
              <a:rPr lang="en-US" smtClean="0"/>
              <a:t>-&gt; Global Information Infrastructure</a:t>
            </a:r>
          </a:p>
          <a:p>
            <a:pPr lvl="1"/>
            <a:r>
              <a:rPr lang="en-US" smtClean="0"/>
              <a:t>Wolfgang Nagele</a:t>
            </a:r>
          </a:p>
          <a:p>
            <a:r>
              <a:rPr lang="en-US" smtClean="0"/>
              <a:t>-&gt; Research &amp; Development</a:t>
            </a:r>
          </a:p>
          <a:p>
            <a:pPr lvl="1"/>
            <a:r>
              <a:rPr lang="en-US" smtClean="0"/>
              <a:t>Robert Kisteleki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 – The Discussion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29200"/>
          </a:xfrm>
        </p:spPr>
        <p:txBody>
          <a:bodyPr/>
          <a:lstStyle/>
          <a:p>
            <a:r>
              <a:rPr lang="en-US" smtClean="0"/>
              <a:t>Early attempts in Lisbon, October 2009</a:t>
            </a:r>
          </a:p>
          <a:p>
            <a:pPr lvl="1"/>
            <a:r>
              <a:rPr lang="en-US" smtClean="0"/>
              <a:t>Focus on business impact, policies</a:t>
            </a:r>
          </a:p>
          <a:p>
            <a:r>
              <a:rPr lang="en-US" smtClean="0"/>
              <a:t>Deployment 2011</a:t>
            </a:r>
          </a:p>
          <a:p>
            <a:pPr lvl="1"/>
            <a:r>
              <a:rPr lang="en-US" smtClean="0"/>
              <a:t>Ca. 600 members requested certificates</a:t>
            </a:r>
          </a:p>
          <a:p>
            <a:r>
              <a:rPr lang="en-US" smtClean="0"/>
              <a:t>Discussion of Principles and Dangers in May 2011</a:t>
            </a:r>
          </a:p>
          <a:p>
            <a:pPr lvl="1"/>
            <a:r>
              <a:rPr lang="en-US" smtClean="0"/>
              <a:t>Clear concerns about </a:t>
            </a:r>
            <a:r>
              <a:rPr lang="en-US" altLang="en-US" smtClean="0"/>
              <a:t>“</a:t>
            </a:r>
            <a:r>
              <a:rPr lang="en-US" smtClean="0"/>
              <a:t>Red Button</a:t>
            </a:r>
            <a:r>
              <a:rPr lang="en-US" altLang="en-US" smtClean="0"/>
              <a:t>”</a:t>
            </a:r>
            <a:r>
              <a:rPr lang="en-US" smtClean="0"/>
              <a:t> and related impact on routing system</a:t>
            </a:r>
          </a:p>
          <a:p>
            <a:pPr lvl="1"/>
            <a:r>
              <a:rPr lang="en-US" smtClean="0"/>
              <a:t>Retraction of Certification Policy Proposal</a:t>
            </a:r>
          </a:p>
          <a:p>
            <a:r>
              <a:rPr lang="en-US" smtClean="0"/>
              <a:t>Way forward</a:t>
            </a:r>
          </a:p>
          <a:p>
            <a:pPr lvl="1"/>
            <a:r>
              <a:rPr lang="en-US" smtClean="0"/>
              <a:t>More presentations &amp; discussion at next RIPE Meeting</a:t>
            </a:r>
          </a:p>
          <a:p>
            <a:pPr lvl="1"/>
            <a:r>
              <a:rPr lang="en-US" smtClean="0"/>
              <a:t>General Meeting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Preserving Financial Stability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New Charging Scheme is needed</a:t>
            </a:r>
          </a:p>
          <a:p>
            <a:pPr lvl="1"/>
            <a:r>
              <a:rPr lang="en-US" smtClean="0"/>
              <a:t>Current scheme based on (mostly IPv4-) allocations</a:t>
            </a:r>
          </a:p>
          <a:p>
            <a:r>
              <a:rPr lang="en-US" smtClean="0"/>
              <a:t>Propose to set Fee proportional to Benefit</a:t>
            </a:r>
          </a:p>
          <a:p>
            <a:pPr lvl="1"/>
            <a:r>
              <a:rPr lang="en-US" smtClean="0"/>
              <a:t>How to measure </a:t>
            </a:r>
            <a:r>
              <a:rPr lang="en-US" altLang="en-US" smtClean="0"/>
              <a:t>“</a:t>
            </a:r>
            <a:r>
              <a:rPr lang="en-US" smtClean="0"/>
              <a:t>benefit from RIPE NCC services</a:t>
            </a:r>
            <a:r>
              <a:rPr lang="en-US" altLang="en-US" smtClean="0"/>
              <a:t>”</a:t>
            </a:r>
            <a:r>
              <a:rPr lang="en-US" smtClean="0"/>
              <a:t>?</a:t>
            </a:r>
          </a:p>
          <a:p>
            <a:r>
              <a:rPr lang="en-US" smtClean="0"/>
              <a:t>Proposal published</a:t>
            </a:r>
          </a:p>
          <a:p>
            <a:r>
              <a:rPr lang="en-US" smtClean="0"/>
              <a:t>Feedback from members-discuss mailinglist</a:t>
            </a:r>
          </a:p>
          <a:p>
            <a:pPr lvl="1"/>
            <a:r>
              <a:rPr lang="en-US" smtClean="0"/>
              <a:t>Smaller jumps, Sliding scale, …</a:t>
            </a:r>
          </a:p>
          <a:p>
            <a:r>
              <a:rPr lang="en-US" smtClean="0"/>
              <a:t>Adjusted model</a:t>
            </a:r>
          </a:p>
          <a:p>
            <a:pPr lvl="1"/>
            <a:r>
              <a:rPr lang="en-US" smtClean="0"/>
              <a:t>to be formally adopted during 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 &amp; Stakeholder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5029200"/>
          </a:xfrm>
        </p:spPr>
        <p:txBody>
          <a:bodyPr/>
          <a:lstStyle/>
          <a:p>
            <a:r>
              <a:rPr lang="en-US" smtClean="0"/>
              <a:t>Previous surveys in 2002, 2005, 2008</a:t>
            </a:r>
          </a:p>
          <a:p>
            <a:r>
              <a:rPr lang="en-US" smtClean="0"/>
              <a:t>Goals</a:t>
            </a:r>
          </a:p>
          <a:p>
            <a:pPr lvl="1"/>
            <a:r>
              <a:rPr lang="en-US" smtClean="0"/>
              <a:t>Find out views of members on RIPE NCC services</a:t>
            </a:r>
          </a:p>
          <a:p>
            <a:pPr lvl="1"/>
            <a:r>
              <a:rPr lang="en-US" smtClean="0"/>
              <a:t>Hear about members</a:t>
            </a:r>
            <a:r>
              <a:rPr lang="en-US" altLang="en-US" smtClean="0"/>
              <a:t>’</a:t>
            </a:r>
            <a:r>
              <a:rPr lang="en-US" smtClean="0"/>
              <a:t> needs</a:t>
            </a:r>
          </a:p>
          <a:p>
            <a:pPr lvl="1"/>
            <a:r>
              <a:rPr lang="en-US" smtClean="0"/>
              <a:t>Gather input for strategic development</a:t>
            </a:r>
          </a:p>
          <a:p>
            <a:r>
              <a:rPr lang="en-US" smtClean="0"/>
              <a:t>Focus group meetings throughout region</a:t>
            </a:r>
          </a:p>
          <a:p>
            <a:pPr lvl="1"/>
            <a:r>
              <a:rPr lang="en-US" smtClean="0"/>
              <a:t>Desiree Miloshevic, John Earls</a:t>
            </a:r>
          </a:p>
          <a:p>
            <a:r>
              <a:rPr lang="en-US" smtClean="0"/>
              <a:t>Analysis by Oxford Internet Institute</a:t>
            </a:r>
          </a:p>
          <a:p>
            <a:pPr lvl="1"/>
            <a:r>
              <a:rPr lang="en-US" smtClean="0"/>
              <a:t>Awaited </a:t>
            </a:r>
            <a:r>
              <a:rPr lang="en-US" altLang="en-US" smtClean="0"/>
              <a:t>“</a:t>
            </a:r>
            <a:r>
              <a:rPr lang="en-US" smtClean="0"/>
              <a:t>any day now</a:t>
            </a:r>
            <a:r>
              <a:rPr lang="en-US" altLang="en-US" smtClean="0"/>
              <a:t>”</a:t>
            </a:r>
            <a:r>
              <a:rPr lang="en-US" smtClean="0"/>
              <a:t>…</a:t>
            </a:r>
          </a:p>
          <a:p>
            <a:pPr>
              <a:buFont typeface="Helvetica Neue Light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Membership &amp; Community Development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029200"/>
          </a:xfrm>
        </p:spPr>
        <p:txBody>
          <a:bodyPr/>
          <a:lstStyle/>
          <a:p>
            <a:r>
              <a:rPr lang="en-US" smtClean="0"/>
              <a:t>Working with regional communities since 2003</a:t>
            </a:r>
          </a:p>
          <a:p>
            <a:pPr lvl="1"/>
            <a:r>
              <a:rPr lang="en-US" smtClean="0"/>
              <a:t>Moscow, Middle East</a:t>
            </a:r>
          </a:p>
          <a:p>
            <a:pPr lvl="1"/>
            <a:r>
              <a:rPr lang="en-US" smtClean="0"/>
              <a:t>Now also South Eastern Europe</a:t>
            </a:r>
          </a:p>
          <a:p>
            <a:r>
              <a:rPr lang="en-US" smtClean="0"/>
              <a:t>Great success</a:t>
            </a:r>
          </a:p>
          <a:p>
            <a:pPr lvl="1"/>
            <a:r>
              <a:rPr lang="en-US" smtClean="0"/>
              <a:t>Encouraged setup of MENOG / ENOG</a:t>
            </a:r>
          </a:p>
          <a:p>
            <a:r>
              <a:rPr lang="en-US" smtClean="0"/>
              <a:t>Intensifying membership development</a:t>
            </a:r>
          </a:p>
          <a:p>
            <a:pPr lvl="1"/>
            <a:r>
              <a:rPr lang="en-US" smtClean="0"/>
              <a:t>Deploying Paul Rendek</a:t>
            </a:r>
          </a:p>
          <a:p>
            <a:pPr lvl="1"/>
            <a:r>
              <a:rPr lang="en-US" smtClean="0"/>
              <a:t>Hired Serge Radovcic </a:t>
            </a:r>
          </a:p>
          <a:p>
            <a:r>
              <a:rPr lang="en-US" smtClean="0"/>
              <a:t>Regional Meetings:</a:t>
            </a:r>
          </a:p>
          <a:p>
            <a:pPr lvl="1"/>
            <a:r>
              <a:rPr lang="en-US" smtClean="0"/>
              <a:t>Dubrovnik, 6 – 9 Sep, Muskat, 3 – 4 Oct, </a:t>
            </a:r>
            <a:br>
              <a:rPr lang="en-US" smtClean="0"/>
            </a:br>
            <a:r>
              <a:rPr lang="en-US" smtClean="0"/>
              <a:t>Moscow, 28 – 30 Nov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>
                <a:ea typeface="ＭＳ Ｐゴシック" charset="-128"/>
              </a:rPr>
              <a:t>Come: RIPE 63 </a:t>
            </a:r>
            <a:endParaRPr lang="en-GB" smtClean="0">
              <a:ea typeface="ＭＳ Ｐゴシック" charset="-128"/>
            </a:endParaRPr>
          </a:p>
        </p:txBody>
      </p:sp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54927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6192838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74756" name="Line 1"/>
          <p:cNvSpPr>
            <a:spLocks noChangeShapeType="1"/>
          </p:cNvSpPr>
          <p:nvPr/>
        </p:nvSpPr>
        <p:spPr bwMode="auto">
          <a:xfrm>
            <a:off x="8718550" y="624840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7" name="Slide Number Placeholder 3"/>
          <p:cNvSpPr txBox="1">
            <a:spLocks/>
          </p:cNvSpPr>
          <p:nvPr/>
        </p:nvSpPr>
        <p:spPr bwMode="auto">
          <a:xfrm>
            <a:off x="8720138" y="6496050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l">
              <a:spcBef>
                <a:spcPct val="0"/>
              </a:spcBef>
            </a:pPr>
            <a:fld id="{96AC2005-0C2D-4DB3-B8FC-DFE5EC13D80E}" type="slidenum">
              <a:rPr lang="en-US" sz="1100">
                <a:solidFill>
                  <a:schemeClr val="tx1"/>
                </a:solidFill>
                <a:latin typeface="Helvetica Neue" charset="0"/>
                <a:sym typeface="Helvetica Neue" charset="0"/>
              </a:rPr>
              <a:pPr algn="l">
                <a:spcBef>
                  <a:spcPct val="0"/>
                </a:spcBef>
              </a:pPr>
              <a:t>8</a:t>
            </a:fld>
            <a:endParaRPr lang="en-US" sz="1100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89138"/>
            <a:ext cx="39846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5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060575"/>
            <a:ext cx="32639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5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1389063" y="2857500"/>
            <a:ext cx="325755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9976" bIns="0">
            <a:spAutoFit/>
          </a:bodyPr>
          <a:lstStyle/>
          <a:p>
            <a:pPr marL="49213"/>
            <a:r>
              <a:rPr lang="en-US" sz="500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7680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793750"/>
            <a:ext cx="3746500" cy="5270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 l="80693" t="87592" r="169" b="369"/>
          <a:stretch>
            <a:fillRect/>
          </a:stretch>
        </p:blipFill>
        <p:spPr bwMode="auto">
          <a:xfrm>
            <a:off x="7378700" y="6007100"/>
            <a:ext cx="1749425" cy="82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Questions?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?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?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copy">
  <a:themeElements>
    <a:clrScheme name="">
      <a:dk1>
        <a:srgbClr val="0035AD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2C93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mage with single keyword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 with single keyword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Image with single keyw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le &amp; Bullets copy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11013</TotalTime>
  <Pages>0</Pages>
  <Words>279</Words>
  <Characters>0</Characters>
  <Application>Microsoft Office PowerPoint</Application>
  <PresentationFormat>On-screen Show (4:3)</PresentationFormat>
  <Lines>0</Lines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Helvetica Neue Light</vt:lpstr>
      <vt:lpstr>ヒラギノ角ゴ ProN W3</vt:lpstr>
      <vt:lpstr>Arial</vt:lpstr>
      <vt:lpstr>Helvetica Neue</vt:lpstr>
      <vt:lpstr>ＭＳ Ｐゴシック</vt:lpstr>
      <vt:lpstr>Title Slide</vt:lpstr>
      <vt:lpstr>Title &amp; Bullets</vt:lpstr>
      <vt:lpstr>1_Title &amp; Bullets</vt:lpstr>
      <vt:lpstr>Blank</vt:lpstr>
      <vt:lpstr>Questions?</vt:lpstr>
      <vt:lpstr>Title &amp; Bullets copy</vt:lpstr>
      <vt:lpstr>Image with single keyword</vt:lpstr>
      <vt:lpstr>1_Title &amp; Bullets copy</vt:lpstr>
      <vt:lpstr>The RIPE NCC Update</vt:lpstr>
      <vt:lpstr>Operations: Registration Services Changes</vt:lpstr>
      <vt:lpstr>Consolidation of Activities</vt:lpstr>
      <vt:lpstr>Certification – The Discussion</vt:lpstr>
      <vt:lpstr>Preserving Financial Stability</vt:lpstr>
      <vt:lpstr>Member &amp; Stakeholder Survey</vt:lpstr>
      <vt:lpstr>Membership &amp; Community Development</vt:lpstr>
      <vt:lpstr>Come: RIPE 63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Ripe NCC</dc:creator>
  <cp:keywords/>
  <dc:description/>
  <cp:lastModifiedBy>jasonb</cp:lastModifiedBy>
  <cp:revision>31</cp:revision>
  <dcterms:created xsi:type="dcterms:W3CDTF">2011-02-22T08:57:32Z</dcterms:created>
  <dcterms:modified xsi:type="dcterms:W3CDTF">2011-10-12T19:19:02Z</dcterms:modified>
</cp:coreProperties>
</file>