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8"/>
  </p:notesMasterIdLst>
  <p:handoutMasterIdLst>
    <p:handoutMasterId r:id="rId39"/>
  </p:handoutMasterIdLst>
  <p:sldIdLst>
    <p:sldId id="256" r:id="rId3"/>
    <p:sldId id="268" r:id="rId4"/>
    <p:sldId id="269" r:id="rId5"/>
    <p:sldId id="292" r:id="rId6"/>
    <p:sldId id="291" r:id="rId7"/>
    <p:sldId id="267" r:id="rId8"/>
    <p:sldId id="290" r:id="rId9"/>
    <p:sldId id="294" r:id="rId10"/>
    <p:sldId id="293" r:id="rId11"/>
    <p:sldId id="296" r:id="rId12"/>
    <p:sldId id="295" r:id="rId13"/>
    <p:sldId id="297" r:id="rId14"/>
    <p:sldId id="299" r:id="rId15"/>
    <p:sldId id="300" r:id="rId16"/>
    <p:sldId id="298" r:id="rId17"/>
    <p:sldId id="257" r:id="rId18"/>
    <p:sldId id="266" r:id="rId19"/>
    <p:sldId id="270" r:id="rId20"/>
    <p:sldId id="271" r:id="rId21"/>
    <p:sldId id="265" r:id="rId22"/>
    <p:sldId id="272" r:id="rId23"/>
    <p:sldId id="273" r:id="rId24"/>
    <p:sldId id="274" r:id="rId25"/>
    <p:sldId id="275" r:id="rId26"/>
    <p:sldId id="276" r:id="rId27"/>
    <p:sldId id="278" r:id="rId28"/>
    <p:sldId id="279" r:id="rId29"/>
    <p:sldId id="258" r:id="rId30"/>
    <p:sldId id="261" r:id="rId31"/>
    <p:sldId id="285" r:id="rId32"/>
    <p:sldId id="286" r:id="rId33"/>
    <p:sldId id="287" r:id="rId34"/>
    <p:sldId id="288" r:id="rId35"/>
    <p:sldId id="289" r:id="rId36"/>
    <p:sldId id="30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dson Lew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96" autoAdjust="0"/>
    <p:restoredTop sz="94660"/>
  </p:normalViewPr>
  <p:slideViewPr>
    <p:cSldViewPr snapToGrid="0" snapToObjects="1" showGuides="1">
      <p:cViewPr>
        <p:scale>
          <a:sx n="105" d="100"/>
          <a:sy n="105" d="100"/>
        </p:scale>
        <p:origin x="-2264" y="-3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0A6D1-529A-1941-A855-E13B73F39421}"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8A235735-59ED-504C-AD2B-FDBA73E6E3AD}">
      <dgm:prSet phldrT="[Text]"/>
      <dgm:spPr>
        <a:blipFill rotWithShape="0">
          <a:blip xmlns:r="http://schemas.openxmlformats.org/officeDocument/2006/relationships" r:embed="rId1"/>
          <a:stretch>
            <a:fillRect/>
          </a:stretch>
        </a:blipFill>
      </dgm:spPr>
      <dgm:t>
        <a:bodyPr/>
        <a:lstStyle/>
        <a:p>
          <a:r>
            <a:rPr lang="en-US" b="1" dirty="0" smtClean="0"/>
            <a:t>Member on Record as of 1 January 2011</a:t>
          </a:r>
          <a:endParaRPr lang="en-US" b="1" dirty="0"/>
        </a:p>
      </dgm:t>
    </dgm:pt>
    <dgm:pt modelId="{CF8C337E-F88D-E341-93F2-B3507B834241}" type="parTrans" cxnId="{DDE1E4DF-5DDF-A944-82F2-4E3B2C53084D}">
      <dgm:prSet/>
      <dgm:spPr/>
      <dgm:t>
        <a:bodyPr/>
        <a:lstStyle/>
        <a:p>
          <a:endParaRPr lang="en-US"/>
        </a:p>
      </dgm:t>
    </dgm:pt>
    <dgm:pt modelId="{D8AC547C-EDE6-504C-87A3-DC443382B862}" type="sibTrans" cxnId="{DDE1E4DF-5DDF-A944-82F2-4E3B2C53084D}">
      <dgm:prSet/>
      <dgm:spPr/>
      <dgm:t>
        <a:bodyPr/>
        <a:lstStyle/>
        <a:p>
          <a:endParaRPr lang="en-US"/>
        </a:p>
      </dgm:t>
    </dgm:pt>
    <dgm:pt modelId="{CB932888-79C6-D74E-AEA5-25BEA03ACB94}">
      <dgm:prSet phldrT="[Text]"/>
      <dgm:spPr>
        <a:blipFill rotWithShape="0">
          <a:blip xmlns:r="http://schemas.openxmlformats.org/officeDocument/2006/relationships" r:embed="rId1"/>
          <a:stretch>
            <a:fillRect/>
          </a:stretch>
        </a:blipFill>
      </dgm:spPr>
      <dgm:t>
        <a:bodyPr/>
        <a:lstStyle/>
        <a:p>
          <a:r>
            <a:rPr lang="en-US" b="1" dirty="0" smtClean="0"/>
            <a:t>DMR’s email has name/initials and Organization’s Domain </a:t>
          </a:r>
          <a:endParaRPr lang="en-US" b="1" dirty="0"/>
        </a:p>
      </dgm:t>
    </dgm:pt>
    <dgm:pt modelId="{F7551078-7F1C-2843-B163-1C8D8721CA58}" type="parTrans" cxnId="{FD778C08-771A-2446-8C9C-9980C6413B99}">
      <dgm:prSet/>
      <dgm:spPr/>
      <dgm:t>
        <a:bodyPr/>
        <a:lstStyle/>
        <a:p>
          <a:endParaRPr lang="en-US"/>
        </a:p>
      </dgm:t>
    </dgm:pt>
    <dgm:pt modelId="{F2134C5C-60D4-FF44-A5BA-93EE73494245}" type="sibTrans" cxnId="{FD778C08-771A-2446-8C9C-9980C6413B99}">
      <dgm:prSet/>
      <dgm:spPr/>
      <dgm:t>
        <a:bodyPr/>
        <a:lstStyle/>
        <a:p>
          <a:endParaRPr lang="en-US"/>
        </a:p>
      </dgm:t>
    </dgm:pt>
    <dgm:pt modelId="{A4F1659A-936D-2748-860B-5F21206EAD43}">
      <dgm:prSet phldrT="[Text]"/>
      <dgm:spPr>
        <a:blipFill rotWithShape="0">
          <a:blip xmlns:r="http://schemas.openxmlformats.org/officeDocument/2006/relationships" r:embed="rId1"/>
          <a:stretch>
            <a:fillRect/>
          </a:stretch>
        </a:blipFill>
      </dgm:spPr>
      <dgm:t>
        <a:bodyPr/>
        <a:lstStyle/>
        <a:p>
          <a:r>
            <a:rPr lang="en-US" b="1" dirty="0" smtClean="0"/>
            <a:t>Be in Good Standing (no overdue invoices)</a:t>
          </a:r>
          <a:endParaRPr lang="en-US" b="1" dirty="0"/>
        </a:p>
      </dgm:t>
    </dgm:pt>
    <dgm:pt modelId="{8A77C0B9-83DA-EC44-98EF-28E9127514F5}" type="parTrans" cxnId="{3CD360E1-B877-F04B-9719-CF1C295E3007}">
      <dgm:prSet/>
      <dgm:spPr/>
      <dgm:t>
        <a:bodyPr/>
        <a:lstStyle/>
        <a:p>
          <a:endParaRPr lang="en-US"/>
        </a:p>
      </dgm:t>
    </dgm:pt>
    <dgm:pt modelId="{18361067-ACC4-E143-947A-841FC71ED680}" type="sibTrans" cxnId="{3CD360E1-B877-F04B-9719-CF1C295E3007}">
      <dgm:prSet/>
      <dgm:spPr/>
      <dgm:t>
        <a:bodyPr/>
        <a:lstStyle/>
        <a:p>
          <a:endParaRPr lang="en-US"/>
        </a:p>
      </dgm:t>
    </dgm:pt>
    <dgm:pt modelId="{6810C4DB-D837-5A4B-BEA1-D0C8341B1E80}" type="pres">
      <dgm:prSet presAssocID="{4040A6D1-529A-1941-A855-E13B73F39421}" presName="rootnode" presStyleCnt="0">
        <dgm:presLayoutVars>
          <dgm:chMax/>
          <dgm:chPref/>
          <dgm:dir/>
          <dgm:animLvl val="lvl"/>
        </dgm:presLayoutVars>
      </dgm:prSet>
      <dgm:spPr/>
      <dgm:t>
        <a:bodyPr/>
        <a:lstStyle/>
        <a:p>
          <a:endParaRPr lang="en-US"/>
        </a:p>
      </dgm:t>
    </dgm:pt>
    <dgm:pt modelId="{03918B11-A8A7-B545-A24D-B297D594F4A5}" type="pres">
      <dgm:prSet presAssocID="{8A235735-59ED-504C-AD2B-FDBA73E6E3AD}" presName="composite" presStyleCnt="0"/>
      <dgm:spPr/>
    </dgm:pt>
    <dgm:pt modelId="{04502A4B-C234-DB48-B9A6-53DEB558AF50}" type="pres">
      <dgm:prSet presAssocID="{8A235735-59ED-504C-AD2B-FDBA73E6E3AD}" presName="bentUpArrow1" presStyleLbl="alignImgPlace1" presStyleIdx="0" presStyleCnt="2"/>
      <dgm:spPr>
        <a:solidFill>
          <a:schemeClr val="accent2"/>
        </a:solidFill>
      </dgm:spPr>
      <dgm:t>
        <a:bodyPr/>
        <a:lstStyle/>
        <a:p>
          <a:endParaRPr lang="en-US"/>
        </a:p>
      </dgm:t>
    </dgm:pt>
    <dgm:pt modelId="{32EA51BE-6BC3-DD4A-B334-5F2758E086C0}" type="pres">
      <dgm:prSet presAssocID="{8A235735-59ED-504C-AD2B-FDBA73E6E3AD}" presName="ParentText" presStyleLbl="node1" presStyleIdx="0" presStyleCnt="3" custScaleX="113333">
        <dgm:presLayoutVars>
          <dgm:chMax val="1"/>
          <dgm:chPref val="1"/>
          <dgm:bulletEnabled val="1"/>
        </dgm:presLayoutVars>
      </dgm:prSet>
      <dgm:spPr/>
      <dgm:t>
        <a:bodyPr/>
        <a:lstStyle/>
        <a:p>
          <a:endParaRPr lang="en-US"/>
        </a:p>
      </dgm:t>
    </dgm:pt>
    <dgm:pt modelId="{AC7022F9-3B50-B341-A770-5B5BBA18F16B}" type="pres">
      <dgm:prSet presAssocID="{8A235735-59ED-504C-AD2B-FDBA73E6E3AD}" presName="ChildText" presStyleLbl="revTx" presStyleIdx="0" presStyleCnt="2">
        <dgm:presLayoutVars>
          <dgm:chMax val="0"/>
          <dgm:chPref val="0"/>
          <dgm:bulletEnabled val="1"/>
        </dgm:presLayoutVars>
      </dgm:prSet>
      <dgm:spPr/>
      <dgm:t>
        <a:bodyPr/>
        <a:lstStyle/>
        <a:p>
          <a:endParaRPr lang="en-US"/>
        </a:p>
      </dgm:t>
    </dgm:pt>
    <dgm:pt modelId="{B34881EF-69B1-B44F-8894-B0B3A9372263}" type="pres">
      <dgm:prSet presAssocID="{D8AC547C-EDE6-504C-87A3-DC443382B862}" presName="sibTrans" presStyleCnt="0"/>
      <dgm:spPr/>
    </dgm:pt>
    <dgm:pt modelId="{C6EA4624-7CC8-CF4B-9E17-6C1050FECAEF}" type="pres">
      <dgm:prSet presAssocID="{CB932888-79C6-D74E-AEA5-25BEA03ACB94}" presName="composite" presStyleCnt="0"/>
      <dgm:spPr/>
    </dgm:pt>
    <dgm:pt modelId="{ABE92827-55A4-244F-AD46-31035D2EE298}" type="pres">
      <dgm:prSet presAssocID="{CB932888-79C6-D74E-AEA5-25BEA03ACB94}" presName="bentUpArrow1" presStyleLbl="alignImgPlace1" presStyleIdx="1" presStyleCnt="2"/>
      <dgm:spPr>
        <a:solidFill>
          <a:schemeClr val="accent2"/>
        </a:solidFill>
      </dgm:spPr>
      <dgm:t>
        <a:bodyPr/>
        <a:lstStyle/>
        <a:p>
          <a:endParaRPr lang="en-US"/>
        </a:p>
      </dgm:t>
    </dgm:pt>
    <dgm:pt modelId="{AFDC367B-8411-044A-A49D-63CBBEF4197B}" type="pres">
      <dgm:prSet presAssocID="{CB932888-79C6-D74E-AEA5-25BEA03ACB94}" presName="ParentText" presStyleLbl="node1" presStyleIdx="1" presStyleCnt="3" custScaleX="127914">
        <dgm:presLayoutVars>
          <dgm:chMax val="1"/>
          <dgm:chPref val="1"/>
          <dgm:bulletEnabled val="1"/>
        </dgm:presLayoutVars>
      </dgm:prSet>
      <dgm:spPr/>
      <dgm:t>
        <a:bodyPr/>
        <a:lstStyle/>
        <a:p>
          <a:endParaRPr lang="en-US"/>
        </a:p>
      </dgm:t>
    </dgm:pt>
    <dgm:pt modelId="{09752B19-D135-B641-8E97-53FB197FC410}" type="pres">
      <dgm:prSet presAssocID="{CB932888-79C6-D74E-AEA5-25BEA03ACB94}" presName="ChildText" presStyleLbl="revTx" presStyleIdx="1" presStyleCnt="2">
        <dgm:presLayoutVars>
          <dgm:chMax val="0"/>
          <dgm:chPref val="0"/>
          <dgm:bulletEnabled val="1"/>
        </dgm:presLayoutVars>
      </dgm:prSet>
      <dgm:spPr/>
      <dgm:t>
        <a:bodyPr/>
        <a:lstStyle/>
        <a:p>
          <a:endParaRPr lang="en-US"/>
        </a:p>
      </dgm:t>
    </dgm:pt>
    <dgm:pt modelId="{4690DA48-20B5-9048-BB19-3E59CB81836F}" type="pres">
      <dgm:prSet presAssocID="{F2134C5C-60D4-FF44-A5BA-93EE73494245}" presName="sibTrans" presStyleCnt="0"/>
      <dgm:spPr/>
    </dgm:pt>
    <dgm:pt modelId="{BD33C94C-4744-6F4C-9249-D29BD2991E49}" type="pres">
      <dgm:prSet presAssocID="{A4F1659A-936D-2748-860B-5F21206EAD43}" presName="composite" presStyleCnt="0"/>
      <dgm:spPr/>
    </dgm:pt>
    <dgm:pt modelId="{AEFA0AD2-AF72-F347-AC01-E9C1EBF8BBDA}" type="pres">
      <dgm:prSet presAssocID="{A4F1659A-936D-2748-860B-5F21206EAD43}" presName="ParentText" presStyleLbl="node1" presStyleIdx="2" presStyleCnt="3" custScaleX="125427" custLinFactNeighborX="8659" custLinFactNeighborY="-4991">
        <dgm:presLayoutVars>
          <dgm:chMax val="1"/>
          <dgm:chPref val="1"/>
          <dgm:bulletEnabled val="1"/>
        </dgm:presLayoutVars>
      </dgm:prSet>
      <dgm:spPr/>
      <dgm:t>
        <a:bodyPr/>
        <a:lstStyle/>
        <a:p>
          <a:endParaRPr lang="en-US"/>
        </a:p>
      </dgm:t>
    </dgm:pt>
  </dgm:ptLst>
  <dgm:cxnLst>
    <dgm:cxn modelId="{3CD360E1-B877-F04B-9719-CF1C295E3007}" srcId="{4040A6D1-529A-1941-A855-E13B73F39421}" destId="{A4F1659A-936D-2748-860B-5F21206EAD43}" srcOrd="2" destOrd="0" parTransId="{8A77C0B9-83DA-EC44-98EF-28E9127514F5}" sibTransId="{18361067-ACC4-E143-947A-841FC71ED680}"/>
    <dgm:cxn modelId="{DDE1E4DF-5DDF-A944-82F2-4E3B2C53084D}" srcId="{4040A6D1-529A-1941-A855-E13B73F39421}" destId="{8A235735-59ED-504C-AD2B-FDBA73E6E3AD}" srcOrd="0" destOrd="0" parTransId="{CF8C337E-F88D-E341-93F2-B3507B834241}" sibTransId="{D8AC547C-EDE6-504C-87A3-DC443382B862}"/>
    <dgm:cxn modelId="{D0A84C02-F088-6044-B8F5-54352F6DDD1D}" type="presOf" srcId="{A4F1659A-936D-2748-860B-5F21206EAD43}" destId="{AEFA0AD2-AF72-F347-AC01-E9C1EBF8BBDA}" srcOrd="0" destOrd="0" presId="urn:microsoft.com/office/officeart/2005/8/layout/StepDownProcess"/>
    <dgm:cxn modelId="{05B95B97-28DC-6643-9CA6-CAD624D86BFE}" type="presOf" srcId="{8A235735-59ED-504C-AD2B-FDBA73E6E3AD}" destId="{32EA51BE-6BC3-DD4A-B334-5F2758E086C0}" srcOrd="0" destOrd="0" presId="urn:microsoft.com/office/officeart/2005/8/layout/StepDownProcess"/>
    <dgm:cxn modelId="{FD778C08-771A-2446-8C9C-9980C6413B99}" srcId="{4040A6D1-529A-1941-A855-E13B73F39421}" destId="{CB932888-79C6-D74E-AEA5-25BEA03ACB94}" srcOrd="1" destOrd="0" parTransId="{F7551078-7F1C-2843-B163-1C8D8721CA58}" sibTransId="{F2134C5C-60D4-FF44-A5BA-93EE73494245}"/>
    <dgm:cxn modelId="{EFD156F5-A254-084A-BBA9-284062244BC3}" type="presOf" srcId="{4040A6D1-529A-1941-A855-E13B73F39421}" destId="{6810C4DB-D837-5A4B-BEA1-D0C8341B1E80}" srcOrd="0" destOrd="0" presId="urn:microsoft.com/office/officeart/2005/8/layout/StepDownProcess"/>
    <dgm:cxn modelId="{E526EF2B-CE74-6041-AEBF-EA5DC7E8C688}" type="presOf" srcId="{CB932888-79C6-D74E-AEA5-25BEA03ACB94}" destId="{AFDC367B-8411-044A-A49D-63CBBEF4197B}" srcOrd="0" destOrd="0" presId="urn:microsoft.com/office/officeart/2005/8/layout/StepDownProcess"/>
    <dgm:cxn modelId="{06858EE4-D886-3349-A612-2580B3577798}" type="presParOf" srcId="{6810C4DB-D837-5A4B-BEA1-D0C8341B1E80}" destId="{03918B11-A8A7-B545-A24D-B297D594F4A5}" srcOrd="0" destOrd="0" presId="urn:microsoft.com/office/officeart/2005/8/layout/StepDownProcess"/>
    <dgm:cxn modelId="{FAAFC554-026B-1E4C-BC46-21911DB36464}" type="presParOf" srcId="{03918B11-A8A7-B545-A24D-B297D594F4A5}" destId="{04502A4B-C234-DB48-B9A6-53DEB558AF50}" srcOrd="0" destOrd="0" presId="urn:microsoft.com/office/officeart/2005/8/layout/StepDownProcess"/>
    <dgm:cxn modelId="{C71604EE-EAA0-B649-8781-30FC4E1F4709}" type="presParOf" srcId="{03918B11-A8A7-B545-A24D-B297D594F4A5}" destId="{32EA51BE-6BC3-DD4A-B334-5F2758E086C0}" srcOrd="1" destOrd="0" presId="urn:microsoft.com/office/officeart/2005/8/layout/StepDownProcess"/>
    <dgm:cxn modelId="{7516F216-A6A2-5D44-AB8A-AB67D09CE1E2}" type="presParOf" srcId="{03918B11-A8A7-B545-A24D-B297D594F4A5}" destId="{AC7022F9-3B50-B341-A770-5B5BBA18F16B}" srcOrd="2" destOrd="0" presId="urn:microsoft.com/office/officeart/2005/8/layout/StepDownProcess"/>
    <dgm:cxn modelId="{772BA6C1-6667-4740-AF1C-FEF869460AAE}" type="presParOf" srcId="{6810C4DB-D837-5A4B-BEA1-D0C8341B1E80}" destId="{B34881EF-69B1-B44F-8894-B0B3A9372263}" srcOrd="1" destOrd="0" presId="urn:microsoft.com/office/officeart/2005/8/layout/StepDownProcess"/>
    <dgm:cxn modelId="{90D8BB70-FE96-A841-8C4B-AD7F5FDCCA44}" type="presParOf" srcId="{6810C4DB-D837-5A4B-BEA1-D0C8341B1E80}" destId="{C6EA4624-7CC8-CF4B-9E17-6C1050FECAEF}" srcOrd="2" destOrd="0" presId="urn:microsoft.com/office/officeart/2005/8/layout/StepDownProcess"/>
    <dgm:cxn modelId="{7D179184-69C7-4D43-BADC-2BF58BD7E40D}" type="presParOf" srcId="{C6EA4624-7CC8-CF4B-9E17-6C1050FECAEF}" destId="{ABE92827-55A4-244F-AD46-31035D2EE298}" srcOrd="0" destOrd="0" presId="urn:microsoft.com/office/officeart/2005/8/layout/StepDownProcess"/>
    <dgm:cxn modelId="{F4066D10-D56E-AF44-82F9-6FFED96D161B}" type="presParOf" srcId="{C6EA4624-7CC8-CF4B-9E17-6C1050FECAEF}" destId="{AFDC367B-8411-044A-A49D-63CBBEF4197B}" srcOrd="1" destOrd="0" presId="urn:microsoft.com/office/officeart/2005/8/layout/StepDownProcess"/>
    <dgm:cxn modelId="{DC3CD0A8-B2DB-8E4C-BA2A-FF723DAD1483}" type="presParOf" srcId="{C6EA4624-7CC8-CF4B-9E17-6C1050FECAEF}" destId="{09752B19-D135-B641-8E97-53FB197FC410}" srcOrd="2" destOrd="0" presId="urn:microsoft.com/office/officeart/2005/8/layout/StepDownProcess"/>
    <dgm:cxn modelId="{B5696260-55B1-BE41-AEC8-8415A61A3A42}" type="presParOf" srcId="{6810C4DB-D837-5A4B-BEA1-D0C8341B1E80}" destId="{4690DA48-20B5-9048-BB19-3E59CB81836F}" srcOrd="3" destOrd="0" presId="urn:microsoft.com/office/officeart/2005/8/layout/StepDownProcess"/>
    <dgm:cxn modelId="{827CA054-4D4C-6741-A939-2087C3654ECB}" type="presParOf" srcId="{6810C4DB-D837-5A4B-BEA1-D0C8341B1E80}" destId="{BD33C94C-4744-6F4C-9249-D29BD2991E49}" srcOrd="4" destOrd="0" presId="urn:microsoft.com/office/officeart/2005/8/layout/StepDownProcess"/>
    <dgm:cxn modelId="{62DAC03D-41D2-7B40-8D2C-CBBCEDA97268}" type="presParOf" srcId="{BD33C94C-4744-6F4C-9249-D29BD2991E49}" destId="{AEFA0AD2-AF72-F347-AC01-E9C1EBF8BBD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02A4B-C234-DB48-B9A6-53DEB558AF50}">
      <dsp:nvSpPr>
        <dsp:cNvPr id="0" name=""/>
        <dsp:cNvSpPr/>
      </dsp:nvSpPr>
      <dsp:spPr>
        <a:xfrm rot="5400000">
          <a:off x="1051756" y="1453609"/>
          <a:ext cx="1285592" cy="1463601"/>
        </a:xfrm>
        <a:prstGeom prst="bentUpArrow">
          <a:avLst>
            <a:gd name="adj1" fmla="val 32840"/>
            <a:gd name="adj2" fmla="val 25000"/>
            <a:gd name="adj3" fmla="val 35780"/>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2EA51BE-6BC3-DD4A-B334-5F2758E086C0}">
      <dsp:nvSpPr>
        <dsp:cNvPr id="0" name=""/>
        <dsp:cNvSpPr/>
      </dsp:nvSpPr>
      <dsp:spPr>
        <a:xfrm>
          <a:off x="566877" y="28504"/>
          <a:ext cx="2452730" cy="1514856"/>
        </a:xfrm>
        <a:prstGeom prst="roundRect">
          <a:avLst>
            <a:gd name="adj" fmla="val 1667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Member on Record as of 1 January 2011</a:t>
          </a:r>
          <a:endParaRPr lang="en-US" sz="2100" b="1" kern="1200" dirty="0"/>
        </a:p>
      </dsp:txBody>
      <dsp:txXfrm>
        <a:off x="640839" y="102466"/>
        <a:ext cx="2304806" cy="1366932"/>
      </dsp:txXfrm>
    </dsp:sp>
    <dsp:sp modelId="{AC7022F9-3B50-B341-A770-5B5BBA18F16B}">
      <dsp:nvSpPr>
        <dsp:cNvPr id="0" name=""/>
        <dsp:cNvSpPr/>
      </dsp:nvSpPr>
      <dsp:spPr>
        <a:xfrm>
          <a:off x="2875332" y="172980"/>
          <a:ext cx="1574018" cy="1224373"/>
        </a:xfrm>
        <a:prstGeom prst="rect">
          <a:avLst/>
        </a:prstGeom>
        <a:noFill/>
        <a:ln>
          <a:noFill/>
        </a:ln>
        <a:effectLst/>
      </dsp:spPr>
      <dsp:style>
        <a:lnRef idx="0">
          <a:scrgbClr r="0" g="0" b="0"/>
        </a:lnRef>
        <a:fillRef idx="0">
          <a:scrgbClr r="0" g="0" b="0"/>
        </a:fillRef>
        <a:effectRef idx="0">
          <a:scrgbClr r="0" g="0" b="0"/>
        </a:effectRef>
        <a:fontRef idx="minor"/>
      </dsp:style>
    </dsp:sp>
    <dsp:sp modelId="{ABE92827-55A4-244F-AD46-31035D2EE298}">
      <dsp:nvSpPr>
        <dsp:cNvPr id="0" name=""/>
        <dsp:cNvSpPr/>
      </dsp:nvSpPr>
      <dsp:spPr>
        <a:xfrm rot="5400000">
          <a:off x="3073123" y="3155292"/>
          <a:ext cx="1285592" cy="1463601"/>
        </a:xfrm>
        <a:prstGeom prst="bentUpArrow">
          <a:avLst>
            <a:gd name="adj1" fmla="val 32840"/>
            <a:gd name="adj2" fmla="val 25000"/>
            <a:gd name="adj3" fmla="val 35780"/>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FDC367B-8411-044A-A49D-63CBBEF4197B}">
      <dsp:nvSpPr>
        <dsp:cNvPr id="0" name=""/>
        <dsp:cNvSpPr/>
      </dsp:nvSpPr>
      <dsp:spPr>
        <a:xfrm>
          <a:off x="2430464" y="1730187"/>
          <a:ext cx="2768289" cy="1514856"/>
        </a:xfrm>
        <a:prstGeom prst="roundRect">
          <a:avLst>
            <a:gd name="adj" fmla="val 1667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DMR’s email has name/initials and Organization’s Domain </a:t>
          </a:r>
          <a:endParaRPr lang="en-US" sz="2100" b="1" kern="1200" dirty="0"/>
        </a:p>
      </dsp:txBody>
      <dsp:txXfrm>
        <a:off x="2504426" y="1804149"/>
        <a:ext cx="2620365" cy="1366932"/>
      </dsp:txXfrm>
    </dsp:sp>
    <dsp:sp modelId="{09752B19-D135-B641-8E97-53FB197FC410}">
      <dsp:nvSpPr>
        <dsp:cNvPr id="0" name=""/>
        <dsp:cNvSpPr/>
      </dsp:nvSpPr>
      <dsp:spPr>
        <a:xfrm>
          <a:off x="4896699" y="1874664"/>
          <a:ext cx="1574018" cy="1224373"/>
        </a:xfrm>
        <a:prstGeom prst="rect">
          <a:avLst/>
        </a:prstGeom>
        <a:noFill/>
        <a:ln>
          <a:noFill/>
        </a:ln>
        <a:effectLst/>
      </dsp:spPr>
      <dsp:style>
        <a:lnRef idx="0">
          <a:scrgbClr r="0" g="0" b="0"/>
        </a:lnRef>
        <a:fillRef idx="0">
          <a:scrgbClr r="0" g="0" b="0"/>
        </a:fillRef>
        <a:effectRef idx="0">
          <a:scrgbClr r="0" g="0" b="0"/>
        </a:effectRef>
        <a:fontRef idx="minor"/>
      </dsp:style>
    </dsp:sp>
    <dsp:sp modelId="{AEFA0AD2-AF72-F347-AC01-E9C1EBF8BBDA}">
      <dsp:nvSpPr>
        <dsp:cNvPr id="0" name=""/>
        <dsp:cNvSpPr/>
      </dsp:nvSpPr>
      <dsp:spPr>
        <a:xfrm>
          <a:off x="4481448" y="3356264"/>
          <a:ext cx="2714466" cy="1514856"/>
        </a:xfrm>
        <a:prstGeom prst="roundRect">
          <a:avLst>
            <a:gd name="adj" fmla="val 1667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Be in Good Standing (no overdue invoices)</a:t>
          </a:r>
          <a:endParaRPr lang="en-US" sz="2100" b="1" kern="1200" dirty="0"/>
        </a:p>
      </dsp:txBody>
      <dsp:txXfrm>
        <a:off x="4555410" y="3430226"/>
        <a:ext cx="2566542" cy="136693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10/12/11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7848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BE7E26-BE44-B64D-84B5-A85BD252469C}" type="datetimeFigureOut">
              <a:rPr lang="en-US" smtClean="0"/>
              <a:t>10/12/11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3068C4-3F1C-A04D-AB68-45E1E1532055}" type="slidenum">
              <a:rPr lang="en-US" smtClean="0"/>
              <a:t>‹#›</a:t>
            </a:fld>
            <a:endParaRPr lang="en-US"/>
          </a:p>
        </p:txBody>
      </p:sp>
    </p:spTree>
    <p:extLst>
      <p:ext uri="{BB962C8B-B14F-4D97-AF65-F5344CB8AC3E}">
        <p14:creationId xmlns:p14="http://schemas.microsoft.com/office/powerpoint/2010/main" val="12617142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8" cy="6857999"/>
          </a:xfrm>
          <a:prstGeom prst="rect">
            <a:avLst/>
          </a:prstGeom>
        </p:spPr>
      </p:pic>
      <p:sp>
        <p:nvSpPr>
          <p:cNvPr id="2" name="Title 1"/>
          <p:cNvSpPr>
            <a:spLocks noGrp="1"/>
          </p:cNvSpPr>
          <p:nvPr>
            <p:ph type="ctrTitle"/>
          </p:nvPr>
        </p:nvSpPr>
        <p:spPr>
          <a:xfrm>
            <a:off x="346372" y="4442347"/>
            <a:ext cx="8284081" cy="1339264"/>
          </a:xfrm>
        </p:spPr>
        <p:txBody>
          <a:bodyPr>
            <a:normAutofit/>
          </a:bodyPr>
          <a:lstStyle>
            <a:lvl1pPr algn="ctr">
              <a:defRPr sz="3600">
                <a:solidFill>
                  <a:srgbClr val="FFFFFF"/>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346372" y="5781611"/>
            <a:ext cx="8284081" cy="1422852"/>
          </a:xfrm>
        </p:spPr>
        <p:txBody>
          <a:bodyPr>
            <a:normAutofit/>
          </a:bodyPr>
          <a:lstStyle>
            <a:lvl1pPr marL="0" indent="0" algn="ctr">
              <a:buNone/>
              <a:defRPr sz="3000">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10/12/11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10/12/11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latin typeface="Century Gothic"/>
                <a:cs typeface="Century Gothic"/>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a:solidFill>
                  <a:schemeClr val="tx1">
                    <a:tint val="75000"/>
                  </a:schemeClr>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88E159-948B-5E45-81F1-B051E9E282C6}" type="datetimeFigureOut">
              <a:rPr lang="en-US" smtClean="0"/>
              <a:t>10/12/11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971532-0F7E-1741-A5EC-798DA630ABFC}" type="slidenum">
              <a:rPr lang="en-US" smtClean="0"/>
              <a:t>‹#›</a:t>
            </a:fld>
            <a:endParaRPr lang="en-US"/>
          </a:p>
        </p:txBody>
      </p:sp>
    </p:spTree>
    <p:extLst>
      <p:ext uri="{BB962C8B-B14F-4D97-AF65-F5344CB8AC3E}">
        <p14:creationId xmlns:p14="http://schemas.microsoft.com/office/powerpoint/2010/main" val="3372932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1971"/>
            <a:ext cx="8229600" cy="1143000"/>
          </a:xfrm>
          <a:prstGeom prst="rect">
            <a:avLst/>
          </a:prstGeom>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311475"/>
            <a:ext cx="8229600" cy="4525963"/>
          </a:xfrm>
          <a:prstGeom prst="rect">
            <a:avLst/>
          </a:prstGeom>
        </p:spPr>
        <p:txBody>
          <a:bodyPr/>
          <a:lstStyle>
            <a:lvl1pPr marL="0" indent="0" algn="l">
              <a:buNone/>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p:txBody>
      </p:sp>
    </p:spTree>
    <p:extLst>
      <p:ext uri="{BB962C8B-B14F-4D97-AF65-F5344CB8AC3E}">
        <p14:creationId xmlns:p14="http://schemas.microsoft.com/office/powerpoint/2010/main" val="901841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88E159-948B-5E45-81F1-B051E9E282C6}" type="datetimeFigureOut">
              <a:rPr lang="en-US" smtClean="0"/>
              <a:t>10/12/11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971532-0F7E-1741-A5EC-798DA630ABFC}" type="slidenum">
              <a:rPr lang="en-US" smtClean="0"/>
              <a:t>‹#›</a:t>
            </a:fld>
            <a:endParaRPr lang="en-US"/>
          </a:p>
        </p:txBody>
      </p:sp>
    </p:spTree>
    <p:extLst>
      <p:ext uri="{BB962C8B-B14F-4D97-AF65-F5344CB8AC3E}">
        <p14:creationId xmlns:p14="http://schemas.microsoft.com/office/powerpoint/2010/main" val="1424357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88E159-948B-5E45-81F1-B051E9E282C6}" type="datetimeFigureOut">
              <a:rPr lang="en-US" smtClean="0"/>
              <a:t>10/12/11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971532-0F7E-1741-A5EC-798DA630ABFC}" type="slidenum">
              <a:rPr lang="en-US" smtClean="0"/>
              <a:t>‹#›</a:t>
            </a:fld>
            <a:endParaRPr lang="en-US"/>
          </a:p>
        </p:txBody>
      </p:sp>
    </p:spTree>
    <p:extLst>
      <p:ext uri="{BB962C8B-B14F-4D97-AF65-F5344CB8AC3E}">
        <p14:creationId xmlns:p14="http://schemas.microsoft.com/office/powerpoint/2010/main" val="23753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288E159-948B-5E45-81F1-B051E9E282C6}" type="datetimeFigureOut">
              <a:rPr lang="en-US" smtClean="0"/>
              <a:t>10/12/11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A971532-0F7E-1741-A5EC-798DA630ABFC}" type="slidenum">
              <a:rPr lang="en-US" smtClean="0"/>
              <a:t>‹#›</a:t>
            </a:fld>
            <a:endParaRPr lang="en-US"/>
          </a:p>
        </p:txBody>
      </p:sp>
    </p:spTree>
    <p:extLst>
      <p:ext uri="{BB962C8B-B14F-4D97-AF65-F5344CB8AC3E}">
        <p14:creationId xmlns:p14="http://schemas.microsoft.com/office/powerpoint/2010/main" val="3598420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288E159-948B-5E45-81F1-B051E9E282C6}" type="datetimeFigureOut">
              <a:rPr lang="en-US" smtClean="0"/>
              <a:t>10/12/11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A971532-0F7E-1741-A5EC-798DA630ABFC}" type="slidenum">
              <a:rPr lang="en-US" smtClean="0"/>
              <a:t>‹#›</a:t>
            </a:fld>
            <a:endParaRPr lang="en-US"/>
          </a:p>
        </p:txBody>
      </p:sp>
    </p:spTree>
    <p:extLst>
      <p:ext uri="{BB962C8B-B14F-4D97-AF65-F5344CB8AC3E}">
        <p14:creationId xmlns:p14="http://schemas.microsoft.com/office/powerpoint/2010/main" val="2863984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288E159-948B-5E45-81F1-B051E9E282C6}" type="datetimeFigureOut">
              <a:rPr lang="en-US" smtClean="0"/>
              <a:t>10/12/11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A971532-0F7E-1741-A5EC-798DA630ABFC}" type="slidenum">
              <a:rPr lang="en-US" smtClean="0"/>
              <a:t>‹#›</a:t>
            </a:fld>
            <a:endParaRPr lang="en-US"/>
          </a:p>
        </p:txBody>
      </p:sp>
    </p:spTree>
    <p:extLst>
      <p:ext uri="{BB962C8B-B14F-4D97-AF65-F5344CB8AC3E}">
        <p14:creationId xmlns:p14="http://schemas.microsoft.com/office/powerpoint/2010/main" val="3862050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88E159-948B-5E45-81F1-B051E9E282C6}" type="datetimeFigureOut">
              <a:rPr lang="en-US" smtClean="0"/>
              <a:t>10/12/11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971532-0F7E-1741-A5EC-798DA630ABFC}" type="slidenum">
              <a:rPr lang="en-US" smtClean="0"/>
              <a:t>‹#›</a:t>
            </a:fld>
            <a:endParaRPr lang="en-US"/>
          </a:p>
        </p:txBody>
      </p:sp>
    </p:spTree>
    <p:extLst>
      <p:ext uri="{BB962C8B-B14F-4D97-AF65-F5344CB8AC3E}">
        <p14:creationId xmlns:p14="http://schemas.microsoft.com/office/powerpoint/2010/main" val="13121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9177" y="592667"/>
            <a:ext cx="7264990" cy="180427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96940"/>
            <a:ext cx="8229600" cy="51770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10/12/11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88E159-948B-5E45-81F1-B051E9E282C6}" type="datetimeFigureOut">
              <a:rPr lang="en-US" smtClean="0"/>
              <a:t>10/12/11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971532-0F7E-1741-A5EC-798DA630ABFC}" type="slidenum">
              <a:rPr lang="en-US" smtClean="0"/>
              <a:t>‹#›</a:t>
            </a:fld>
            <a:endParaRPr lang="en-US"/>
          </a:p>
        </p:txBody>
      </p:sp>
    </p:spTree>
    <p:extLst>
      <p:ext uri="{BB962C8B-B14F-4D97-AF65-F5344CB8AC3E}">
        <p14:creationId xmlns:p14="http://schemas.microsoft.com/office/powerpoint/2010/main" val="1260996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88E159-948B-5E45-81F1-B051E9E282C6}" type="datetimeFigureOut">
              <a:rPr lang="en-US" smtClean="0"/>
              <a:t>10/12/11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971532-0F7E-1741-A5EC-798DA630ABFC}" type="slidenum">
              <a:rPr lang="en-US" smtClean="0"/>
              <a:t>‹#›</a:t>
            </a:fld>
            <a:endParaRPr lang="en-US"/>
          </a:p>
        </p:txBody>
      </p:sp>
    </p:spTree>
    <p:extLst>
      <p:ext uri="{BB962C8B-B14F-4D97-AF65-F5344CB8AC3E}">
        <p14:creationId xmlns:p14="http://schemas.microsoft.com/office/powerpoint/2010/main" val="2596365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88E159-948B-5E45-81F1-B051E9E282C6}" type="datetimeFigureOut">
              <a:rPr lang="en-US" smtClean="0"/>
              <a:t>10/12/11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971532-0F7E-1741-A5EC-798DA630ABFC}" type="slidenum">
              <a:rPr lang="en-US" smtClean="0"/>
              <a:t>‹#›</a:t>
            </a:fld>
            <a:endParaRPr lang="en-US"/>
          </a:p>
        </p:txBody>
      </p:sp>
    </p:spTree>
    <p:extLst>
      <p:ext uri="{BB962C8B-B14F-4D97-AF65-F5344CB8AC3E}">
        <p14:creationId xmlns:p14="http://schemas.microsoft.com/office/powerpoint/2010/main" val="28912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10/12/11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10/12/11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10/12/11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10/12/11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10/12/11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10/12/11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10/12/11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78" y="283"/>
            <a:ext cx="9143243" cy="6857433"/>
          </a:xfrm>
          <a:prstGeom prst="rect">
            <a:avLst/>
          </a:prstGeom>
        </p:spPr>
      </p:pic>
      <p:sp>
        <p:nvSpPr>
          <p:cNvPr id="2" name="Title Placeholder 1"/>
          <p:cNvSpPr>
            <a:spLocks noGrp="1"/>
          </p:cNvSpPr>
          <p:nvPr>
            <p:ph type="title"/>
          </p:nvPr>
        </p:nvSpPr>
        <p:spPr>
          <a:xfrm>
            <a:off x="0" y="798926"/>
            <a:ext cx="9143999"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98504"/>
            <a:ext cx="8229600" cy="404035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hilly_master_bckgrnd-04.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6560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8.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s://www.arin.net/app/election/" TargetMode="Externa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Advisory Council and Board of Trustees</a:t>
            </a:r>
            <a:endParaRPr lang="en-US" dirty="0"/>
          </a:p>
        </p:txBody>
      </p:sp>
      <p:sp>
        <p:nvSpPr>
          <p:cNvPr id="3" name="Title 2"/>
          <p:cNvSpPr>
            <a:spLocks noGrp="1"/>
          </p:cNvSpPr>
          <p:nvPr>
            <p:ph type="ctrTitle"/>
          </p:nvPr>
        </p:nvSpPr>
        <p:spPr/>
        <p:txBody>
          <a:bodyPr/>
          <a:lstStyle/>
          <a:p>
            <a:r>
              <a:rPr lang="en-US" dirty="0" smtClean="0"/>
              <a:t>2011 ARIN Elections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52440" y="1413602"/>
            <a:ext cx="3918857" cy="461665"/>
          </a:xfrm>
          <a:prstGeom prst="rect">
            <a:avLst/>
          </a:prstGeom>
          <a:noFill/>
        </p:spPr>
        <p:txBody>
          <a:bodyPr wrap="square" rtlCol="0">
            <a:spAutoFit/>
          </a:bodyPr>
          <a:lstStyle/>
          <a:p>
            <a:pPr algn="ctr"/>
            <a:r>
              <a:rPr lang="en-US" sz="2400" b="1" dirty="0" smtClean="0">
                <a:latin typeface="Century Gothic"/>
                <a:cs typeface="Century Gothic"/>
              </a:rPr>
              <a:t>Advisory Council</a:t>
            </a:r>
            <a:endParaRPr lang="en-US" sz="2400" b="1" dirty="0">
              <a:latin typeface="Century Gothic"/>
              <a:cs typeface="Century Gothic"/>
            </a:endParaRPr>
          </a:p>
        </p:txBody>
      </p:sp>
      <p:pic>
        <p:nvPicPr>
          <p:cNvPr id="16" name="Picture 15" descr="Screen shot 2011-10-06 at 6.36.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8379" y="1782934"/>
            <a:ext cx="3890670" cy="3870476"/>
          </a:xfrm>
          <a:prstGeom prst="rect">
            <a:avLst/>
          </a:prstGeom>
        </p:spPr>
      </p:pic>
      <p:sp>
        <p:nvSpPr>
          <p:cNvPr id="10" name="Left Arrow 9"/>
          <p:cNvSpPr/>
          <p:nvPr/>
        </p:nvSpPr>
        <p:spPr>
          <a:xfrm>
            <a:off x="6627948" y="2841897"/>
            <a:ext cx="1717766"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Select up to 5</a:t>
            </a:r>
            <a:endParaRPr lang="en-US" dirty="0"/>
          </a:p>
        </p:txBody>
      </p:sp>
      <p:pic>
        <p:nvPicPr>
          <p:cNvPr id="5" name="Picture 4" descr="Screen shot 2011-10-03 at 4.36.20 PM.png"/>
          <p:cNvPicPr>
            <a:picLocks noChangeAspect="1"/>
          </p:cNvPicPr>
          <p:nvPr/>
        </p:nvPicPr>
        <p:blipFill rotWithShape="1">
          <a:blip r:embed="rId3">
            <a:extLst>
              <a:ext uri="{28A0092B-C50C-407E-A947-70E740481C1C}">
                <a14:useLocalDpi xmlns:a14="http://schemas.microsoft.com/office/drawing/2010/main" val="0"/>
              </a:ext>
            </a:extLst>
          </a:blip>
          <a:srcRect t="47194" b="-48984"/>
          <a:stretch/>
        </p:blipFill>
        <p:spPr>
          <a:xfrm>
            <a:off x="133048" y="1782934"/>
            <a:ext cx="4462155" cy="5330952"/>
          </a:xfrm>
          <a:prstGeom prst="rect">
            <a:avLst/>
          </a:prstGeom>
        </p:spPr>
      </p:pic>
      <p:sp>
        <p:nvSpPr>
          <p:cNvPr id="2" name="TextBox 1"/>
          <p:cNvSpPr txBox="1"/>
          <p:nvPr/>
        </p:nvSpPr>
        <p:spPr>
          <a:xfrm>
            <a:off x="266095" y="1428415"/>
            <a:ext cx="3918857" cy="461665"/>
          </a:xfrm>
          <a:prstGeom prst="rect">
            <a:avLst/>
          </a:prstGeom>
          <a:noFill/>
        </p:spPr>
        <p:txBody>
          <a:bodyPr wrap="square" rtlCol="0">
            <a:spAutoFit/>
          </a:bodyPr>
          <a:lstStyle/>
          <a:p>
            <a:pPr algn="ctr"/>
            <a:r>
              <a:rPr lang="en-US" sz="2400" b="1" dirty="0" smtClean="0">
                <a:latin typeface="Century Gothic"/>
                <a:cs typeface="Century Gothic"/>
              </a:rPr>
              <a:t>Board of Trustees</a:t>
            </a:r>
            <a:endParaRPr lang="en-US" sz="2400" b="1" dirty="0">
              <a:latin typeface="Century Gothic"/>
              <a:cs typeface="Century Gothic"/>
            </a:endParaRPr>
          </a:p>
        </p:txBody>
      </p:sp>
      <p:sp>
        <p:nvSpPr>
          <p:cNvPr id="9" name="TextBox 8"/>
          <p:cNvSpPr txBox="1"/>
          <p:nvPr/>
        </p:nvSpPr>
        <p:spPr>
          <a:xfrm>
            <a:off x="4064000" y="273467"/>
            <a:ext cx="4765524" cy="769441"/>
          </a:xfrm>
          <a:prstGeom prst="rect">
            <a:avLst/>
          </a:prstGeom>
          <a:noFill/>
        </p:spPr>
        <p:txBody>
          <a:bodyPr wrap="square" rtlCol="0">
            <a:spAutoFit/>
          </a:bodyPr>
          <a:lstStyle/>
          <a:p>
            <a:pPr algn="ctr"/>
            <a:r>
              <a:rPr lang="en-US" sz="4400" b="1" dirty="0" smtClean="0">
                <a:latin typeface="Century Gothic"/>
                <a:cs typeface="Century Gothic"/>
              </a:rPr>
              <a:t>Sample Ballots</a:t>
            </a:r>
            <a:endParaRPr lang="en-US" sz="4400" b="1" dirty="0">
              <a:latin typeface="Century Gothic"/>
              <a:cs typeface="Century Gothic"/>
            </a:endParaRPr>
          </a:p>
        </p:txBody>
      </p:sp>
      <p:sp>
        <p:nvSpPr>
          <p:cNvPr id="11" name="Left Arrow 10"/>
          <p:cNvSpPr/>
          <p:nvPr/>
        </p:nvSpPr>
        <p:spPr>
          <a:xfrm>
            <a:off x="1990634" y="2546773"/>
            <a:ext cx="1717766"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Select up to 2</a:t>
            </a:r>
            <a:endParaRPr lang="en-US" dirty="0"/>
          </a:p>
        </p:txBody>
      </p:sp>
      <p:sp>
        <p:nvSpPr>
          <p:cNvPr id="13" name="Rectangle 12"/>
          <p:cNvSpPr/>
          <p:nvPr/>
        </p:nvSpPr>
        <p:spPr>
          <a:xfrm>
            <a:off x="2261811" y="5697099"/>
            <a:ext cx="3918857" cy="580329"/>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t>All Candidates are listed alphabetically</a:t>
            </a:r>
            <a:endParaRPr lang="en-US" dirty="0"/>
          </a:p>
        </p:txBody>
      </p:sp>
      <p:sp>
        <p:nvSpPr>
          <p:cNvPr id="15" name="Right Arrow 14"/>
          <p:cNvSpPr/>
          <p:nvPr/>
        </p:nvSpPr>
        <p:spPr>
          <a:xfrm rot="18977971">
            <a:off x="2686367" y="4149094"/>
            <a:ext cx="145167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Then Click</a:t>
            </a:r>
            <a:endParaRPr lang="en-US" dirty="0"/>
          </a:p>
        </p:txBody>
      </p:sp>
    </p:spTree>
    <p:extLst>
      <p:ext uri="{BB962C8B-B14F-4D97-AF65-F5344CB8AC3E}">
        <p14:creationId xmlns:p14="http://schemas.microsoft.com/office/powerpoint/2010/main" val="1701136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0-03 at 4.33.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00" y="1198029"/>
            <a:ext cx="7353877" cy="3852031"/>
          </a:xfrm>
          <a:prstGeom prst="rect">
            <a:avLst/>
          </a:prstGeom>
        </p:spPr>
      </p:pic>
      <p:sp>
        <p:nvSpPr>
          <p:cNvPr id="5" name="Right Arrow 4"/>
          <p:cNvSpPr/>
          <p:nvPr/>
        </p:nvSpPr>
        <p:spPr>
          <a:xfrm rot="18977971">
            <a:off x="5503329" y="4728991"/>
            <a:ext cx="145167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Then Click</a:t>
            </a:r>
            <a:endParaRPr lang="en-US" dirty="0"/>
          </a:p>
        </p:txBody>
      </p:sp>
      <p:sp>
        <p:nvSpPr>
          <p:cNvPr id="6" name="TextBox 5"/>
          <p:cNvSpPr txBox="1"/>
          <p:nvPr/>
        </p:nvSpPr>
        <p:spPr>
          <a:xfrm>
            <a:off x="1575704" y="5562244"/>
            <a:ext cx="4363054" cy="461665"/>
          </a:xfrm>
          <a:prstGeom prst="rect">
            <a:avLst/>
          </a:prstGeom>
          <a:noFill/>
        </p:spPr>
        <p:txBody>
          <a:bodyPr wrap="square" rtlCol="0">
            <a:spAutoFit/>
          </a:bodyPr>
          <a:lstStyle/>
          <a:p>
            <a:pPr algn="ctr"/>
            <a:r>
              <a:rPr lang="en-US" sz="2400" b="1" dirty="0" smtClean="0">
                <a:latin typeface="Century Gothic"/>
                <a:cs typeface="Century Gothic"/>
              </a:rPr>
              <a:t>Ready to Cast your Ballot?</a:t>
            </a:r>
            <a:endParaRPr lang="en-US" sz="2400" b="1" dirty="0">
              <a:latin typeface="Century Gothic"/>
              <a:cs typeface="Century Gothic"/>
            </a:endParaRPr>
          </a:p>
        </p:txBody>
      </p:sp>
    </p:spTree>
    <p:extLst>
      <p:ext uri="{BB962C8B-B14F-4D97-AF65-F5344CB8AC3E}">
        <p14:creationId xmlns:p14="http://schemas.microsoft.com/office/powerpoint/2010/main" val="1344511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0-03 at 4.35.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80" y="1653711"/>
            <a:ext cx="7475159" cy="4333426"/>
          </a:xfrm>
          <a:prstGeom prst="rect">
            <a:avLst/>
          </a:prstGeom>
        </p:spPr>
      </p:pic>
      <p:sp>
        <p:nvSpPr>
          <p:cNvPr id="2" name="TextBox 1"/>
          <p:cNvSpPr txBox="1"/>
          <p:nvPr/>
        </p:nvSpPr>
        <p:spPr>
          <a:xfrm>
            <a:off x="0" y="822469"/>
            <a:ext cx="9144000" cy="769441"/>
          </a:xfrm>
          <a:prstGeom prst="rect">
            <a:avLst/>
          </a:prstGeom>
          <a:noFill/>
        </p:spPr>
        <p:txBody>
          <a:bodyPr wrap="square" rtlCol="0">
            <a:spAutoFit/>
          </a:bodyPr>
          <a:lstStyle/>
          <a:p>
            <a:pPr algn="ctr"/>
            <a:r>
              <a:rPr lang="en-US" sz="4400" b="1" dirty="0" smtClean="0">
                <a:latin typeface="Century Gothic"/>
                <a:cs typeface="Century Gothic"/>
              </a:rPr>
              <a:t>Success!  </a:t>
            </a:r>
            <a:endParaRPr lang="en-US" sz="4400" b="1" dirty="0">
              <a:latin typeface="Century Gothic"/>
              <a:cs typeface="Century Gothic"/>
            </a:endParaRPr>
          </a:p>
        </p:txBody>
      </p:sp>
      <p:sp>
        <p:nvSpPr>
          <p:cNvPr id="5" name="Right Arrow 4"/>
          <p:cNvSpPr/>
          <p:nvPr/>
        </p:nvSpPr>
        <p:spPr>
          <a:xfrm rot="18977971">
            <a:off x="4705047" y="4982987"/>
            <a:ext cx="145167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t> Click</a:t>
            </a:r>
            <a:endParaRPr lang="en-US" dirty="0"/>
          </a:p>
        </p:txBody>
      </p:sp>
      <p:sp>
        <p:nvSpPr>
          <p:cNvPr id="6" name="TextBox 5"/>
          <p:cNvSpPr txBox="1"/>
          <p:nvPr/>
        </p:nvSpPr>
        <p:spPr>
          <a:xfrm>
            <a:off x="96762" y="5571638"/>
            <a:ext cx="4943627" cy="830997"/>
          </a:xfrm>
          <a:prstGeom prst="rect">
            <a:avLst/>
          </a:prstGeom>
          <a:noFill/>
        </p:spPr>
        <p:txBody>
          <a:bodyPr wrap="square" rtlCol="0">
            <a:spAutoFit/>
          </a:bodyPr>
          <a:lstStyle/>
          <a:p>
            <a:pPr algn="ctr"/>
            <a:r>
              <a:rPr lang="en-US" sz="2400" b="1" dirty="0" smtClean="0">
                <a:latin typeface="Century Gothic"/>
                <a:cs typeface="Century Gothic"/>
              </a:rPr>
              <a:t>Now Return and Vote in Other </a:t>
            </a:r>
            <a:r>
              <a:rPr lang="en-US" sz="2400" b="1" dirty="0">
                <a:latin typeface="Century Gothic"/>
                <a:cs typeface="Century Gothic"/>
              </a:rPr>
              <a:t>E</a:t>
            </a:r>
            <a:r>
              <a:rPr lang="en-US" sz="2400" b="1" dirty="0" smtClean="0">
                <a:latin typeface="Century Gothic"/>
                <a:cs typeface="Century Gothic"/>
              </a:rPr>
              <a:t>lection</a:t>
            </a:r>
            <a:endParaRPr lang="en-US" sz="2400" b="1" dirty="0">
              <a:latin typeface="Century Gothic"/>
              <a:cs typeface="Century Gothic"/>
            </a:endParaRPr>
          </a:p>
        </p:txBody>
      </p:sp>
    </p:spTree>
    <p:extLst>
      <p:ext uri="{BB962C8B-B14F-4D97-AF65-F5344CB8AC3E}">
        <p14:creationId xmlns:p14="http://schemas.microsoft.com/office/powerpoint/2010/main" val="2108406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0-03 at 4.37.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09" y="1401827"/>
            <a:ext cx="6848324" cy="4839922"/>
          </a:xfrm>
          <a:prstGeom prst="rect">
            <a:avLst/>
          </a:prstGeom>
        </p:spPr>
      </p:pic>
      <p:sp>
        <p:nvSpPr>
          <p:cNvPr id="5" name="Left Arrow 4"/>
          <p:cNvSpPr/>
          <p:nvPr/>
        </p:nvSpPr>
        <p:spPr>
          <a:xfrm>
            <a:off x="2721187" y="3917888"/>
            <a:ext cx="2129004"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Thanks for Voting!</a:t>
            </a:r>
            <a:endParaRPr lang="en-US" dirty="0"/>
          </a:p>
        </p:txBody>
      </p:sp>
      <p:sp>
        <p:nvSpPr>
          <p:cNvPr id="8" name="TextBox 7"/>
          <p:cNvSpPr txBox="1"/>
          <p:nvPr/>
        </p:nvSpPr>
        <p:spPr>
          <a:xfrm>
            <a:off x="4959048" y="3724365"/>
            <a:ext cx="3347054" cy="1200328"/>
          </a:xfrm>
          <a:prstGeom prst="rect">
            <a:avLst/>
          </a:prstGeom>
          <a:noFill/>
        </p:spPr>
        <p:txBody>
          <a:bodyPr wrap="square" rtlCol="0">
            <a:spAutoFit/>
          </a:bodyPr>
          <a:lstStyle/>
          <a:p>
            <a:pPr algn="ctr"/>
            <a:r>
              <a:rPr lang="en-US" sz="2400" b="1" dirty="0" smtClean="0">
                <a:latin typeface="Century Gothic"/>
                <a:cs typeface="Century Gothic"/>
              </a:rPr>
              <a:t>If You See This You Have </a:t>
            </a:r>
            <a:r>
              <a:rPr lang="en-US" sz="2400" b="1" dirty="0">
                <a:latin typeface="Century Gothic"/>
                <a:cs typeface="Century Gothic"/>
              </a:rPr>
              <a:t>V</a:t>
            </a:r>
            <a:r>
              <a:rPr lang="en-US" sz="2400" b="1" dirty="0" smtClean="0">
                <a:latin typeface="Century Gothic"/>
                <a:cs typeface="Century Gothic"/>
              </a:rPr>
              <a:t>oted in Both </a:t>
            </a:r>
            <a:r>
              <a:rPr lang="en-US" sz="2400" b="1" dirty="0">
                <a:latin typeface="Century Gothic"/>
                <a:cs typeface="Century Gothic"/>
              </a:rPr>
              <a:t>E</a:t>
            </a:r>
            <a:r>
              <a:rPr lang="en-US" sz="2400" b="1" dirty="0" smtClean="0">
                <a:latin typeface="Century Gothic"/>
                <a:cs typeface="Century Gothic"/>
              </a:rPr>
              <a:t>lections</a:t>
            </a:r>
            <a:endParaRPr lang="en-US" sz="2400" b="1" dirty="0">
              <a:latin typeface="Century Gothic"/>
              <a:cs typeface="Century Gothic"/>
            </a:endParaRPr>
          </a:p>
        </p:txBody>
      </p:sp>
    </p:spTree>
    <p:extLst>
      <p:ext uri="{BB962C8B-B14F-4D97-AF65-F5344CB8AC3E}">
        <p14:creationId xmlns:p14="http://schemas.microsoft.com/office/powerpoint/2010/main" val="32842812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961" y="1112762"/>
            <a:ext cx="8229600" cy="5273525"/>
          </a:xfrm>
        </p:spPr>
        <p:txBody>
          <a:bodyPr/>
          <a:lstStyle/>
          <a:p>
            <a:pPr marL="0" indent="0" algn="ctr">
              <a:buNone/>
            </a:pPr>
            <a:endParaRPr lang="en-US" dirty="0" smtClean="0"/>
          </a:p>
          <a:p>
            <a:pPr marL="0" indent="0" algn="ctr">
              <a:buNone/>
            </a:pPr>
            <a:r>
              <a:rPr lang="en-US" dirty="0" smtClean="0"/>
              <a:t>Remember the Voting Deadline:</a:t>
            </a:r>
          </a:p>
        </p:txBody>
      </p:sp>
      <p:sp>
        <p:nvSpPr>
          <p:cNvPr id="7" name="TextBox 6"/>
          <p:cNvSpPr txBox="1"/>
          <p:nvPr/>
        </p:nvSpPr>
        <p:spPr>
          <a:xfrm>
            <a:off x="36286" y="1886864"/>
            <a:ext cx="9071429" cy="1477328"/>
          </a:xfrm>
          <a:prstGeom prst="rect">
            <a:avLst/>
          </a:prstGeom>
          <a:noFill/>
        </p:spPr>
        <p:txBody>
          <a:bodyPr wrap="square" rtlCol="0">
            <a:spAutoFit/>
          </a:bodyPr>
          <a:lstStyle/>
          <a:p>
            <a:pPr algn="ctr"/>
            <a:endParaRPr lang="en-US" sz="3600" b="1" dirty="0" smtClean="0"/>
          </a:p>
          <a:p>
            <a:pPr algn="ctr"/>
            <a:r>
              <a:rPr lang="en-US" sz="3600" b="1" dirty="0" smtClean="0">
                <a:latin typeface="Century Gothic"/>
                <a:cs typeface="Century Gothic"/>
              </a:rPr>
              <a:t>Saturday</a:t>
            </a:r>
            <a:r>
              <a:rPr lang="en-US" sz="3600" b="1" dirty="0">
                <a:latin typeface="Century Gothic"/>
                <a:cs typeface="Century Gothic"/>
              </a:rPr>
              <a:t>, 22 October at 5pm ET</a:t>
            </a:r>
          </a:p>
          <a:p>
            <a:endParaRPr lang="en-US" dirty="0"/>
          </a:p>
        </p:txBody>
      </p:sp>
      <p:pic>
        <p:nvPicPr>
          <p:cNvPr id="2" name="Picture 1"/>
          <p:cNvPicPr>
            <a:picLocks noChangeAspect="1"/>
          </p:cNvPicPr>
          <p:nvPr/>
        </p:nvPicPr>
        <p:blipFill>
          <a:blip r:embed="rId2"/>
          <a:stretch>
            <a:fillRect/>
          </a:stretch>
        </p:blipFill>
        <p:spPr>
          <a:xfrm>
            <a:off x="2977243" y="3332743"/>
            <a:ext cx="2799549" cy="2799549"/>
          </a:xfrm>
          <a:prstGeom prst="rect">
            <a:avLst/>
          </a:prstGeom>
        </p:spPr>
      </p:pic>
    </p:spTree>
    <p:extLst>
      <p:ext uri="{BB962C8B-B14F-4D97-AF65-F5344CB8AC3E}">
        <p14:creationId xmlns:p14="http://schemas.microsoft.com/office/powerpoint/2010/main" val="41596918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563" y="1123074"/>
            <a:ext cx="4345818" cy="4297376"/>
          </a:xfrm>
          <a:prstGeom prst="rect">
            <a:avLst/>
          </a:prstGeom>
        </p:spPr>
      </p:pic>
    </p:spTree>
    <p:extLst>
      <p:ext uri="{BB962C8B-B14F-4D97-AF65-F5344CB8AC3E}">
        <p14:creationId xmlns:p14="http://schemas.microsoft.com/office/powerpoint/2010/main" val="33922807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676" y="1413297"/>
            <a:ext cx="5710540" cy="4228328"/>
          </a:xfrm>
          <a:prstGeom prst="rect">
            <a:avLst/>
          </a:prstGeom>
        </p:spPr>
      </p:pic>
    </p:spTree>
    <p:extLst>
      <p:ext uri="{BB962C8B-B14F-4D97-AF65-F5344CB8AC3E}">
        <p14:creationId xmlns:p14="http://schemas.microsoft.com/office/powerpoint/2010/main" val="30312819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176" y="592667"/>
            <a:ext cx="8325455" cy="1804273"/>
          </a:xfrm>
        </p:spPr>
        <p:txBody>
          <a:bodyPr/>
          <a:lstStyle/>
          <a:p>
            <a:r>
              <a:rPr lang="en-US" dirty="0" smtClean="0"/>
              <a:t>Advisory Council Candidates</a:t>
            </a:r>
            <a:endParaRPr lang="en-US" dirty="0"/>
          </a:p>
        </p:txBody>
      </p:sp>
      <p:sp>
        <p:nvSpPr>
          <p:cNvPr id="3" name="Content Placeholder 2"/>
          <p:cNvSpPr>
            <a:spLocks noGrp="1"/>
          </p:cNvSpPr>
          <p:nvPr>
            <p:ph idx="1"/>
          </p:nvPr>
        </p:nvSpPr>
        <p:spPr>
          <a:xfrm>
            <a:off x="417101" y="2421723"/>
            <a:ext cx="3767800" cy="2662262"/>
          </a:xfrm>
        </p:spPr>
        <p:txBody>
          <a:bodyPr>
            <a:normAutofit/>
          </a:bodyPr>
          <a:lstStyle/>
          <a:p>
            <a:pPr>
              <a:buFontTx/>
              <a:buChar char="•"/>
            </a:pPr>
            <a:r>
              <a:rPr lang="en-US" sz="2400" dirty="0" smtClean="0"/>
              <a:t>Dan Alexander </a:t>
            </a:r>
            <a:r>
              <a:rPr lang="en-US" sz="2400" b="1" dirty="0" smtClean="0"/>
              <a:t>*</a:t>
            </a:r>
          </a:p>
          <a:p>
            <a:pPr>
              <a:buFontTx/>
              <a:buChar char="•"/>
            </a:pPr>
            <a:r>
              <a:rPr lang="en-US" sz="2400" dirty="0" smtClean="0"/>
              <a:t>Kevin Blumberg</a:t>
            </a:r>
          </a:p>
          <a:p>
            <a:pPr>
              <a:buFontTx/>
              <a:buChar char="•"/>
            </a:pPr>
            <a:r>
              <a:rPr lang="en-US" sz="2400" dirty="0" smtClean="0"/>
              <a:t>Randy Carpenter </a:t>
            </a:r>
            <a:endParaRPr lang="en-US" sz="2400" b="1" dirty="0" smtClean="0"/>
          </a:p>
          <a:p>
            <a:pPr>
              <a:buFontTx/>
              <a:buChar char="•"/>
            </a:pPr>
            <a:r>
              <a:rPr lang="en-US" sz="2400" dirty="0" smtClean="0"/>
              <a:t>Marc Crandall</a:t>
            </a:r>
          </a:p>
          <a:p>
            <a:pPr>
              <a:buFontTx/>
              <a:buChar char="•"/>
            </a:pPr>
            <a:r>
              <a:rPr lang="en-US" sz="2400" dirty="0" smtClean="0"/>
              <a:t>Bill </a:t>
            </a:r>
            <a:r>
              <a:rPr lang="en-US" sz="2400" dirty="0" err="1" smtClean="0"/>
              <a:t>Darte</a:t>
            </a:r>
            <a:endParaRPr lang="en-US" sz="2400" dirty="0" smtClean="0"/>
          </a:p>
        </p:txBody>
      </p:sp>
      <p:sp>
        <p:nvSpPr>
          <p:cNvPr id="5" name="TextBox 4"/>
          <p:cNvSpPr txBox="1"/>
          <p:nvPr/>
        </p:nvSpPr>
        <p:spPr>
          <a:xfrm>
            <a:off x="4806832" y="2436010"/>
            <a:ext cx="3379475" cy="2511457"/>
          </a:xfrm>
          <a:prstGeom prst="rect">
            <a:avLst/>
          </a:prstGeom>
          <a:noFill/>
        </p:spPr>
        <p:txBody>
          <a:bodyPr wrap="square" rtlCol="0">
            <a:spAutoFit/>
          </a:bodyPr>
          <a:lstStyle/>
          <a:p>
            <a:pPr marL="342900" indent="-342900">
              <a:spcBef>
                <a:spcPct val="20000"/>
              </a:spcBef>
              <a:buFontTx/>
              <a:buChar char="•"/>
            </a:pPr>
            <a:r>
              <a:rPr lang="en-US" sz="2400" dirty="0">
                <a:latin typeface="Century Gothic"/>
                <a:cs typeface="Century Gothic"/>
              </a:rPr>
              <a:t>Kate do </a:t>
            </a:r>
            <a:r>
              <a:rPr lang="en-US" sz="2400" dirty="0" err="1">
                <a:latin typeface="Century Gothic"/>
                <a:cs typeface="Century Gothic"/>
              </a:rPr>
              <a:t>Forno</a:t>
            </a:r>
            <a:r>
              <a:rPr lang="en-US" sz="2400" dirty="0">
                <a:latin typeface="Century Gothic"/>
                <a:cs typeface="Century Gothic"/>
              </a:rPr>
              <a:t> </a:t>
            </a:r>
            <a:endParaRPr lang="en-US" sz="2400" kern="1400" dirty="0" smtClean="0">
              <a:solidFill>
                <a:prstClr val="black"/>
              </a:solidFill>
              <a:latin typeface="Century Gothic"/>
              <a:cs typeface="Century Gothic"/>
            </a:endParaRPr>
          </a:p>
          <a:p>
            <a:pPr marL="342900" lvl="0" indent="-342900">
              <a:spcBef>
                <a:spcPct val="20000"/>
              </a:spcBef>
              <a:buFontTx/>
              <a:buChar char="•"/>
            </a:pPr>
            <a:r>
              <a:rPr lang="en-US" sz="2400" kern="1400" dirty="0" smtClean="0">
                <a:solidFill>
                  <a:prstClr val="black"/>
                </a:solidFill>
                <a:latin typeface="Century Gothic"/>
                <a:cs typeface="Century Gothic"/>
              </a:rPr>
              <a:t>Robert </a:t>
            </a:r>
            <a:r>
              <a:rPr lang="en-US" sz="2400" kern="1400" dirty="0">
                <a:solidFill>
                  <a:prstClr val="black"/>
                </a:solidFill>
                <a:latin typeface="Century Gothic"/>
                <a:cs typeface="Century Gothic"/>
              </a:rPr>
              <a:t>Duncan</a:t>
            </a:r>
          </a:p>
          <a:p>
            <a:pPr marL="342900" lvl="0" indent="-342900">
              <a:spcBef>
                <a:spcPct val="20000"/>
              </a:spcBef>
              <a:buFontTx/>
              <a:buChar char="•"/>
            </a:pPr>
            <a:r>
              <a:rPr lang="en-US" sz="2400" kern="1400" dirty="0">
                <a:solidFill>
                  <a:prstClr val="black"/>
                </a:solidFill>
                <a:latin typeface="Century Gothic"/>
                <a:cs typeface="Century Gothic"/>
              </a:rPr>
              <a:t>David </a:t>
            </a:r>
            <a:r>
              <a:rPr lang="en-US" sz="2400" kern="1400" dirty="0" smtClean="0">
                <a:solidFill>
                  <a:prstClr val="black"/>
                </a:solidFill>
                <a:latin typeface="Century Gothic"/>
                <a:cs typeface="Century Gothic"/>
              </a:rPr>
              <a:t>Farmer </a:t>
            </a:r>
            <a:endParaRPr lang="en-US" sz="2400" b="1" kern="1400" dirty="0">
              <a:solidFill>
                <a:prstClr val="black"/>
              </a:solidFill>
              <a:latin typeface="Century Gothic"/>
              <a:cs typeface="Century Gothic"/>
            </a:endParaRPr>
          </a:p>
          <a:p>
            <a:pPr marL="342900" lvl="0" indent="-342900">
              <a:spcBef>
                <a:spcPct val="20000"/>
              </a:spcBef>
              <a:buFontTx/>
              <a:buChar char="•"/>
            </a:pPr>
            <a:r>
              <a:rPr lang="en-US" sz="2400" kern="1400" dirty="0" smtClean="0">
                <a:solidFill>
                  <a:prstClr val="black"/>
                </a:solidFill>
                <a:latin typeface="Century Gothic"/>
                <a:cs typeface="Century Gothic"/>
              </a:rPr>
              <a:t>John </a:t>
            </a:r>
            <a:r>
              <a:rPr lang="en-US" sz="2400" kern="1400" dirty="0">
                <a:solidFill>
                  <a:prstClr val="black"/>
                </a:solidFill>
                <a:latin typeface="Century Gothic"/>
                <a:cs typeface="Century Gothic"/>
              </a:rPr>
              <a:t>Sweeting</a:t>
            </a:r>
          </a:p>
          <a:p>
            <a:pPr marL="342900" lvl="0" indent="-342900">
              <a:spcBef>
                <a:spcPct val="20000"/>
              </a:spcBef>
              <a:buFontTx/>
              <a:buChar char="•"/>
            </a:pPr>
            <a:r>
              <a:rPr lang="en-US" sz="2400" kern="1400" dirty="0">
                <a:solidFill>
                  <a:prstClr val="black"/>
                </a:solidFill>
                <a:latin typeface="Century Gothic"/>
                <a:cs typeface="Century Gothic"/>
              </a:rPr>
              <a:t>Randy Whitney</a:t>
            </a:r>
          </a:p>
          <a:p>
            <a:endParaRPr lang="en-US" dirty="0"/>
          </a:p>
        </p:txBody>
      </p:sp>
      <p:sp>
        <p:nvSpPr>
          <p:cNvPr id="6" name="TextBox 5"/>
          <p:cNvSpPr txBox="1"/>
          <p:nvPr/>
        </p:nvSpPr>
        <p:spPr>
          <a:xfrm>
            <a:off x="824533" y="5804438"/>
            <a:ext cx="7750098" cy="461665"/>
          </a:xfrm>
          <a:prstGeom prst="rect">
            <a:avLst/>
          </a:prstGeom>
          <a:noFill/>
        </p:spPr>
        <p:txBody>
          <a:bodyPr wrap="square" rtlCol="0">
            <a:spAutoFit/>
          </a:bodyPr>
          <a:lstStyle/>
          <a:p>
            <a:r>
              <a:rPr lang="en-US" sz="2400" b="1" dirty="0" smtClean="0">
                <a:latin typeface="Century Gothic"/>
                <a:cs typeface="Century Gothic"/>
              </a:rPr>
              <a:t>			</a:t>
            </a:r>
            <a:endParaRPr lang="en-US" sz="2400" b="1" dirty="0">
              <a:latin typeface="Century Gothic"/>
              <a:cs typeface="Century Gothic"/>
            </a:endParaRPr>
          </a:p>
        </p:txBody>
      </p:sp>
      <p:sp>
        <p:nvSpPr>
          <p:cNvPr id="7" name="TextBox 6"/>
          <p:cNvSpPr txBox="1"/>
          <p:nvPr/>
        </p:nvSpPr>
        <p:spPr>
          <a:xfrm>
            <a:off x="625124" y="5573605"/>
            <a:ext cx="7750098" cy="461665"/>
          </a:xfrm>
          <a:prstGeom prst="rect">
            <a:avLst/>
          </a:prstGeom>
          <a:noFill/>
        </p:spPr>
        <p:txBody>
          <a:bodyPr wrap="square" rtlCol="0">
            <a:spAutoFit/>
          </a:bodyPr>
          <a:lstStyle/>
          <a:p>
            <a:r>
              <a:rPr lang="en-US" sz="2400" b="1" dirty="0" smtClean="0">
                <a:latin typeface="Century Gothic"/>
                <a:cs typeface="Century Gothic"/>
              </a:rPr>
              <a:t>* = Not in Attendance				(V) = Video Speech</a:t>
            </a:r>
            <a:endParaRPr lang="en-US" sz="2400" b="1" dirty="0">
              <a:latin typeface="Century Gothic"/>
              <a:cs typeface="Century Gothic"/>
            </a:endParaRPr>
          </a:p>
        </p:txBody>
      </p:sp>
    </p:spTree>
    <p:extLst>
      <p:ext uri="{BB962C8B-B14F-4D97-AF65-F5344CB8AC3E}">
        <p14:creationId xmlns:p14="http://schemas.microsoft.com/office/powerpoint/2010/main" val="25699000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2193" y="1056060"/>
            <a:ext cx="5092095" cy="1076325"/>
          </a:xfrm>
          <a:prstGeom prst="rect">
            <a:avLst/>
          </a:prstGeom>
        </p:spPr>
        <p:txBody>
          <a:bodyPr>
            <a:noAutofit/>
          </a:bodyPr>
          <a:lstStyle/>
          <a:p>
            <a:pPr algn="l"/>
            <a:r>
              <a:rPr lang="en-US" sz="4000" b="1" u="sng" dirty="0" smtClean="0">
                <a:latin typeface="Century Gothic"/>
                <a:cs typeface="Century Gothic"/>
              </a:rPr>
              <a:t>Dan Alexander</a:t>
            </a:r>
            <a:endParaRPr lang="en-US" sz="4000" b="1" u="sng" dirty="0">
              <a:latin typeface="Century Gothic"/>
              <a:cs typeface="Century Gothic"/>
            </a:endParaRPr>
          </a:p>
        </p:txBody>
      </p:sp>
      <p:sp>
        <p:nvSpPr>
          <p:cNvPr id="3" name="Content Placeholder 2"/>
          <p:cNvSpPr>
            <a:spLocks noGrp="1"/>
          </p:cNvSpPr>
          <p:nvPr>
            <p:ph idx="4294967295"/>
          </p:nvPr>
        </p:nvSpPr>
        <p:spPr>
          <a:xfrm>
            <a:off x="529771" y="1957533"/>
            <a:ext cx="7924800" cy="6692900"/>
          </a:xfrm>
          <a:prstGeom prst="rect">
            <a:avLst/>
          </a:prstGeom>
        </p:spPr>
        <p:txBody>
          <a:bodyPr>
            <a:normAutofit/>
          </a:bodyPr>
          <a:lstStyle/>
          <a:p>
            <a:pPr marL="0" indent="0">
              <a:buNone/>
            </a:pPr>
            <a:r>
              <a:rPr lang="en-US" b="1" dirty="0" smtClean="0">
                <a:latin typeface="Century Gothic"/>
                <a:cs typeface="Century Gothic"/>
              </a:rPr>
              <a:t>Motivation to Serve:</a:t>
            </a:r>
          </a:p>
          <a:p>
            <a:pPr marL="0" indent="0">
              <a:buNone/>
            </a:pPr>
            <a:r>
              <a:rPr lang="en-US" sz="1600" dirty="0">
                <a:solidFill>
                  <a:srgbClr val="000000"/>
                </a:solidFill>
                <a:latin typeface="Century Gothic"/>
                <a:ea typeface="Times New Roman"/>
                <a:cs typeface="Century Gothic"/>
              </a:rPr>
              <a:t>Because my work is not done. The past six years have been preparing for the depletion of IPv4 resources and driving the deployment of IPv6. This work has included efforts in multiple forums and one more term on the AC is desired to reach the tipping point of these efforts, so the deployment of IPv6 can occur sooner rather than later.</a:t>
            </a:r>
            <a:r>
              <a:rPr lang="en-US" sz="1600" dirty="0">
                <a:latin typeface="Century Gothic"/>
                <a:cs typeface="Century Gothic"/>
              </a:rPr>
              <a:t> </a:t>
            </a:r>
          </a:p>
          <a:p>
            <a:pPr marL="0" indent="0">
              <a:buNone/>
            </a:pPr>
            <a:endParaRPr lang="en-US" dirty="0" smtClean="0">
              <a:latin typeface="Century Gothic"/>
              <a:cs typeface="Century Gothic"/>
            </a:endParaRPr>
          </a:p>
          <a:p>
            <a:pPr marL="0" indent="0">
              <a:buNone/>
            </a:pPr>
            <a:r>
              <a:rPr lang="en-US" b="1" dirty="0" smtClean="0">
                <a:latin typeface="Century Gothic"/>
                <a:cs typeface="Century Gothic"/>
              </a:rPr>
              <a:t>Biography:</a:t>
            </a:r>
          </a:p>
          <a:p>
            <a:pPr marL="0" indent="0">
              <a:buNone/>
            </a:pPr>
            <a:r>
              <a:rPr lang="en-US" sz="1600" dirty="0">
                <a:latin typeface="Century Gothic"/>
                <a:cs typeface="Century Gothic"/>
              </a:rPr>
              <a:t>Served two terms on the ARIN Advisory Council. Served on US Delegation to ITU IPv6 WG. Attended and contributed to ITU Plenipotentiary meeting last August. Manage IP resources and addressing architecture for largest US cable ISP. Involved in other Internet governance bodies. (ICANN, IETF, ITU, RIRs) Served on ARIN's PDP committee revising the process used to define ARIN policy.</a:t>
            </a:r>
          </a:p>
          <a:p>
            <a:pPr marL="0" indent="0">
              <a:buNone/>
            </a:pPr>
            <a:endParaRPr lang="en-US" dirty="0">
              <a:latin typeface="Century Gothic"/>
              <a:cs typeface="Century Gothic"/>
            </a:endParaRPr>
          </a:p>
        </p:txBody>
      </p:sp>
    </p:spTree>
    <p:extLst>
      <p:ext uri="{BB962C8B-B14F-4D97-AF65-F5344CB8AC3E}">
        <p14:creationId xmlns:p14="http://schemas.microsoft.com/office/powerpoint/2010/main" val="24892786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u="sng" dirty="0" smtClean="0"/>
              <a:t>Kevin Blumberg</a:t>
            </a:r>
            <a:endParaRPr lang="en-US" sz="3600" u="sng" dirty="0"/>
          </a:p>
        </p:txBody>
      </p:sp>
      <p:sp>
        <p:nvSpPr>
          <p:cNvPr id="3" name="Content Placeholder 2"/>
          <p:cNvSpPr>
            <a:spLocks noGrp="1"/>
          </p:cNvSpPr>
          <p:nvPr>
            <p:ph idx="1"/>
          </p:nvPr>
        </p:nvSpPr>
        <p:spPr>
          <a:xfrm>
            <a:off x="457200" y="2094971"/>
            <a:ext cx="8229600" cy="4742467"/>
          </a:xfrm>
        </p:spPr>
        <p:txBody>
          <a:bodyPr>
            <a:normAutofit/>
          </a:bodyPr>
          <a:lstStyle/>
          <a:p>
            <a:pPr marL="0" indent="0">
              <a:buNone/>
            </a:pPr>
            <a:r>
              <a:rPr lang="en-US" b="1" dirty="0" smtClean="0"/>
              <a:t>Motivation to Serve:</a:t>
            </a:r>
          </a:p>
          <a:p>
            <a:pPr marL="0" indent="0">
              <a:buNone/>
            </a:pPr>
            <a:r>
              <a:rPr lang="en-US" sz="1600" dirty="0">
                <a:solidFill>
                  <a:srgbClr val="000000"/>
                </a:solidFill>
                <a:ea typeface="Times New Roman"/>
                <a:cs typeface="Times New Roman"/>
              </a:rPr>
              <a:t>I want to serve on the Advisory Council to help the community through the last phase of IPv4 exhaustion and the growth in IPv6 adoption. While the exhaustion phase has some known concerns I strongly believe that as IPv6 adoption increases there will be a need for increased work in tuning for IPv6.</a:t>
            </a:r>
            <a:r>
              <a:rPr lang="en-US" sz="1600" dirty="0"/>
              <a:t> </a:t>
            </a:r>
            <a:endParaRPr lang="en-US" sz="1600" dirty="0" smtClean="0"/>
          </a:p>
          <a:p>
            <a:pPr marL="0" indent="0">
              <a:buNone/>
            </a:pPr>
            <a:endParaRPr lang="en-US" dirty="0" smtClean="0"/>
          </a:p>
          <a:p>
            <a:pPr marL="0" indent="0">
              <a:buNone/>
            </a:pPr>
            <a:r>
              <a:rPr lang="en-US" b="1" dirty="0" smtClean="0"/>
              <a:t>Biography:</a:t>
            </a:r>
          </a:p>
          <a:p>
            <a:pPr marL="0" indent="0">
              <a:buNone/>
            </a:pPr>
            <a:r>
              <a:rPr lang="en-US" sz="1600" dirty="0"/>
              <a:t>I have been the Co-Owner and CTO of The Wire Inc. in Toronto Canada for the past 10 years. I currently sit on the Board and the Executive Committee for the Canadian Network Operators Consortium Inc. as well as the Board of the Toronto Internet Exchange. I have been an ARIN member and the DMR for a number of years and have been to the past three ARIN Policy meetings.</a:t>
            </a:r>
          </a:p>
          <a:p>
            <a:pPr marL="0" indent="0">
              <a:buNone/>
            </a:pPr>
            <a:endParaRPr lang="en-US" b="1" dirty="0" smtClean="0"/>
          </a:p>
          <a:p>
            <a:pPr marL="0" indent="0">
              <a:buNone/>
            </a:pPr>
            <a:endParaRPr lang="en-US" b="1" dirty="0" smtClean="0"/>
          </a:p>
          <a:p>
            <a:pPr marL="0" indent="0">
              <a:buNone/>
            </a:pPr>
            <a:endParaRPr lang="en-US" dirty="0"/>
          </a:p>
        </p:txBody>
      </p:sp>
    </p:spTree>
    <p:extLst>
      <p:ext uri="{BB962C8B-B14F-4D97-AF65-F5344CB8AC3E}">
        <p14:creationId xmlns:p14="http://schemas.microsoft.com/office/powerpoint/2010/main" val="8602029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il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52" y="0"/>
            <a:ext cx="9385904" cy="6858000"/>
          </a:xfrm>
          <a:prstGeom prst="rect">
            <a:avLst/>
          </a:prstGeom>
        </p:spPr>
      </p:pic>
      <p:sp>
        <p:nvSpPr>
          <p:cNvPr id="7" name="TextBox 6"/>
          <p:cNvSpPr txBox="1"/>
          <p:nvPr/>
        </p:nvSpPr>
        <p:spPr>
          <a:xfrm>
            <a:off x="521373" y="1527064"/>
            <a:ext cx="8343735" cy="2062103"/>
          </a:xfrm>
          <a:prstGeom prst="rect">
            <a:avLst/>
          </a:prstGeom>
          <a:noFill/>
        </p:spPr>
        <p:txBody>
          <a:bodyPr wrap="square" rtlCol="0">
            <a:spAutoFit/>
          </a:bodyPr>
          <a:lstStyle/>
          <a:p>
            <a:r>
              <a:rPr lang="en-US" sz="3200" b="1" dirty="0" smtClean="0">
                <a:solidFill>
                  <a:schemeClr val="bg1"/>
                </a:solidFill>
                <a:latin typeface="Century Gothic"/>
                <a:cs typeface="Century Gothic"/>
              </a:rPr>
              <a:t>“The pessimist complains about the wind; 	the optimist expects it to change; </a:t>
            </a:r>
          </a:p>
          <a:p>
            <a:r>
              <a:rPr lang="en-US" sz="3200" b="1" dirty="0" smtClean="0">
                <a:solidFill>
                  <a:schemeClr val="bg1"/>
                </a:solidFill>
                <a:latin typeface="Century Gothic"/>
                <a:cs typeface="Century Gothic"/>
              </a:rPr>
              <a:t>		the realist adjusts the sails.”</a:t>
            </a:r>
          </a:p>
          <a:p>
            <a:r>
              <a:rPr lang="en-US" sz="3200" b="1" dirty="0">
                <a:solidFill>
                  <a:schemeClr val="bg1"/>
                </a:solidFill>
                <a:latin typeface="Century Gothic"/>
                <a:cs typeface="Century Gothic"/>
              </a:rPr>
              <a:t>	</a:t>
            </a:r>
            <a:r>
              <a:rPr lang="en-US" sz="3200" b="1" dirty="0" smtClean="0">
                <a:solidFill>
                  <a:schemeClr val="bg1"/>
                </a:solidFill>
                <a:latin typeface="Century Gothic"/>
                <a:cs typeface="Century Gothic"/>
              </a:rPr>
              <a:t>								</a:t>
            </a:r>
            <a:r>
              <a:rPr lang="en-US" sz="2400" b="1" dirty="0" smtClean="0">
                <a:solidFill>
                  <a:schemeClr val="bg1"/>
                </a:solidFill>
                <a:latin typeface="Century Gothic"/>
                <a:cs typeface="Century Gothic"/>
              </a:rPr>
              <a:t>- William Arthur Ward</a:t>
            </a:r>
            <a:endParaRPr lang="en-US" sz="2400" b="1" dirty="0">
              <a:solidFill>
                <a:schemeClr val="bg1"/>
              </a:solidFill>
              <a:latin typeface="Century Gothic"/>
              <a:cs typeface="Century Gothic"/>
            </a:endParaRPr>
          </a:p>
        </p:txBody>
      </p:sp>
    </p:spTree>
    <p:extLst>
      <p:ext uri="{BB962C8B-B14F-4D97-AF65-F5344CB8AC3E}">
        <p14:creationId xmlns:p14="http://schemas.microsoft.com/office/powerpoint/2010/main" val="26850892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a:t>Randy Carpenter</a:t>
            </a:r>
          </a:p>
        </p:txBody>
      </p:sp>
      <p:sp>
        <p:nvSpPr>
          <p:cNvPr id="3" name="Content Placeholder 2"/>
          <p:cNvSpPr>
            <a:spLocks noGrp="1"/>
          </p:cNvSpPr>
          <p:nvPr>
            <p:ph idx="1"/>
          </p:nvPr>
        </p:nvSpPr>
        <p:spPr/>
        <p:txBody>
          <a:bodyPr/>
          <a:lstStyle/>
          <a:p>
            <a:pPr marL="0" indent="0">
              <a:buNone/>
            </a:pPr>
            <a:r>
              <a:rPr lang="en-US" b="1" dirty="0" smtClean="0"/>
              <a:t>Motivation to Serve:</a:t>
            </a:r>
          </a:p>
          <a:p>
            <a:pPr marL="0" indent="0">
              <a:buNone/>
            </a:pPr>
            <a:r>
              <a:rPr lang="en-US" sz="1600" dirty="0"/>
              <a:t>I hope to work on policies that will make it easier and more fair for organizations to get the address space they need. I also want to be involved as we go forward with the IPv6 transition.</a:t>
            </a:r>
          </a:p>
          <a:p>
            <a:pPr marL="0" indent="0">
              <a:buNone/>
            </a:pPr>
            <a:endParaRPr lang="en-US" dirty="0" smtClean="0"/>
          </a:p>
          <a:p>
            <a:pPr marL="0" indent="0">
              <a:buNone/>
            </a:pPr>
            <a:r>
              <a:rPr lang="en-US" b="1" dirty="0" smtClean="0"/>
              <a:t>Biography:</a:t>
            </a:r>
          </a:p>
          <a:p>
            <a:pPr marL="0" indent="0">
              <a:buNone/>
            </a:pPr>
            <a:r>
              <a:rPr lang="en-US" sz="1600" dirty="0"/>
              <a:t>I work with a number of small ISPs, mostly independent telephone companies. Working with these companies gives me a unique view of the operational challenges that smaller ISPs face.</a:t>
            </a:r>
          </a:p>
          <a:p>
            <a:pPr marL="0" indent="0">
              <a:buNone/>
            </a:pPr>
            <a:endParaRPr lang="en-US" dirty="0"/>
          </a:p>
        </p:txBody>
      </p:sp>
    </p:spTree>
    <p:extLst>
      <p:ext uri="{BB962C8B-B14F-4D97-AF65-F5344CB8AC3E}">
        <p14:creationId xmlns:p14="http://schemas.microsoft.com/office/powerpoint/2010/main" val="18513974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u="sng" dirty="0" smtClean="0"/>
              <a:t>Marc Crandall</a:t>
            </a:r>
            <a:endParaRPr lang="en-US" sz="3600" u="sng" dirty="0"/>
          </a:p>
        </p:txBody>
      </p:sp>
      <p:sp>
        <p:nvSpPr>
          <p:cNvPr id="3" name="Content Placeholder 2"/>
          <p:cNvSpPr>
            <a:spLocks noGrp="1"/>
          </p:cNvSpPr>
          <p:nvPr>
            <p:ph idx="1"/>
          </p:nvPr>
        </p:nvSpPr>
        <p:spPr>
          <a:xfrm>
            <a:off x="457200" y="1802191"/>
            <a:ext cx="8336038" cy="5035248"/>
          </a:xfrm>
        </p:spPr>
        <p:txBody>
          <a:bodyPr>
            <a:normAutofit/>
          </a:bodyPr>
          <a:lstStyle/>
          <a:p>
            <a:pPr marL="0" indent="0">
              <a:buNone/>
            </a:pPr>
            <a:r>
              <a:rPr lang="en-US" b="1" dirty="0" smtClean="0"/>
              <a:t>Motivation to Serve:</a:t>
            </a:r>
          </a:p>
          <a:p>
            <a:pPr marL="0" indent="0">
              <a:buNone/>
            </a:pPr>
            <a:r>
              <a:rPr lang="en-US" sz="1600" dirty="0"/>
              <a:t>Policy is critical to the proper management of IP resources and therefore the stability of the Internet. I would </a:t>
            </a:r>
            <a:r>
              <a:rPr lang="en-US" sz="1600" dirty="0" smtClean="0"/>
              <a:t>like to maintain </a:t>
            </a:r>
            <a:r>
              <a:rPr lang="en-US" sz="1600" dirty="0"/>
              <a:t>my involvement with this via the AC.</a:t>
            </a:r>
          </a:p>
          <a:p>
            <a:pPr marL="0" indent="0">
              <a:buNone/>
            </a:pPr>
            <a:r>
              <a:rPr lang="en-US" b="1" dirty="0" smtClean="0"/>
              <a:t>Biography:</a:t>
            </a:r>
          </a:p>
          <a:p>
            <a:pPr marL="0" indent="0">
              <a:buNone/>
            </a:pPr>
            <a:r>
              <a:rPr lang="en-US" sz="1600" dirty="0"/>
              <a:t>I serve with Google as Senior Manager of Global Compliance, Enterprise.  I address regulatory and policy issues - especially those involving privacy - concerning the development and deployment of Google technology to hundreds of millions of users. Prior to joining Google in 2006, I worked for the United States Federal Bureau of Investigation (FBI) serving as Assistant General Counsel with the Science and Technology Law Unit.  There, I served as principle legal advisor to the FBI Cyber Division, addressing issues such as cybercrime, counterintelligence, counterterrorism, and infrastructure security.  In that capacity I helped begin US Government participation in ARIN's public policy process.  Before joining the FBI in 2003, I served as Corporations Counsel and Lead Counsel of Internet Compliance and Enforcement with the California Department of Corporations, California's investment and finance authority, to help combat online fraud.</a:t>
            </a:r>
          </a:p>
          <a:p>
            <a:pPr marL="0" indent="0">
              <a:buNone/>
            </a:pPr>
            <a:endParaRPr lang="en-US" dirty="0"/>
          </a:p>
        </p:txBody>
      </p:sp>
    </p:spTree>
    <p:extLst>
      <p:ext uri="{BB962C8B-B14F-4D97-AF65-F5344CB8AC3E}">
        <p14:creationId xmlns:p14="http://schemas.microsoft.com/office/powerpoint/2010/main" val="13277471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u="sng" dirty="0" smtClean="0"/>
              <a:t>Bill </a:t>
            </a:r>
            <a:r>
              <a:rPr lang="en-US" sz="3600" u="sng" dirty="0" err="1" smtClean="0"/>
              <a:t>Darte</a:t>
            </a:r>
            <a:endParaRPr lang="en-US" sz="3600" u="sng" dirty="0"/>
          </a:p>
        </p:txBody>
      </p:sp>
      <p:sp>
        <p:nvSpPr>
          <p:cNvPr id="3" name="Content Placeholder 2"/>
          <p:cNvSpPr>
            <a:spLocks noGrp="1"/>
          </p:cNvSpPr>
          <p:nvPr>
            <p:ph idx="1"/>
          </p:nvPr>
        </p:nvSpPr>
        <p:spPr>
          <a:xfrm>
            <a:off x="457200" y="1778001"/>
            <a:ext cx="8229600" cy="5059438"/>
          </a:xfrm>
        </p:spPr>
        <p:txBody>
          <a:bodyPr>
            <a:normAutofit fontScale="92500" lnSpcReduction="10000"/>
          </a:bodyPr>
          <a:lstStyle/>
          <a:p>
            <a:pPr marL="0" indent="0">
              <a:buNone/>
            </a:pPr>
            <a:r>
              <a:rPr lang="en-US" b="1" dirty="0" smtClean="0"/>
              <a:t>Motivation to Serve:</a:t>
            </a:r>
          </a:p>
          <a:p>
            <a:pPr marL="0" indent="0">
              <a:buNone/>
            </a:pPr>
            <a:r>
              <a:rPr lang="en-US" sz="1700" b="1" i="1" dirty="0"/>
              <a:t>Why do you want to serve on the Advisory Council?</a:t>
            </a:r>
          </a:p>
          <a:p>
            <a:pPr marL="0" indent="0">
              <a:buNone/>
            </a:pPr>
            <a:r>
              <a:rPr lang="en-US" sz="1700" dirty="0"/>
              <a:t>I am nearing the end of my career at Washington University in St. Louis.  I would like to serve another term on the AC because this </a:t>
            </a:r>
            <a:r>
              <a:rPr lang="en-US" sz="1700" dirty="0" smtClean="0"/>
              <a:t>is the time </a:t>
            </a:r>
            <a:r>
              <a:rPr lang="en-US" sz="1700" dirty="0"/>
              <a:t>of transition in the Internet Protocol that I have looked toward since  I joined the AC in 1997.    I bring great organizational experience, commitment and objectivity to the process.</a:t>
            </a:r>
          </a:p>
          <a:p>
            <a:pPr marL="0" indent="0">
              <a:buNone/>
            </a:pPr>
            <a:endParaRPr lang="en-US" dirty="0" smtClean="0"/>
          </a:p>
          <a:p>
            <a:pPr marL="0" indent="0">
              <a:buNone/>
            </a:pPr>
            <a:r>
              <a:rPr lang="en-US" b="1" dirty="0" smtClean="0"/>
              <a:t>Biography:</a:t>
            </a:r>
          </a:p>
          <a:p>
            <a:pPr marL="0" indent="0">
              <a:buNone/>
            </a:pPr>
            <a:r>
              <a:rPr lang="en-US" sz="1600" dirty="0"/>
              <a:t>I am a staff employee of the Center for the Application of Information Technology and adjunct Professor in the Sever Institute within the School of Engineering and Applied Science at Washington University in St. Louis. I have served the Internet community continuously as an Advisory Council member since ARIN's inception in 1997. In addition, I have taught and had technical roles within Washington University in St. Louis since 1991 and have worked in industry doing IT and network services since 1984 following my MBA. Distantly, in another life, I was a District Conservationist and Conservation Planner for the Soil Conservation Service, US Department of Agriculture.</a:t>
            </a:r>
          </a:p>
          <a:p>
            <a:pPr marL="0" indent="0">
              <a:buNone/>
            </a:pPr>
            <a:endParaRPr lang="en-US" dirty="0"/>
          </a:p>
        </p:txBody>
      </p:sp>
    </p:spTree>
    <p:extLst>
      <p:ext uri="{BB962C8B-B14F-4D97-AF65-F5344CB8AC3E}">
        <p14:creationId xmlns:p14="http://schemas.microsoft.com/office/powerpoint/2010/main" val="37399316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a:t>Kate Do </a:t>
            </a:r>
            <a:r>
              <a:rPr lang="en-US" sz="3600" u="sng" dirty="0" err="1"/>
              <a:t>Forno</a:t>
            </a:r>
            <a:endParaRPr lang="en-US" sz="3600" u="sng" dirty="0"/>
          </a:p>
        </p:txBody>
      </p:sp>
      <p:sp>
        <p:nvSpPr>
          <p:cNvPr id="3" name="Content Placeholder 2"/>
          <p:cNvSpPr>
            <a:spLocks noGrp="1"/>
          </p:cNvSpPr>
          <p:nvPr>
            <p:ph idx="1"/>
          </p:nvPr>
        </p:nvSpPr>
        <p:spPr>
          <a:xfrm>
            <a:off x="457200" y="1729619"/>
            <a:ext cx="8229600" cy="5107819"/>
          </a:xfrm>
        </p:spPr>
        <p:txBody>
          <a:bodyPr>
            <a:normAutofit fontScale="55000" lnSpcReduction="20000"/>
          </a:bodyPr>
          <a:lstStyle/>
          <a:p>
            <a:r>
              <a:rPr lang="en-US" b="1" dirty="0" smtClean="0"/>
              <a:t>Motivation to Serve:</a:t>
            </a:r>
          </a:p>
          <a:p>
            <a:r>
              <a:rPr lang="en-US" sz="3600" dirty="0" smtClean="0"/>
              <a:t>I am eager to serve on the ARIN Advisory Council. My foremost motivation is to give back to the Internet community that has treated me so well by volunteering my time on the AC. I believe the skills that I possess will assist the AC in shaping sound policy for today and the foreseeable future.</a:t>
            </a:r>
          </a:p>
          <a:p>
            <a:endParaRPr lang="en-US" b="1" dirty="0" smtClean="0"/>
          </a:p>
          <a:p>
            <a:r>
              <a:rPr lang="en-US" b="1" dirty="0" smtClean="0"/>
              <a:t>Biography:</a:t>
            </a:r>
          </a:p>
          <a:p>
            <a:pPr marL="285750" indent="-285750">
              <a:buFont typeface="Arial" pitchFamily="34" charset="0"/>
              <a:buChar char="•"/>
            </a:pPr>
            <a:r>
              <a:rPr lang="en-US" dirty="0" smtClean="0"/>
              <a:t>Employed by a large Independent Internet Service Provider</a:t>
            </a:r>
          </a:p>
          <a:p>
            <a:pPr marL="285750" indent="-285750">
              <a:buFont typeface="Arial" pitchFamily="34" charset="0"/>
              <a:buChar char="•"/>
            </a:pPr>
            <a:r>
              <a:rPr lang="en-US" dirty="0" smtClean="0"/>
              <a:t>Extensive experience working in a collaborative environment like the Advisory Council</a:t>
            </a:r>
          </a:p>
          <a:p>
            <a:pPr marL="285750" indent="-285750">
              <a:buFont typeface="Arial" pitchFamily="34" charset="0"/>
              <a:buChar char="•"/>
            </a:pPr>
            <a:r>
              <a:rPr lang="en-US" dirty="0" smtClean="0"/>
              <a:t>Significant policy development experience</a:t>
            </a:r>
          </a:p>
          <a:p>
            <a:pPr marL="285750" indent="-285750">
              <a:buFont typeface="Arial" pitchFamily="34" charset="0"/>
              <a:buChar char="•"/>
            </a:pPr>
            <a:r>
              <a:rPr lang="en-US" dirty="0" smtClean="0"/>
              <a:t>I have spent many years volunteering in the non-profit world; I am a passionate and committed community builder</a:t>
            </a:r>
          </a:p>
          <a:p>
            <a:pPr marL="285750" indent="-285750">
              <a:buFont typeface="Arial" pitchFamily="34" charset="0"/>
              <a:buChar char="•"/>
            </a:pPr>
            <a:endParaRPr lang="en-US" dirty="0" smtClean="0"/>
          </a:p>
          <a:p>
            <a:r>
              <a:rPr lang="en-US" b="1" dirty="0" smtClean="0"/>
              <a:t>If you have any questions, please feel to contact me at </a:t>
            </a:r>
            <a:r>
              <a:rPr lang="en-US" b="1" dirty="0" err="1" smtClean="0"/>
              <a:t>katedoforno@gmail.com</a:t>
            </a:r>
            <a:endParaRPr lang="en-US" b="1" dirty="0" smtClean="0"/>
          </a:p>
          <a:p>
            <a:r>
              <a:rPr lang="en-US" dirty="0" smtClean="0"/>
              <a:t>I would sincerely appreciate your trust and your vote</a:t>
            </a:r>
          </a:p>
        </p:txBody>
      </p:sp>
    </p:spTree>
    <p:extLst>
      <p:ext uri="{BB962C8B-B14F-4D97-AF65-F5344CB8AC3E}">
        <p14:creationId xmlns:p14="http://schemas.microsoft.com/office/powerpoint/2010/main" val="40439241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a:t>Robert Duncan</a:t>
            </a:r>
          </a:p>
        </p:txBody>
      </p:sp>
      <p:sp>
        <p:nvSpPr>
          <p:cNvPr id="3" name="Content Placeholder 2"/>
          <p:cNvSpPr>
            <a:spLocks noGrp="1"/>
          </p:cNvSpPr>
          <p:nvPr>
            <p:ph idx="1"/>
          </p:nvPr>
        </p:nvSpPr>
        <p:spPr>
          <a:xfrm>
            <a:off x="457200" y="1729619"/>
            <a:ext cx="8229600" cy="5107819"/>
          </a:xfrm>
        </p:spPr>
        <p:txBody>
          <a:bodyPr/>
          <a:lstStyle/>
          <a:p>
            <a:pPr marL="0" indent="0">
              <a:buNone/>
            </a:pPr>
            <a:r>
              <a:rPr lang="en-US" b="1" dirty="0" smtClean="0"/>
              <a:t>Motivation to Serve:</a:t>
            </a:r>
          </a:p>
          <a:p>
            <a:pPr marL="0" indent="0">
              <a:buNone/>
            </a:pPr>
            <a:r>
              <a:rPr lang="en-US" sz="1600" dirty="0"/>
              <a:t>I am interested in bringing the experience of the Merit organization as well as the point of view of an R&amp;E network provider to ARIN. </a:t>
            </a:r>
            <a:endParaRPr lang="en-US" dirty="0" smtClean="0"/>
          </a:p>
          <a:p>
            <a:pPr marL="0" indent="0">
              <a:buNone/>
            </a:pPr>
            <a:r>
              <a:rPr lang="en-US" b="1" dirty="0" smtClean="0"/>
              <a:t>Biography:</a:t>
            </a:r>
          </a:p>
          <a:p>
            <a:pPr marL="0" indent="0">
              <a:buNone/>
            </a:pPr>
            <a:r>
              <a:rPr lang="en-US" sz="1600" dirty="0"/>
              <a:t>I have been with Merit Network for 4 years. Merit is a nonprofit member based network services provider located in Ann Arbor Michigan. In that time I have been responsible for strategy and design of optical, Ethernet and IP network systems. This includes management of IPREG and DNS support. Merit manages IP address space for the .EDU TLD in Michigan and internal IP assignments for over 400 member organizations. For the past 16 years I have been involved in strategic planning functions for all Information Technology sectors, including LAN, WAN, server, desktop and voice systems. I worked for Nortel Networks, a network hardware vendor, for 26 years prior to Merit Network.</a:t>
            </a:r>
          </a:p>
        </p:txBody>
      </p:sp>
    </p:spTree>
    <p:extLst>
      <p:ext uri="{BB962C8B-B14F-4D97-AF65-F5344CB8AC3E}">
        <p14:creationId xmlns:p14="http://schemas.microsoft.com/office/powerpoint/2010/main" val="14065329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a:t>David Farmer</a:t>
            </a:r>
          </a:p>
        </p:txBody>
      </p:sp>
      <p:sp>
        <p:nvSpPr>
          <p:cNvPr id="3" name="Content Placeholder 2"/>
          <p:cNvSpPr>
            <a:spLocks noGrp="1"/>
          </p:cNvSpPr>
          <p:nvPr>
            <p:ph idx="1"/>
          </p:nvPr>
        </p:nvSpPr>
        <p:spPr>
          <a:xfrm>
            <a:off x="457200" y="1862667"/>
            <a:ext cx="8229600" cy="4974771"/>
          </a:xfrm>
        </p:spPr>
        <p:txBody>
          <a:bodyPr/>
          <a:lstStyle/>
          <a:p>
            <a:pPr marL="0" indent="0">
              <a:buNone/>
            </a:pPr>
            <a:r>
              <a:rPr lang="en-US" b="1" dirty="0" smtClean="0"/>
              <a:t>Motivation to Serve:</a:t>
            </a:r>
          </a:p>
          <a:p>
            <a:pPr marL="0" indent="0">
              <a:buNone/>
            </a:pPr>
            <a:r>
              <a:rPr lang="en-US" sz="1600" dirty="0"/>
              <a:t>I hope to continue to bring the views and sensibilities of an end-user organization to the ARIN Advisory Council. Moreover, I would like to help guide the ARIN community through IPv4 exhaustion and the transition to IPv6 that I was allowed to start 3 years ago</a:t>
            </a:r>
            <a:r>
              <a:rPr lang="en-US" sz="1600" dirty="0" smtClean="0"/>
              <a:t>.</a:t>
            </a:r>
            <a:endParaRPr lang="en-US" sz="1600" dirty="0"/>
          </a:p>
          <a:p>
            <a:pPr marL="0" indent="0">
              <a:buNone/>
            </a:pPr>
            <a:endParaRPr lang="en-US" dirty="0" smtClean="0"/>
          </a:p>
          <a:p>
            <a:pPr marL="0" indent="0">
              <a:buNone/>
            </a:pPr>
            <a:r>
              <a:rPr lang="en-US" b="1" dirty="0" smtClean="0"/>
              <a:t>Biography:</a:t>
            </a:r>
          </a:p>
          <a:p>
            <a:pPr marL="0" indent="0">
              <a:buNone/>
            </a:pPr>
            <a:r>
              <a:rPr lang="en-US" sz="1600" dirty="0"/>
              <a:t>David Farmer is a Senior Network Design Engineer at the University of Minnesota. He has been a member of the University's Office of Information Technology, in varying roles, for the last 17 years. He is the chair of the BOREAS-Net Technical Team. David was elected to the ARIN AC in October of 2008.</a:t>
            </a:r>
          </a:p>
          <a:p>
            <a:pPr marL="0" indent="0">
              <a:buNone/>
            </a:pPr>
            <a:endParaRPr lang="en-US" sz="1600" dirty="0"/>
          </a:p>
        </p:txBody>
      </p:sp>
    </p:spTree>
    <p:extLst>
      <p:ext uri="{BB962C8B-B14F-4D97-AF65-F5344CB8AC3E}">
        <p14:creationId xmlns:p14="http://schemas.microsoft.com/office/powerpoint/2010/main" val="16443865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a:t>John Sweeting</a:t>
            </a:r>
          </a:p>
        </p:txBody>
      </p:sp>
      <p:sp>
        <p:nvSpPr>
          <p:cNvPr id="3" name="Content Placeholder 2"/>
          <p:cNvSpPr>
            <a:spLocks noGrp="1"/>
          </p:cNvSpPr>
          <p:nvPr>
            <p:ph idx="1"/>
          </p:nvPr>
        </p:nvSpPr>
        <p:spPr>
          <a:xfrm>
            <a:off x="457200" y="1838477"/>
            <a:ext cx="8229600" cy="4998962"/>
          </a:xfrm>
        </p:spPr>
        <p:txBody>
          <a:bodyPr/>
          <a:lstStyle/>
          <a:p>
            <a:pPr marL="0" indent="0">
              <a:buNone/>
            </a:pPr>
            <a:r>
              <a:rPr lang="en-US" b="1" dirty="0" smtClean="0"/>
              <a:t>Motivation to Serve:</a:t>
            </a:r>
          </a:p>
          <a:p>
            <a:pPr marL="0" indent="0">
              <a:buNone/>
            </a:pPr>
            <a:r>
              <a:rPr lang="en-US" sz="1600" dirty="0"/>
              <a:t>There are 2 main reasons that I want to continue serving on the Advisory </a:t>
            </a:r>
            <a:r>
              <a:rPr lang="en-US" sz="1600" dirty="0" smtClean="0"/>
              <a:t>Council:</a:t>
            </a:r>
          </a:p>
          <a:p>
            <a:pPr marL="0" indent="0">
              <a:buNone/>
            </a:pPr>
            <a:r>
              <a:rPr lang="en-US" sz="1600" dirty="0" smtClean="0"/>
              <a:t> </a:t>
            </a:r>
          </a:p>
          <a:p>
            <a:pPr>
              <a:buAutoNum type="arabicParenR"/>
            </a:pPr>
            <a:r>
              <a:rPr lang="en-US" sz="1600" dirty="0" smtClean="0"/>
              <a:t> to </a:t>
            </a:r>
            <a:r>
              <a:rPr lang="en-US" sz="1600" dirty="0"/>
              <a:t>help ensure that all voices are heard </a:t>
            </a:r>
            <a:endParaRPr lang="en-US" sz="1600" dirty="0" smtClean="0"/>
          </a:p>
          <a:p>
            <a:pPr>
              <a:buAutoNum type="arabicParenR"/>
            </a:pPr>
            <a:r>
              <a:rPr lang="en-US" sz="1600" dirty="0" smtClean="0"/>
              <a:t> to </a:t>
            </a:r>
            <a:r>
              <a:rPr lang="en-US" sz="1600" dirty="0"/>
              <a:t>help ensure that all options are fully explored.</a:t>
            </a:r>
          </a:p>
          <a:p>
            <a:pPr marL="0" indent="0">
              <a:buNone/>
            </a:pPr>
            <a:endParaRPr lang="en-US" dirty="0" smtClean="0"/>
          </a:p>
          <a:p>
            <a:pPr marL="0" indent="0">
              <a:buNone/>
            </a:pPr>
            <a:r>
              <a:rPr lang="en-US" b="1" dirty="0" smtClean="0"/>
              <a:t>Biography:</a:t>
            </a:r>
          </a:p>
          <a:p>
            <a:pPr marL="0" indent="0">
              <a:buNone/>
            </a:pPr>
            <a:r>
              <a:rPr lang="en-US" sz="1600" dirty="0"/>
              <a:t>I have been active within the ARIN community for several years. I have served on the Advisory Council for 9 years (2000-2005, 2009-2011) and have been the Chair of the Advisory Council for the last 3 years.</a:t>
            </a:r>
          </a:p>
          <a:p>
            <a:pPr marL="0" indent="0">
              <a:buNone/>
            </a:pPr>
            <a:endParaRPr lang="en-US" sz="1600" dirty="0"/>
          </a:p>
        </p:txBody>
      </p:sp>
    </p:spTree>
    <p:extLst>
      <p:ext uri="{BB962C8B-B14F-4D97-AF65-F5344CB8AC3E}">
        <p14:creationId xmlns:p14="http://schemas.microsoft.com/office/powerpoint/2010/main" val="2489051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a:t>Randy Whitney</a:t>
            </a:r>
          </a:p>
        </p:txBody>
      </p:sp>
      <p:sp>
        <p:nvSpPr>
          <p:cNvPr id="3" name="Content Placeholder 2"/>
          <p:cNvSpPr>
            <a:spLocks noGrp="1"/>
          </p:cNvSpPr>
          <p:nvPr>
            <p:ph idx="1"/>
          </p:nvPr>
        </p:nvSpPr>
        <p:spPr>
          <a:xfrm>
            <a:off x="457200" y="1753811"/>
            <a:ext cx="8229600" cy="5083628"/>
          </a:xfrm>
        </p:spPr>
        <p:txBody>
          <a:bodyPr/>
          <a:lstStyle/>
          <a:p>
            <a:pPr marL="0" indent="0">
              <a:buNone/>
            </a:pPr>
            <a:r>
              <a:rPr lang="en-US" b="1" dirty="0" smtClean="0"/>
              <a:t>Motivation to Serve:</a:t>
            </a:r>
          </a:p>
          <a:p>
            <a:pPr marL="0" indent="0">
              <a:buNone/>
            </a:pPr>
            <a:r>
              <a:rPr lang="en-US" sz="1600" dirty="0" smtClean="0"/>
              <a:t>I want to </a:t>
            </a:r>
            <a:r>
              <a:rPr lang="en-US" sz="1600" dirty="0"/>
              <a:t>have a positive impact not only the ARIN region but also in service to the Global community. I'd like to see ARIN gain in reputation among the other RIRs and I'd like to help facilitate further Cooperation among the RIRs. Specifically focusing on ARIN's direct customers, I have many years of experience in the industry and feel that I can use this to add many highly relevant contributions to both policy work and to the organization.</a:t>
            </a:r>
          </a:p>
          <a:p>
            <a:pPr marL="0" indent="0">
              <a:buNone/>
            </a:pPr>
            <a:r>
              <a:rPr lang="en-US" b="1" dirty="0" smtClean="0"/>
              <a:t>Biography:</a:t>
            </a:r>
          </a:p>
          <a:p>
            <a:pPr marL="0" indent="0">
              <a:buNone/>
            </a:pPr>
            <a:r>
              <a:rPr lang="en-US" sz="1600" dirty="0"/>
              <a:t>My current role is Principal Engineering and Manager of Global Peering for Verizon, covering ASNs AS701, AS702, AS703, AS14551 and AS19262. I have grown this role over the years to include participation within the three RIRs covering the majority of Verizon's Operational Network: ARIN, </a:t>
            </a:r>
            <a:r>
              <a:rPr lang="en-US" sz="1600" dirty="0" smtClean="0"/>
              <a:t>RIPE</a:t>
            </a:r>
            <a:r>
              <a:rPr lang="en-US" sz="1600" dirty="0"/>
              <a:t>, and APNIC. Within the ARIN region, I had previously chosen to remain in the background as it has been ably covered for Verizon by Heather Schiller and also until just recently Jason Schiller, who both kept me informed of active areas of debate and on updates to policy.</a:t>
            </a:r>
          </a:p>
          <a:p>
            <a:pPr marL="0" indent="0">
              <a:buNone/>
            </a:pPr>
            <a:endParaRPr lang="en-US" sz="1600" dirty="0"/>
          </a:p>
        </p:txBody>
      </p:sp>
    </p:spTree>
    <p:extLst>
      <p:ext uri="{BB962C8B-B14F-4D97-AF65-F5344CB8AC3E}">
        <p14:creationId xmlns:p14="http://schemas.microsoft.com/office/powerpoint/2010/main" val="8542015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79" y="946578"/>
            <a:ext cx="6775448" cy="5234953"/>
          </a:xfrm>
          <a:prstGeom prst="rect">
            <a:avLst/>
          </a:prstGeom>
        </p:spPr>
      </p:pic>
    </p:spTree>
    <p:extLst>
      <p:ext uri="{BB962C8B-B14F-4D97-AF65-F5344CB8AC3E}">
        <p14:creationId xmlns:p14="http://schemas.microsoft.com/office/powerpoint/2010/main" val="14964558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24" y="592667"/>
            <a:ext cx="9572157" cy="1804273"/>
          </a:xfrm>
        </p:spPr>
        <p:txBody>
          <a:bodyPr/>
          <a:lstStyle/>
          <a:p>
            <a:r>
              <a:rPr lang="en-US" dirty="0" smtClean="0"/>
              <a:t>Board of Trustees Candidates</a:t>
            </a:r>
            <a:endParaRPr lang="en-US" dirty="0"/>
          </a:p>
        </p:txBody>
      </p:sp>
      <p:sp>
        <p:nvSpPr>
          <p:cNvPr id="3" name="Content Placeholder 2"/>
          <p:cNvSpPr>
            <a:spLocks noGrp="1"/>
          </p:cNvSpPr>
          <p:nvPr>
            <p:ph idx="1"/>
          </p:nvPr>
        </p:nvSpPr>
        <p:spPr>
          <a:xfrm>
            <a:off x="457200" y="2189238"/>
            <a:ext cx="8229600" cy="4475893"/>
          </a:xfrm>
        </p:spPr>
        <p:txBody>
          <a:bodyPr/>
          <a:lstStyle/>
          <a:p>
            <a:r>
              <a:rPr lang="en-US" dirty="0" smtClean="0"/>
              <a:t>Rudolf Daniel * (V)</a:t>
            </a:r>
          </a:p>
          <a:p>
            <a:r>
              <a:rPr lang="en-US" dirty="0" smtClean="0"/>
              <a:t>Timothy Denton</a:t>
            </a:r>
          </a:p>
          <a:p>
            <a:r>
              <a:rPr lang="en-US" dirty="0" smtClean="0"/>
              <a:t>Aaron Hughes </a:t>
            </a:r>
          </a:p>
          <a:p>
            <a:r>
              <a:rPr lang="en-US" dirty="0" smtClean="0"/>
              <a:t>Jack Waters </a:t>
            </a:r>
          </a:p>
          <a:p>
            <a:r>
              <a:rPr lang="en-US" dirty="0" smtClean="0"/>
              <a:t>Bill Woodcock</a:t>
            </a:r>
            <a:endParaRPr lang="en-US" dirty="0"/>
          </a:p>
        </p:txBody>
      </p:sp>
      <p:sp>
        <p:nvSpPr>
          <p:cNvPr id="4" name="TextBox 3"/>
          <p:cNvSpPr txBox="1"/>
          <p:nvPr/>
        </p:nvSpPr>
        <p:spPr>
          <a:xfrm>
            <a:off x="625124" y="5573605"/>
            <a:ext cx="7750098" cy="461665"/>
          </a:xfrm>
          <a:prstGeom prst="rect">
            <a:avLst/>
          </a:prstGeom>
          <a:noFill/>
        </p:spPr>
        <p:txBody>
          <a:bodyPr wrap="square" rtlCol="0">
            <a:spAutoFit/>
          </a:bodyPr>
          <a:lstStyle/>
          <a:p>
            <a:r>
              <a:rPr lang="en-US" sz="2400" b="1" dirty="0" smtClean="0">
                <a:latin typeface="Century Gothic"/>
                <a:cs typeface="Century Gothic"/>
              </a:rPr>
              <a:t>* = Not in Attendance				(V) = Video Speech</a:t>
            </a:r>
            <a:endParaRPr lang="en-US" sz="2400" b="1" dirty="0">
              <a:latin typeface="Century Gothic"/>
              <a:cs typeface="Century Gothic"/>
            </a:endParaRPr>
          </a:p>
        </p:txBody>
      </p:sp>
    </p:spTree>
    <p:extLst>
      <p:ext uri="{BB962C8B-B14F-4D97-AF65-F5344CB8AC3E}">
        <p14:creationId xmlns:p14="http://schemas.microsoft.com/office/powerpoint/2010/main" val="12715574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28340315"/>
              </p:ext>
            </p:extLst>
          </p:nvPr>
        </p:nvGraphicFramePr>
        <p:xfrm>
          <a:off x="377828" y="976153"/>
          <a:ext cx="8406708" cy="5363593"/>
        </p:xfrm>
        <a:graphic>
          <a:graphicData uri="http://schemas.openxmlformats.org/drawingml/2006/table">
            <a:tbl>
              <a:tblPr/>
              <a:tblGrid>
                <a:gridCol w="839623"/>
                <a:gridCol w="997050"/>
                <a:gridCol w="892098"/>
                <a:gridCol w="1794690"/>
                <a:gridCol w="1668747"/>
                <a:gridCol w="682192"/>
                <a:gridCol w="1532308"/>
              </a:tblGrid>
              <a:tr h="7737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Sunday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rotWithShape="1">
                      <a:blip r:embed="rId2">
                        <a:alphaModFix amt="94000"/>
                      </a:blip>
                      <a:stretch>
                        <a:fillRect/>
                      </a:stretch>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Monday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rotWithShape="1">
                      <a:blip r:embed="rId2">
                        <a:alphaModFix amt="94000"/>
                      </a:blip>
                      <a:stretch>
                        <a:fillRect/>
                      </a:stretch>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Tuesday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rotWithShape="1">
                      <a:blip r:embed="rId2">
                        <a:alphaModFix amt="94000"/>
                      </a:blip>
                      <a:stretch>
                        <a:fillRect/>
                      </a:stretch>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Wednesday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rotWithShape="1">
                      <a:blip r:embed="rId2">
                        <a:alphaModFix amt="94000"/>
                      </a:blip>
                      <a:stretch>
                        <a:fillRect/>
                      </a:stretch>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Thursday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rotWithShape="1">
                      <a:blip r:embed="rId2">
                        <a:alphaModFix amt="94000"/>
                      </a:blip>
                      <a:stretch>
                        <a:fillRect/>
                      </a:stretch>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Friday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rotWithShape="1">
                      <a:blip r:embed="rId2">
                        <a:alphaModFix amt="94000"/>
                      </a:blip>
                      <a:stretch>
                        <a:fillRect/>
                      </a:stretch>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Saturday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rotWithShape="1">
                      <a:blip r:embed="rId2">
                        <a:alphaModFix amt="94000"/>
                      </a:blip>
                      <a:stretch>
                        <a:fillRect/>
                      </a:stretch>
                    </a:blipFill>
                  </a:tcPr>
                </a:tc>
              </a:tr>
              <a:tr h="36840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6405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3</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4</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5</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6</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7</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8</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14317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9</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10</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11</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12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13 </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14</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15</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1092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16</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17</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18</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19</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20</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21</a:t>
                      </a:r>
                      <a:endParaRPr kumimoji="0" lang="en-US" sz="13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22 </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105675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23</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24</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25</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26</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27</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28</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29 </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bl>
          </a:graphicData>
        </a:graphic>
      </p:graphicFrame>
      <p:sp>
        <p:nvSpPr>
          <p:cNvPr id="2" name="TextBox 1"/>
          <p:cNvSpPr txBox="1"/>
          <p:nvPr/>
        </p:nvSpPr>
        <p:spPr>
          <a:xfrm>
            <a:off x="3410962" y="2802504"/>
            <a:ext cx="1532309" cy="1446550"/>
          </a:xfrm>
          <a:prstGeom prst="rect">
            <a:avLst/>
          </a:prstGeom>
          <a:noFill/>
        </p:spPr>
        <p:txBody>
          <a:bodyPr wrap="square" rtlCol="0">
            <a:spAutoFit/>
          </a:bodyPr>
          <a:lstStyle/>
          <a:p>
            <a:pPr algn="ctr"/>
            <a:r>
              <a:rPr lang="en-US" sz="1400" b="1" dirty="0" smtClean="0">
                <a:latin typeface="Century Gothic"/>
                <a:cs typeface="Century Gothic"/>
              </a:rPr>
              <a:t>- Candidate Speeches</a:t>
            </a:r>
          </a:p>
          <a:p>
            <a:pPr algn="ctr"/>
            <a:endParaRPr lang="en-US" sz="1400" b="1" dirty="0" smtClean="0">
              <a:latin typeface="Century Gothic"/>
              <a:cs typeface="Century Gothic"/>
            </a:endParaRPr>
          </a:p>
          <a:p>
            <a:pPr algn="ctr"/>
            <a:r>
              <a:rPr lang="en-US" sz="1400" b="1" dirty="0" smtClean="0">
                <a:latin typeface="Century Gothic"/>
                <a:cs typeface="Century Gothic"/>
              </a:rPr>
              <a:t>- Voting Opens at 5pm ET</a:t>
            </a:r>
          </a:p>
          <a:p>
            <a:endParaRPr lang="en-US" dirty="0"/>
          </a:p>
        </p:txBody>
      </p:sp>
      <p:sp>
        <p:nvSpPr>
          <p:cNvPr id="3" name="TextBox 2"/>
          <p:cNvSpPr txBox="1"/>
          <p:nvPr/>
        </p:nvSpPr>
        <p:spPr>
          <a:xfrm>
            <a:off x="5027233" y="3027733"/>
            <a:ext cx="1469336" cy="738664"/>
          </a:xfrm>
          <a:prstGeom prst="rect">
            <a:avLst/>
          </a:prstGeom>
          <a:noFill/>
        </p:spPr>
        <p:txBody>
          <a:bodyPr wrap="square" rtlCol="0">
            <a:spAutoFit/>
          </a:bodyPr>
          <a:lstStyle/>
          <a:p>
            <a:pPr algn="ctr"/>
            <a:r>
              <a:rPr lang="en-US" sz="1400" b="1" dirty="0" smtClean="0">
                <a:latin typeface="Century Gothic"/>
                <a:cs typeface="Century Gothic"/>
              </a:rPr>
              <a:t>- Candidate Speeches Posted Online</a:t>
            </a:r>
            <a:endParaRPr lang="en-US" sz="1400" b="1" dirty="0">
              <a:latin typeface="Century Gothic"/>
              <a:cs typeface="Century Gothic"/>
            </a:endParaRPr>
          </a:p>
        </p:txBody>
      </p:sp>
      <p:sp>
        <p:nvSpPr>
          <p:cNvPr id="4" name="TextBox 3"/>
          <p:cNvSpPr txBox="1"/>
          <p:nvPr/>
        </p:nvSpPr>
        <p:spPr>
          <a:xfrm>
            <a:off x="7336191" y="4387440"/>
            <a:ext cx="1290917" cy="738664"/>
          </a:xfrm>
          <a:prstGeom prst="rect">
            <a:avLst/>
          </a:prstGeom>
          <a:noFill/>
        </p:spPr>
        <p:txBody>
          <a:bodyPr wrap="square" rtlCol="0">
            <a:spAutoFit/>
          </a:bodyPr>
          <a:lstStyle/>
          <a:p>
            <a:pPr algn="ctr"/>
            <a:r>
              <a:rPr lang="en-US" sz="1400" b="1" dirty="0" smtClean="0">
                <a:latin typeface="Century Gothic"/>
                <a:cs typeface="Century Gothic"/>
              </a:rPr>
              <a:t>- Voting Closes at 5pm ET</a:t>
            </a:r>
            <a:endParaRPr lang="en-US" sz="1400" b="1" dirty="0">
              <a:latin typeface="Century Gothic"/>
              <a:cs typeface="Century Gothic"/>
            </a:endParaRPr>
          </a:p>
        </p:txBody>
      </p:sp>
      <p:sp>
        <p:nvSpPr>
          <p:cNvPr id="6" name="TextBox 5"/>
          <p:cNvSpPr txBox="1"/>
          <p:nvPr/>
        </p:nvSpPr>
        <p:spPr>
          <a:xfrm>
            <a:off x="7178760" y="5342601"/>
            <a:ext cx="1689738" cy="861774"/>
          </a:xfrm>
          <a:prstGeom prst="rect">
            <a:avLst/>
          </a:prstGeom>
          <a:noFill/>
        </p:spPr>
        <p:txBody>
          <a:bodyPr wrap="square" rtlCol="0">
            <a:spAutoFit/>
          </a:bodyPr>
          <a:lstStyle/>
          <a:p>
            <a:endParaRPr lang="en-US" dirty="0" smtClean="0"/>
          </a:p>
          <a:p>
            <a:pPr algn="ctr"/>
            <a:r>
              <a:rPr lang="en-US" dirty="0" smtClean="0"/>
              <a:t> -</a:t>
            </a:r>
            <a:r>
              <a:rPr lang="en-US" sz="1400" b="1" dirty="0" smtClean="0">
                <a:latin typeface="Century Gothic"/>
                <a:cs typeface="Century Gothic"/>
              </a:rPr>
              <a:t>Representatives Announced</a:t>
            </a:r>
            <a:endParaRPr lang="en-US" dirty="0"/>
          </a:p>
        </p:txBody>
      </p:sp>
      <p:sp>
        <p:nvSpPr>
          <p:cNvPr id="7" name="TextBox 6"/>
          <p:cNvSpPr txBox="1"/>
          <p:nvPr/>
        </p:nvSpPr>
        <p:spPr>
          <a:xfrm>
            <a:off x="4088190" y="266095"/>
            <a:ext cx="4696346" cy="523220"/>
          </a:xfrm>
          <a:prstGeom prst="rect">
            <a:avLst/>
          </a:prstGeom>
          <a:noFill/>
        </p:spPr>
        <p:txBody>
          <a:bodyPr wrap="square" rtlCol="0">
            <a:spAutoFit/>
          </a:bodyPr>
          <a:lstStyle/>
          <a:p>
            <a:pPr algn="ctr"/>
            <a:r>
              <a:rPr lang="en-US" sz="2800" b="1" dirty="0" smtClean="0">
                <a:latin typeface="Century Gothic"/>
                <a:cs typeface="Century Gothic"/>
              </a:rPr>
              <a:t>October 2011</a:t>
            </a:r>
            <a:endParaRPr lang="en-US" sz="2800" b="1" dirty="0">
              <a:latin typeface="Century Gothic"/>
              <a:cs typeface="Century Gothic"/>
            </a:endParaRPr>
          </a:p>
        </p:txBody>
      </p:sp>
    </p:spTree>
    <p:extLst>
      <p:ext uri="{BB962C8B-B14F-4D97-AF65-F5344CB8AC3E}">
        <p14:creationId xmlns:p14="http://schemas.microsoft.com/office/powerpoint/2010/main" val="2378233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4261"/>
            <a:ext cx="8229600" cy="1143000"/>
          </a:xfrm>
        </p:spPr>
        <p:txBody>
          <a:bodyPr>
            <a:noAutofit/>
          </a:bodyPr>
          <a:lstStyle/>
          <a:p>
            <a:r>
              <a:rPr lang="en-US" sz="3600" u="sng" dirty="0"/>
              <a:t>Rudolph Daniel</a:t>
            </a:r>
          </a:p>
        </p:txBody>
      </p:sp>
      <p:sp>
        <p:nvSpPr>
          <p:cNvPr id="3" name="Content Placeholder 2"/>
          <p:cNvSpPr>
            <a:spLocks noGrp="1"/>
          </p:cNvSpPr>
          <p:nvPr>
            <p:ph idx="1"/>
          </p:nvPr>
        </p:nvSpPr>
        <p:spPr>
          <a:xfrm>
            <a:off x="457199" y="1499815"/>
            <a:ext cx="8360229" cy="4850185"/>
          </a:xfrm>
        </p:spPr>
        <p:txBody>
          <a:bodyPr/>
          <a:lstStyle/>
          <a:p>
            <a:pPr marL="0" indent="0">
              <a:buNone/>
            </a:pPr>
            <a:r>
              <a:rPr lang="en-US" b="1" dirty="0" smtClean="0"/>
              <a:t>Motivation to Serve:</a:t>
            </a:r>
          </a:p>
          <a:p>
            <a:pPr marL="0" indent="0">
              <a:buNone/>
            </a:pPr>
            <a:r>
              <a:rPr lang="en-US" sz="1500" dirty="0"/>
              <a:t>It is an honor to serve the Internet community. It is another opportunity to further the interests of the Caribbean region as a whole, to bring the region to the table and to highlight the importance of participation in the IG process at all levels. Personally, it is a learning experience and an opportunity to meet a wider Internet community. At a deeper level, the multi stakeholder consensus model of governance is, I believe, a game changer in the affairs of humans and the the way in which we view innovation and creativity</a:t>
            </a:r>
            <a:r>
              <a:rPr lang="en-US" sz="1500" dirty="0" smtClean="0"/>
              <a:t>.</a:t>
            </a:r>
          </a:p>
          <a:p>
            <a:pPr marL="0" indent="0">
              <a:buNone/>
            </a:pPr>
            <a:r>
              <a:rPr lang="en-US" b="1" dirty="0" smtClean="0"/>
              <a:t>Biography:</a:t>
            </a:r>
          </a:p>
          <a:p>
            <a:pPr marL="0" indent="0">
              <a:buNone/>
            </a:pPr>
            <a:r>
              <a:rPr lang="en-US" sz="1500" dirty="0"/>
              <a:t>Participant last 4 years in IG forums Caribbean region: Caribbean Telecommunications Union and LACNIC forums. Participate in IG courses at Diplo. Member of the Government of St Vincent and the Grenadines ICT advisory forum as civil society representative. Attended ICT policy and briefing sessions with the Commonwealth Secretariat and the World Bank as a member of the ICT advisory forum. World Software Awards country expert for mobile e-content and mobile Applications. Ex board member of SVG Coalition of Service Industries. Member of CIVIC, Caribbean ICT virtual Community. ISOC member currently organizing national ISOC application. Select committee member for e-commerce legislation St Vincent &amp; the Grenadines. Appointed back-up Crypto officer for ICANN root zone security.</a:t>
            </a:r>
          </a:p>
          <a:p>
            <a:pPr marL="0" indent="0">
              <a:buNone/>
            </a:pPr>
            <a:endParaRPr lang="en-US" sz="1500" dirty="0"/>
          </a:p>
          <a:p>
            <a:pPr marL="0" indent="0">
              <a:buNone/>
            </a:pPr>
            <a:endParaRPr lang="en-US" sz="1600" dirty="0"/>
          </a:p>
        </p:txBody>
      </p:sp>
    </p:spTree>
    <p:extLst>
      <p:ext uri="{BB962C8B-B14F-4D97-AF65-F5344CB8AC3E}">
        <p14:creationId xmlns:p14="http://schemas.microsoft.com/office/powerpoint/2010/main" val="7336853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a:t>Timothy Denton</a:t>
            </a:r>
          </a:p>
        </p:txBody>
      </p:sp>
      <p:sp>
        <p:nvSpPr>
          <p:cNvPr id="3" name="Content Placeholder 2"/>
          <p:cNvSpPr>
            <a:spLocks noGrp="1"/>
          </p:cNvSpPr>
          <p:nvPr>
            <p:ph idx="1"/>
          </p:nvPr>
        </p:nvSpPr>
        <p:spPr>
          <a:xfrm>
            <a:off x="457200" y="1632857"/>
            <a:ext cx="8229600" cy="5204581"/>
          </a:xfrm>
        </p:spPr>
        <p:txBody>
          <a:bodyPr/>
          <a:lstStyle/>
          <a:p>
            <a:pPr marL="0" indent="0">
              <a:buNone/>
            </a:pPr>
            <a:r>
              <a:rPr lang="en-US" b="1" dirty="0" smtClean="0"/>
              <a:t>Motivation to Serve:</a:t>
            </a:r>
          </a:p>
          <a:p>
            <a:pPr marL="0" indent="0">
              <a:buNone/>
            </a:pPr>
            <a:r>
              <a:rPr lang="en-US" sz="1600" dirty="0"/>
              <a:t>You mean, apart from the privilege of representing the Internet community and working with such great people? I believe that ARIN does great work in sustaining the stability and utility of the numbering system and the Internet which depends on that system. I have reached a stage in my life when the sum of my working experiences permits me to contribute effectively on the work of a Board member</a:t>
            </a:r>
            <a:r>
              <a:rPr lang="en-US" sz="1600" dirty="0" smtClean="0"/>
              <a:t>.</a:t>
            </a:r>
          </a:p>
          <a:p>
            <a:pPr marL="0" indent="0">
              <a:buNone/>
            </a:pPr>
            <a:r>
              <a:rPr lang="en-US" b="1" dirty="0" smtClean="0"/>
              <a:t>Biography:</a:t>
            </a:r>
          </a:p>
          <a:p>
            <a:pPr marL="0" indent="0">
              <a:buNone/>
            </a:pPr>
            <a:r>
              <a:rPr lang="en-US" sz="1600" dirty="0"/>
              <a:t>I have served as a Member of the Board of Trustees of ARIN since 2009. I was elected as Chairman of the Board of Trustees of ARIN in January 2011. In the past I served on the Board of Directors of the Canadian Internet Registration Authority as a representative of registrars, and in various consulting positions in the ICANN structure.  I am currently a Commissioner at the Canadian radio-Television and Telecommunications Commission, Canada’s federal telecom and broadcasting regulator. The relevance of this position to the ARIN Board lies in a) working cooperatively as a judge and policy maker on a panel of similar people, and b) understanding and operating in a complex policy environment.</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6888004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a:t>Aaron Hughes</a:t>
            </a:r>
          </a:p>
        </p:txBody>
      </p:sp>
      <p:sp>
        <p:nvSpPr>
          <p:cNvPr id="3" name="Content Placeholder 2"/>
          <p:cNvSpPr>
            <a:spLocks noGrp="1"/>
          </p:cNvSpPr>
          <p:nvPr>
            <p:ph idx="1"/>
          </p:nvPr>
        </p:nvSpPr>
        <p:spPr>
          <a:xfrm>
            <a:off x="457200" y="1669143"/>
            <a:ext cx="8229600" cy="5168295"/>
          </a:xfrm>
        </p:spPr>
        <p:txBody>
          <a:bodyPr/>
          <a:lstStyle/>
          <a:p>
            <a:pPr marL="0" indent="0">
              <a:buNone/>
            </a:pPr>
            <a:r>
              <a:rPr lang="en-US" b="1" dirty="0" smtClean="0"/>
              <a:t>Motivation to Serve:</a:t>
            </a:r>
          </a:p>
          <a:p>
            <a:pPr marL="0" indent="0" algn="just">
              <a:buNone/>
            </a:pPr>
            <a:r>
              <a:rPr lang="en-US" sz="1600" dirty="0"/>
              <a:t>My knowledge and experience is perfectly suited for the ARIN </a:t>
            </a:r>
            <a:r>
              <a:rPr lang="en-US" sz="1600" dirty="0" err="1"/>
              <a:t>BoT</a:t>
            </a:r>
            <a:r>
              <a:rPr lang="en-US" sz="1600" dirty="0"/>
              <a:t> and I am always eager to give time for the greater good and longevity of the Global </a:t>
            </a:r>
            <a:r>
              <a:rPr lang="en-US" sz="1600" dirty="0" smtClean="0"/>
              <a:t>Internet community.</a:t>
            </a:r>
          </a:p>
          <a:p>
            <a:pPr marL="0" indent="0" algn="just">
              <a:buNone/>
            </a:pPr>
            <a:endParaRPr lang="en-US" b="1" dirty="0" smtClean="0"/>
          </a:p>
          <a:p>
            <a:pPr marL="0" indent="0">
              <a:buNone/>
            </a:pPr>
            <a:r>
              <a:rPr lang="en-US" b="1" dirty="0" smtClean="0"/>
              <a:t>Biography:</a:t>
            </a:r>
          </a:p>
          <a:p>
            <a:pPr marL="0" indent="0">
              <a:buNone/>
            </a:pPr>
            <a:r>
              <a:rPr lang="en-US" sz="1600" dirty="0"/>
              <a:t>President &amp; CTO of 6connect. Strong participation with Internet community organizations such as ARIN, NANOG, RIPE, GPF, EPF, </a:t>
            </a:r>
            <a:r>
              <a:rPr lang="en-US" sz="1600" dirty="0" err="1"/>
              <a:t>EuroIX</a:t>
            </a:r>
            <a:r>
              <a:rPr lang="en-US" sz="1600" dirty="0"/>
              <a:t>. Member: 6connect Board, </a:t>
            </a:r>
            <a:r>
              <a:rPr lang="en-US" sz="1600" dirty="0" err="1"/>
              <a:t>TelX</a:t>
            </a:r>
            <a:r>
              <a:rPr lang="en-US" sz="1600" dirty="0"/>
              <a:t> IX Advisory Board. With over 15 years of experience in advanced systems and network designs, Aaron has built and deployed IPv6 networks for the last 10 years for various organizations including branches of the Federal Government. Aaron teaches network automation and management strategies at conferences around the world, and is a well recognized thought leader in the IPv6 space.</a:t>
            </a:r>
          </a:p>
          <a:p>
            <a:pPr marL="0" indent="0">
              <a:buNone/>
            </a:pPr>
            <a:endParaRPr lang="en-US" sz="1600" dirty="0"/>
          </a:p>
        </p:txBody>
      </p:sp>
    </p:spTree>
    <p:extLst>
      <p:ext uri="{BB962C8B-B14F-4D97-AF65-F5344CB8AC3E}">
        <p14:creationId xmlns:p14="http://schemas.microsoft.com/office/powerpoint/2010/main" val="39080960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8926"/>
            <a:ext cx="8229600" cy="1143000"/>
          </a:xfrm>
        </p:spPr>
        <p:txBody>
          <a:bodyPr>
            <a:noAutofit/>
          </a:bodyPr>
          <a:lstStyle/>
          <a:p>
            <a:r>
              <a:rPr lang="en-US" sz="3600" u="sng" dirty="0"/>
              <a:t>Jack Waters</a:t>
            </a:r>
          </a:p>
        </p:txBody>
      </p:sp>
      <p:sp>
        <p:nvSpPr>
          <p:cNvPr id="3" name="Content Placeholder 2"/>
          <p:cNvSpPr>
            <a:spLocks noGrp="1"/>
          </p:cNvSpPr>
          <p:nvPr>
            <p:ph idx="1"/>
          </p:nvPr>
        </p:nvSpPr>
        <p:spPr>
          <a:xfrm>
            <a:off x="457200" y="1511908"/>
            <a:ext cx="8229600" cy="5192486"/>
          </a:xfrm>
        </p:spPr>
        <p:txBody>
          <a:bodyPr/>
          <a:lstStyle/>
          <a:p>
            <a:pPr marL="0" indent="0">
              <a:buNone/>
            </a:pPr>
            <a:r>
              <a:rPr lang="en-US" b="1" dirty="0" smtClean="0"/>
              <a:t>Motivation to Serve:</a:t>
            </a:r>
          </a:p>
          <a:p>
            <a:pPr marL="0" indent="0">
              <a:buNone/>
            </a:pPr>
            <a:r>
              <a:rPr lang="en-US" sz="1500" dirty="0"/>
              <a:t>I believe that ARIN plays a very important role in the efficient transfer of IPv4 addresses and IPv6 adoption, and I would like to participate in the decisions that drive the organization’s effectiveness. This is also an opportunity to help further the interests of the industry as a whole to better serve customers. I would like to continue to stay on the forefront of development and improvement of Internet issues and technologies</a:t>
            </a:r>
            <a:r>
              <a:rPr lang="en-US" sz="1500" dirty="0" smtClean="0"/>
              <a:t>.</a:t>
            </a:r>
          </a:p>
          <a:p>
            <a:pPr marL="0" indent="0">
              <a:buNone/>
            </a:pPr>
            <a:r>
              <a:rPr lang="en-US" b="1" dirty="0" smtClean="0"/>
              <a:t>Biography:</a:t>
            </a:r>
          </a:p>
          <a:p>
            <a:pPr marL="0" indent="0">
              <a:buNone/>
            </a:pPr>
            <a:r>
              <a:rPr lang="en-US" sz="1500" dirty="0"/>
              <a:t>For over 23 years, I have held roles in the development of Internet-based technologies and telecommunications services. I joined Level 3 Communications in 1997, and am currently President of Global Network Services and Chief Technology Officer with responsibility for global network architecture, engineering, and operations. </a:t>
            </a:r>
            <a:endParaRPr lang="en-US" sz="1500" dirty="0" smtClean="0"/>
          </a:p>
          <a:p>
            <a:pPr marL="0" indent="0">
              <a:buNone/>
            </a:pPr>
            <a:endParaRPr lang="en-US" sz="1500" dirty="0" smtClean="0"/>
          </a:p>
          <a:p>
            <a:pPr marL="0" indent="0">
              <a:buNone/>
            </a:pPr>
            <a:r>
              <a:rPr lang="en-US" sz="1500" dirty="0" smtClean="0"/>
              <a:t>I </a:t>
            </a:r>
            <a:r>
              <a:rPr lang="en-US" sz="1500" dirty="0"/>
              <a:t>earned my Bachelor of Science degree in Electrical Engineering from West Virginia University and my Master of Science degree in Electrical Engineering from Johns Hopkins University.  In 2010, I accepted an appointment to the Federal Communication Commission’s (FCC’s) Technical Advisory Council, which provides guidance to the FCC on matters of telecommunications technology. I still currently serve on the FCC council.</a:t>
            </a:r>
          </a:p>
          <a:p>
            <a:pPr marL="0" indent="0">
              <a:buNone/>
            </a:pPr>
            <a:endParaRPr lang="en-US" sz="1600" dirty="0" smtClean="0"/>
          </a:p>
          <a:p>
            <a:pPr marL="0" indent="0">
              <a:buNone/>
            </a:pPr>
            <a:endParaRPr lang="en-US" sz="1600" dirty="0"/>
          </a:p>
        </p:txBody>
      </p:sp>
    </p:spTree>
    <p:extLst>
      <p:ext uri="{BB962C8B-B14F-4D97-AF65-F5344CB8AC3E}">
        <p14:creationId xmlns:p14="http://schemas.microsoft.com/office/powerpoint/2010/main" val="9685062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962" y="-15648"/>
            <a:ext cx="8229600" cy="1143000"/>
          </a:xfrm>
        </p:spPr>
        <p:txBody>
          <a:bodyPr>
            <a:noAutofit/>
          </a:bodyPr>
          <a:lstStyle/>
          <a:p>
            <a:r>
              <a:rPr lang="en-US" sz="3600" u="sng" dirty="0"/>
              <a:t>Bill Woodcock</a:t>
            </a:r>
          </a:p>
        </p:txBody>
      </p:sp>
      <p:sp>
        <p:nvSpPr>
          <p:cNvPr id="3" name="Content Placeholder 2"/>
          <p:cNvSpPr>
            <a:spLocks noGrp="1"/>
          </p:cNvSpPr>
          <p:nvPr>
            <p:ph idx="1"/>
          </p:nvPr>
        </p:nvSpPr>
        <p:spPr>
          <a:xfrm>
            <a:off x="0" y="530374"/>
            <a:ext cx="8229600" cy="6327625"/>
          </a:xfrm>
        </p:spPr>
        <p:txBody>
          <a:bodyPr/>
          <a:lstStyle/>
          <a:p>
            <a:pPr marL="0" indent="0">
              <a:buNone/>
            </a:pPr>
            <a:r>
              <a:rPr lang="en-US" b="1" dirty="0" smtClean="0"/>
              <a:t>Motivation to Serve:</a:t>
            </a:r>
          </a:p>
          <a:p>
            <a:pPr marL="0" indent="0">
              <a:buNone/>
            </a:pPr>
            <a:endParaRPr lang="en-US" b="1" dirty="0" smtClean="0"/>
          </a:p>
          <a:p>
            <a:pPr marL="0" indent="0">
              <a:buNone/>
            </a:pPr>
            <a:endParaRPr lang="en-US" b="1" dirty="0" smtClean="0"/>
          </a:p>
          <a:p>
            <a:pPr marL="0" indent="0">
              <a:buNone/>
            </a:pPr>
            <a:endParaRPr lang="en-US" b="1" dirty="0" smtClean="0"/>
          </a:p>
          <a:p>
            <a:pPr marL="0" indent="0">
              <a:buNone/>
            </a:pPr>
            <a:endParaRPr lang="en-US" b="1"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b="1" dirty="0" smtClean="0"/>
              <a:t>Biography</a:t>
            </a:r>
            <a:r>
              <a:rPr lang="en-US" b="1" dirty="0" smtClean="0"/>
              <a:t>:</a:t>
            </a:r>
          </a:p>
          <a:p>
            <a:r>
              <a:rPr lang="en-US" sz="1600" dirty="0"/>
              <a:t>ARIN Board of Trustees, 2003-Present</a:t>
            </a:r>
          </a:p>
          <a:p>
            <a:r>
              <a:rPr lang="en-US" sz="1600" dirty="0"/>
              <a:t>Packet Clearing House, 1996-Present</a:t>
            </a:r>
          </a:p>
          <a:p>
            <a:r>
              <a:rPr lang="en-US" sz="1600" dirty="0" err="1"/>
              <a:t>Zocalo</a:t>
            </a:r>
            <a:r>
              <a:rPr lang="en-US" sz="1600" dirty="0"/>
              <a:t>, 1989-2002</a:t>
            </a:r>
          </a:p>
          <a:p>
            <a:pPr marL="0" indent="0">
              <a:buNone/>
            </a:pPr>
            <a:endParaRPr lang="en-US" sz="1600" dirty="0"/>
          </a:p>
          <a:p>
            <a:pPr marL="0" indent="0">
              <a:buNone/>
            </a:pPr>
            <a:endParaRPr lang="en-US" sz="1600" dirty="0"/>
          </a:p>
        </p:txBody>
      </p:sp>
      <p:sp>
        <p:nvSpPr>
          <p:cNvPr id="4" name="TextBox 3"/>
          <p:cNvSpPr txBox="1"/>
          <p:nvPr/>
        </p:nvSpPr>
        <p:spPr>
          <a:xfrm>
            <a:off x="48381" y="1127352"/>
            <a:ext cx="9095619" cy="4131901"/>
          </a:xfrm>
          <a:prstGeom prst="rect">
            <a:avLst/>
          </a:prstGeom>
          <a:noFill/>
        </p:spPr>
        <p:txBody>
          <a:bodyPr wrap="square" rtlCol="0">
            <a:spAutoFit/>
          </a:bodyPr>
          <a:lstStyle/>
          <a:p>
            <a:r>
              <a:rPr lang="en-US" sz="1050" dirty="0"/>
              <a:t>I know many of you are amused to see me in a suit and </a:t>
            </a:r>
            <a:r>
              <a:rPr lang="en-US" sz="1050" dirty="0" smtClean="0"/>
              <a:t>tie. I </a:t>
            </a:r>
            <a:r>
              <a:rPr lang="en-US" sz="1050" dirty="0"/>
              <a:t>do so for two reasons:</a:t>
            </a:r>
          </a:p>
          <a:p>
            <a:endParaRPr lang="en-US" sz="1050" dirty="0" smtClean="0"/>
          </a:p>
          <a:p>
            <a:r>
              <a:rPr lang="en-US" sz="1050" dirty="0"/>
              <a:t> </a:t>
            </a:r>
            <a:r>
              <a:rPr lang="en-US" sz="1050" dirty="0" smtClean="0"/>
              <a:t>First</a:t>
            </a:r>
            <a:r>
              <a:rPr lang="en-US" sz="1050" dirty="0"/>
              <a:t>, as a gesture of respect to you as I ask for your vote for a fourth</a:t>
            </a:r>
          </a:p>
          <a:p>
            <a:r>
              <a:rPr lang="en-US" sz="1050" dirty="0"/>
              <a:t>term on the ARIN </a:t>
            </a:r>
            <a:r>
              <a:rPr lang="en-US" sz="1050" dirty="0" smtClean="0"/>
              <a:t>Board. Second</a:t>
            </a:r>
            <a:r>
              <a:rPr lang="en-US" sz="1050" dirty="0"/>
              <a:t>, because there's a side of me that you don't see in these </a:t>
            </a:r>
            <a:r>
              <a:rPr lang="en-US" sz="1050" dirty="0" smtClean="0"/>
              <a:t>meetings. Unlike </a:t>
            </a:r>
            <a:r>
              <a:rPr lang="en-US" sz="1050" dirty="0"/>
              <a:t>most forms of top-down governance, Internet governance is done </a:t>
            </a:r>
            <a:r>
              <a:rPr lang="en-US" sz="1050" dirty="0" smtClean="0"/>
              <a:t>by the </a:t>
            </a:r>
            <a:r>
              <a:rPr lang="en-US" sz="1050" dirty="0"/>
              <a:t>people who show up.</a:t>
            </a:r>
          </a:p>
          <a:p>
            <a:r>
              <a:rPr lang="en-US" sz="1050" dirty="0"/>
              <a:t> </a:t>
            </a:r>
          </a:p>
          <a:p>
            <a:r>
              <a:rPr lang="en-US" sz="1050" dirty="0"/>
              <a:t>For the past twenty five years, I've been showing up, and </a:t>
            </a:r>
            <a:r>
              <a:rPr lang="en-US" sz="1050" dirty="0" smtClean="0"/>
              <a:t>representing</a:t>
            </a:r>
            <a:r>
              <a:rPr lang="en-US" sz="1050" dirty="0"/>
              <a:t> </a:t>
            </a:r>
            <a:r>
              <a:rPr lang="en-US" sz="1050" dirty="0" smtClean="0"/>
              <a:t>the </a:t>
            </a:r>
            <a:r>
              <a:rPr lang="en-US" sz="1050" dirty="0"/>
              <a:t>interests of Internet operators.  First at the Regional Techs, and</a:t>
            </a:r>
          </a:p>
          <a:p>
            <a:r>
              <a:rPr lang="en-US" sz="1050" dirty="0"/>
              <a:t>ISOC and IETF meetings, then at all five RIRs, twenty different NOGs, </a:t>
            </a:r>
            <a:r>
              <a:rPr lang="en-US" sz="1050" dirty="0" smtClean="0"/>
              <a:t>and the </a:t>
            </a:r>
            <a:r>
              <a:rPr lang="en-US" sz="1050" dirty="0"/>
              <a:t>IGF.</a:t>
            </a:r>
          </a:p>
          <a:p>
            <a:r>
              <a:rPr lang="en-US" sz="1050" dirty="0"/>
              <a:t> </a:t>
            </a:r>
          </a:p>
          <a:p>
            <a:r>
              <a:rPr lang="en-US" sz="1050" dirty="0"/>
              <a:t>Like batman, I put on this suit when duty calls, and fly off to </a:t>
            </a:r>
            <a:r>
              <a:rPr lang="en-US" sz="1050" dirty="0" smtClean="0"/>
              <a:t>represent Internet </a:t>
            </a:r>
            <a:r>
              <a:rPr lang="en-US" sz="1050" dirty="0"/>
              <a:t>operators' </a:t>
            </a:r>
            <a:r>
              <a:rPr lang="en-US" sz="1050" dirty="0" smtClean="0"/>
              <a:t>interests. When </a:t>
            </a:r>
            <a:r>
              <a:rPr lang="en-US" sz="1050" dirty="0"/>
              <a:t>the ITU decided to have their first policy meeting outside </a:t>
            </a:r>
            <a:r>
              <a:rPr lang="en-US" sz="1050" dirty="0" smtClean="0"/>
              <a:t>of Geneva</a:t>
            </a:r>
            <a:r>
              <a:rPr lang="en-US" sz="1050" dirty="0"/>
              <a:t>, I put on this suit and flew to Uganda, bringing a dozen </a:t>
            </a:r>
            <a:r>
              <a:rPr lang="en-US" sz="1050" dirty="0" smtClean="0"/>
              <a:t>African ISPs </a:t>
            </a:r>
            <a:r>
              <a:rPr lang="en-US" sz="1050" dirty="0"/>
              <a:t>with me to tell the ITU that their help was not necessary in </a:t>
            </a:r>
            <a:r>
              <a:rPr lang="en-US" sz="1050" dirty="0" smtClean="0"/>
              <a:t>setting addressing </a:t>
            </a:r>
            <a:r>
              <a:rPr lang="en-US" sz="1050" dirty="0"/>
              <a:t>and routing policy.</a:t>
            </a:r>
          </a:p>
          <a:p>
            <a:r>
              <a:rPr lang="en-US" sz="1050" dirty="0"/>
              <a:t> </a:t>
            </a:r>
          </a:p>
          <a:p>
            <a:r>
              <a:rPr lang="en-US" sz="1050" dirty="0"/>
              <a:t>When the FCC and the OECD decided to put together IPv6 </a:t>
            </a:r>
            <a:r>
              <a:rPr lang="en-US" sz="1050" dirty="0" smtClean="0"/>
              <a:t>transition strategies</a:t>
            </a:r>
            <a:r>
              <a:rPr lang="en-US" sz="1050" dirty="0"/>
              <a:t>, I put on this suit and flew to D.C. and Paris, and put pen </a:t>
            </a:r>
            <a:r>
              <a:rPr lang="en-US" sz="1050" dirty="0" smtClean="0"/>
              <a:t>to paper </a:t>
            </a:r>
            <a:r>
              <a:rPr lang="en-US" sz="1050" dirty="0"/>
              <a:t>to make sure that network operators' perspectives were included.</a:t>
            </a:r>
          </a:p>
          <a:p>
            <a:r>
              <a:rPr lang="en-US" sz="1050" dirty="0"/>
              <a:t> </a:t>
            </a:r>
          </a:p>
          <a:p>
            <a:r>
              <a:rPr lang="en-US" sz="1050" dirty="0"/>
              <a:t>When the ITU appointed the United Arab Emirates to chair a working-</a:t>
            </a:r>
            <a:r>
              <a:rPr lang="en-US" sz="1050" dirty="0" smtClean="0"/>
              <a:t>group on </a:t>
            </a:r>
            <a:r>
              <a:rPr lang="en-US" sz="1050" dirty="0"/>
              <a:t>how to take responsibility for IPv6 from the RIRs, I put on this suit</a:t>
            </a:r>
          </a:p>
          <a:p>
            <a:r>
              <a:rPr lang="en-US" sz="1050" dirty="0"/>
              <a:t>and flew to Dubai to call in favors with the UAE communications </a:t>
            </a:r>
            <a:r>
              <a:rPr lang="en-US" sz="1050" dirty="0" smtClean="0"/>
              <a:t>ministry and </a:t>
            </a:r>
            <a:r>
              <a:rPr lang="en-US" sz="1050" dirty="0"/>
              <a:t>show them how the success of the Internet benefited them.</a:t>
            </a:r>
          </a:p>
          <a:p>
            <a:r>
              <a:rPr lang="en-US" sz="1050" dirty="0"/>
              <a:t> </a:t>
            </a:r>
          </a:p>
          <a:p>
            <a:r>
              <a:rPr lang="en-US" sz="1050" dirty="0"/>
              <a:t>In my nine years on the ARIN board, I've put more than five million </a:t>
            </a:r>
            <a:r>
              <a:rPr lang="en-US" sz="1050" dirty="0" smtClean="0"/>
              <a:t>miles on </a:t>
            </a:r>
            <a:r>
              <a:rPr lang="en-US" sz="1050" dirty="0"/>
              <a:t>these suits.  More than 90% at my own expense, but all of </a:t>
            </a:r>
            <a:r>
              <a:rPr lang="en-US" sz="1050" dirty="0" smtClean="0"/>
              <a:t>it representing </a:t>
            </a:r>
            <a:r>
              <a:rPr lang="en-US" sz="1050" dirty="0"/>
              <a:t>the interests of ARIN and Internet operators.</a:t>
            </a:r>
          </a:p>
          <a:p>
            <a:r>
              <a:rPr lang="en-US" sz="1050" dirty="0"/>
              <a:t> </a:t>
            </a:r>
          </a:p>
          <a:p>
            <a:r>
              <a:rPr lang="en-US" sz="1050" dirty="0"/>
              <a:t>So I'd like to ask for your vote.  Both for myself, and for my </a:t>
            </a:r>
            <a:r>
              <a:rPr lang="en-US" sz="1050" dirty="0" smtClean="0"/>
              <a:t>colleague Tim </a:t>
            </a:r>
            <a:r>
              <a:rPr lang="en-US" sz="1050" dirty="0"/>
              <a:t>Denton, who has done a tremendous job as board chairman this past</a:t>
            </a:r>
          </a:p>
          <a:p>
            <a:r>
              <a:rPr lang="en-US" sz="1050" dirty="0"/>
              <a:t>year.  I hope you'll vote for both of </a:t>
            </a:r>
            <a:r>
              <a:rPr lang="en-US" sz="1050" dirty="0" smtClean="0"/>
              <a:t>us. Thank </a:t>
            </a:r>
            <a:r>
              <a:rPr lang="en-US" sz="1050" dirty="0"/>
              <a:t>you.</a:t>
            </a:r>
          </a:p>
          <a:p>
            <a:endParaRPr lang="en-US" sz="1050" dirty="0"/>
          </a:p>
        </p:txBody>
      </p:sp>
    </p:spTree>
    <p:extLst>
      <p:ext uri="{BB962C8B-B14F-4D97-AF65-F5344CB8AC3E}">
        <p14:creationId xmlns:p14="http://schemas.microsoft.com/office/powerpoint/2010/main" val="24962969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57" y="544287"/>
            <a:ext cx="9318157" cy="5055808"/>
          </a:xfrm>
        </p:spPr>
        <p:txBody>
          <a:bodyPr/>
          <a:lstStyle/>
          <a:p>
            <a:r>
              <a:rPr lang="en-US" dirty="0" smtClean="0"/>
              <a:t>Polls are Now Open</a:t>
            </a:r>
            <a:br>
              <a:rPr lang="en-US" dirty="0" smtClean="0"/>
            </a:br>
            <a:r>
              <a:rPr lang="en-US" dirty="0" smtClean="0"/>
              <a:t>Thanks for Voting!</a:t>
            </a:r>
            <a:br>
              <a:rPr lang="en-US" dirty="0" smtClean="0"/>
            </a:br>
            <a:r>
              <a:rPr lang="en-US" dirty="0"/>
              <a:t/>
            </a:r>
            <a:br>
              <a:rPr lang="en-US" dirty="0"/>
            </a:br>
            <a:r>
              <a:rPr lang="en-US" sz="3200" dirty="0" smtClean="0"/>
              <a:t>Questions? Contact </a:t>
            </a:r>
            <a:r>
              <a:rPr lang="en-US" sz="3200" dirty="0" err="1"/>
              <a:t>i</a:t>
            </a:r>
            <a:r>
              <a:rPr lang="en-US" sz="3200" dirty="0" err="1" smtClean="0"/>
              <a:t>nfo@arin.net</a:t>
            </a:r>
            <a:endParaRPr lang="en-US" sz="3200" dirty="0"/>
          </a:p>
        </p:txBody>
      </p:sp>
    </p:spTree>
    <p:extLst>
      <p:ext uri="{BB962C8B-B14F-4D97-AF65-F5344CB8AC3E}">
        <p14:creationId xmlns:p14="http://schemas.microsoft.com/office/powerpoint/2010/main" val="1232585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059"/>
            <a:ext cx="7264990" cy="1804273"/>
          </a:xfrm>
        </p:spPr>
        <p:txBody>
          <a:bodyPr/>
          <a:lstStyle/>
          <a:p>
            <a:pPr algn="l"/>
            <a:r>
              <a:rPr lang="en-US" dirty="0" smtClean="0"/>
              <a:t>Who Can Vote?</a:t>
            </a:r>
            <a:endParaRPr lang="en-US" dirty="0"/>
          </a:p>
        </p:txBody>
      </p:sp>
      <p:sp>
        <p:nvSpPr>
          <p:cNvPr id="3" name="Content Placeholder 2"/>
          <p:cNvSpPr>
            <a:spLocks noGrp="1"/>
          </p:cNvSpPr>
          <p:nvPr>
            <p:ph idx="1"/>
          </p:nvPr>
        </p:nvSpPr>
        <p:spPr/>
        <p:txBody>
          <a:bodyPr>
            <a:normAutofit/>
          </a:bodyPr>
          <a:lstStyle/>
          <a:p>
            <a:pPr marL="0" indent="0">
              <a:buNone/>
            </a:pPr>
            <a:r>
              <a:rPr lang="en-US" sz="4400" i="1" dirty="0"/>
              <a:t>E</a:t>
            </a:r>
            <a:r>
              <a:rPr lang="en-US" sz="4400" i="1" dirty="0" smtClean="0"/>
              <a:t>ligible</a:t>
            </a:r>
            <a:r>
              <a:rPr lang="en-US" sz="4400" dirty="0" smtClean="0"/>
              <a:t> Designated Member Representatives (DMRs) as of 27 September.</a:t>
            </a:r>
            <a:endParaRPr lang="en-US" sz="4400" dirty="0"/>
          </a:p>
        </p:txBody>
      </p:sp>
    </p:spTree>
    <p:extLst>
      <p:ext uri="{BB962C8B-B14F-4D97-AF65-F5344CB8AC3E}">
        <p14:creationId xmlns:p14="http://schemas.microsoft.com/office/powerpoint/2010/main" val="1431559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36975" y="-34925"/>
            <a:ext cx="5407025" cy="1804988"/>
          </a:xfrm>
          <a:prstGeom prst="rect">
            <a:avLst/>
          </a:prstGeom>
        </p:spPr>
        <p:txBody>
          <a:bodyPr/>
          <a:lstStyle/>
          <a:p>
            <a:r>
              <a:rPr lang="en-US" dirty="0" smtClean="0"/>
              <a:t>What Makes a DMR Eligible?</a:t>
            </a:r>
            <a:endParaRPr lang="en-US" dirty="0"/>
          </a:p>
        </p:txBody>
      </p:sp>
      <p:graphicFrame>
        <p:nvGraphicFramePr>
          <p:cNvPr id="4" name="Diagram 3"/>
          <p:cNvGraphicFramePr/>
          <p:nvPr>
            <p:extLst>
              <p:ext uri="{D42A27DB-BD31-4B8C-83A1-F6EECF244321}">
                <p14:modId xmlns:p14="http://schemas.microsoft.com/office/powerpoint/2010/main" val="583909870"/>
              </p:ext>
            </p:extLst>
          </p:nvPr>
        </p:nvGraphicFramePr>
        <p:xfrm>
          <a:off x="915274" y="1291041"/>
          <a:ext cx="7575396" cy="497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923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4457" y="1091612"/>
            <a:ext cx="4229592" cy="1446550"/>
          </a:xfrm>
          <a:prstGeom prst="rect">
            <a:avLst/>
          </a:prstGeom>
          <a:noFill/>
        </p:spPr>
        <p:txBody>
          <a:bodyPr wrap="square" rtlCol="0">
            <a:spAutoFit/>
          </a:bodyPr>
          <a:lstStyle/>
          <a:p>
            <a:pPr algn="ctr"/>
            <a:r>
              <a:rPr lang="en-US" sz="4400" b="1" dirty="0" smtClean="0">
                <a:latin typeface="Century Gothic"/>
                <a:cs typeface="Century Gothic"/>
              </a:rPr>
              <a:t>ARIN Election Headquarters</a:t>
            </a:r>
            <a:endParaRPr lang="en-US" sz="4400" b="1" dirty="0">
              <a:latin typeface="Century Gothic"/>
              <a:cs typeface="Century Gothic"/>
            </a:endParaRPr>
          </a:p>
        </p:txBody>
      </p:sp>
      <p:sp>
        <p:nvSpPr>
          <p:cNvPr id="12" name="TextBox 11"/>
          <p:cNvSpPr txBox="1"/>
          <p:nvPr/>
        </p:nvSpPr>
        <p:spPr>
          <a:xfrm>
            <a:off x="234571" y="2538162"/>
            <a:ext cx="4089478" cy="5139869"/>
          </a:xfrm>
          <a:prstGeom prst="rect">
            <a:avLst/>
          </a:prstGeom>
          <a:noFill/>
        </p:spPr>
        <p:txBody>
          <a:bodyPr wrap="square" rtlCol="0">
            <a:spAutoFit/>
          </a:bodyPr>
          <a:lstStyle/>
          <a:p>
            <a:pPr marL="285750" indent="-285750">
              <a:lnSpc>
                <a:spcPct val="120000"/>
              </a:lnSpc>
              <a:buFont typeface="Arial"/>
              <a:buChar char="•"/>
            </a:pPr>
            <a:r>
              <a:rPr lang="en-US" sz="2200" dirty="0" smtClean="0">
                <a:latin typeface="Century Gothic"/>
                <a:cs typeface="Century Gothic"/>
              </a:rPr>
              <a:t>Read and Submit Statements of Support</a:t>
            </a:r>
          </a:p>
          <a:p>
            <a:pPr marL="285750" indent="-285750">
              <a:lnSpc>
                <a:spcPct val="120000"/>
              </a:lnSpc>
              <a:buFont typeface="Arial"/>
              <a:buChar char="•"/>
            </a:pPr>
            <a:r>
              <a:rPr lang="en-US" sz="2200" dirty="0" smtClean="0">
                <a:latin typeface="Century Gothic"/>
                <a:cs typeface="Century Gothic"/>
              </a:rPr>
              <a:t>Research Candidate Questionnaire Responses</a:t>
            </a:r>
          </a:p>
          <a:p>
            <a:pPr marL="285750" indent="-285750">
              <a:lnSpc>
                <a:spcPct val="120000"/>
              </a:lnSpc>
              <a:buFont typeface="Arial"/>
              <a:buChar char="•"/>
            </a:pPr>
            <a:r>
              <a:rPr lang="en-US" sz="2200" dirty="0" smtClean="0">
                <a:latin typeface="Century Gothic"/>
                <a:cs typeface="Century Gothic"/>
              </a:rPr>
              <a:t>Cast your Vote</a:t>
            </a:r>
          </a:p>
          <a:p>
            <a:endParaRPr lang="en-US" dirty="0" smtClean="0"/>
          </a:p>
          <a:p>
            <a:endParaRPr lang="en-US" b="1" dirty="0">
              <a:latin typeface="Century Gothic"/>
              <a:cs typeface="Century Gothic"/>
              <a:hlinkClick r:id="rId2"/>
            </a:endParaRPr>
          </a:p>
          <a:p>
            <a:pPr algn="ctr"/>
            <a:r>
              <a:rPr lang="en-US" sz="2600" b="1" dirty="0" smtClean="0">
                <a:latin typeface="Century Gothic"/>
                <a:cs typeface="Century Gothic"/>
              </a:rPr>
              <a:t>https</a:t>
            </a:r>
            <a:r>
              <a:rPr lang="en-US" sz="2600" b="1" dirty="0">
                <a:latin typeface="Century Gothic"/>
                <a:cs typeface="Century Gothic"/>
              </a:rPr>
              <a:t>://www.arin.net/app/election/</a:t>
            </a:r>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endParaRPr lang="en-US" dirty="0" smtClean="0"/>
          </a:p>
        </p:txBody>
      </p:sp>
      <p:pic>
        <p:nvPicPr>
          <p:cNvPr id="3" name="Picture 2" descr="Screen shot 2011-10-06 at 6.29.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661" y="0"/>
            <a:ext cx="4418339" cy="6362095"/>
          </a:xfrm>
          <a:prstGeom prst="rect">
            <a:avLst/>
          </a:prstGeom>
        </p:spPr>
      </p:pic>
    </p:spTree>
    <p:extLst>
      <p:ext uri="{BB962C8B-B14F-4D97-AF65-F5344CB8AC3E}">
        <p14:creationId xmlns:p14="http://schemas.microsoft.com/office/powerpoint/2010/main" val="3613782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0952" y="1584470"/>
            <a:ext cx="4245429" cy="1723549"/>
          </a:xfrm>
          <a:prstGeom prst="rect">
            <a:avLst/>
          </a:prstGeom>
          <a:noFill/>
        </p:spPr>
        <p:txBody>
          <a:bodyPr wrap="square" rtlCol="0">
            <a:spAutoFit/>
          </a:bodyPr>
          <a:lstStyle/>
          <a:p>
            <a:pPr algn="ctr"/>
            <a:r>
              <a:rPr lang="en-US" sz="4400" b="1" dirty="0" smtClean="0">
                <a:latin typeface="Century Gothic"/>
                <a:cs typeface="Century Gothic"/>
              </a:rPr>
              <a:t>How Do You Vote?</a:t>
            </a:r>
          </a:p>
          <a:p>
            <a:pPr algn="ctr"/>
            <a:endParaRPr lang="en-US" dirty="0"/>
          </a:p>
        </p:txBody>
      </p:sp>
      <p:sp>
        <p:nvSpPr>
          <p:cNvPr id="8" name="Right Arrow 7"/>
          <p:cNvSpPr/>
          <p:nvPr/>
        </p:nvSpPr>
        <p:spPr>
          <a:xfrm>
            <a:off x="1657751" y="4608038"/>
            <a:ext cx="2841677" cy="822960"/>
          </a:xfrm>
          <a:prstGeom prst="rightArrow">
            <a:avLst/>
          </a:prstGeom>
          <a:ln/>
        </p:spPr>
        <p:style>
          <a:lnRef idx="0">
            <a:schemeClr val="accent1"/>
          </a:lnRef>
          <a:fillRef idx="3">
            <a:schemeClr val="accent1"/>
          </a:fillRef>
          <a:effectRef idx="3">
            <a:schemeClr val="accent1"/>
          </a:effectRef>
          <a:fontRef idx="minor">
            <a:schemeClr val="lt1"/>
          </a:fontRef>
        </p:style>
        <p:txBody>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 Click “Voting”</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pic>
        <p:nvPicPr>
          <p:cNvPr id="5" name="Picture 4" descr="Screen shot 2011-10-06 at 6.29.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28" y="169332"/>
            <a:ext cx="4519134" cy="6507233"/>
          </a:xfrm>
          <a:prstGeom prst="rect">
            <a:avLst/>
          </a:prstGeom>
        </p:spPr>
      </p:pic>
    </p:spTree>
    <p:extLst>
      <p:ext uri="{BB962C8B-B14F-4D97-AF65-F5344CB8AC3E}">
        <p14:creationId xmlns:p14="http://schemas.microsoft.com/office/powerpoint/2010/main" val="1300250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0-03 at 4.27.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723" y="338662"/>
            <a:ext cx="4335393" cy="6241143"/>
          </a:xfrm>
          <a:prstGeom prst="rect">
            <a:avLst/>
          </a:prstGeom>
        </p:spPr>
      </p:pic>
      <p:sp>
        <p:nvSpPr>
          <p:cNvPr id="5" name="Right Arrow 4"/>
          <p:cNvSpPr/>
          <p:nvPr/>
        </p:nvSpPr>
        <p:spPr>
          <a:xfrm>
            <a:off x="2419048" y="5031372"/>
            <a:ext cx="2274723" cy="822960"/>
          </a:xfrm>
          <a:prstGeom prst="rightArrow">
            <a:avLst/>
          </a:prstGeom>
          <a:ln/>
        </p:spPr>
        <p:style>
          <a:lnRef idx="0">
            <a:schemeClr val="accent1"/>
          </a:lnRef>
          <a:fillRef idx="3">
            <a:schemeClr val="accent1"/>
          </a:fillRef>
          <a:effectRef idx="3">
            <a:schemeClr val="accent1"/>
          </a:effectRef>
          <a:fontRef idx="minor">
            <a:schemeClr val="lt1"/>
          </a:fontRef>
        </p:style>
        <p:txBody>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Then Register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ight Arrow 5"/>
          <p:cNvSpPr/>
          <p:nvPr/>
        </p:nvSpPr>
        <p:spPr>
          <a:xfrm>
            <a:off x="2394858" y="1700343"/>
            <a:ext cx="2298913" cy="822960"/>
          </a:xfrm>
          <a:prstGeom prst="rightArrow">
            <a:avLst/>
          </a:prstGeom>
          <a:ln/>
        </p:spPr>
        <p:style>
          <a:lnRef idx="0">
            <a:schemeClr val="accent1"/>
          </a:lnRef>
          <a:fillRef idx="3">
            <a:schemeClr val="accent1"/>
          </a:fillRef>
          <a:effectRef idx="3">
            <a:schemeClr val="accent1"/>
          </a:effectRef>
          <a:fontRef idx="minor">
            <a:schemeClr val="lt1"/>
          </a:fontRef>
        </p:style>
        <p:txBody>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Then Login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Box 1"/>
          <p:cNvSpPr txBox="1"/>
          <p:nvPr/>
        </p:nvSpPr>
        <p:spPr>
          <a:xfrm>
            <a:off x="217713" y="1707155"/>
            <a:ext cx="2419049" cy="830997"/>
          </a:xfrm>
          <a:prstGeom prst="rect">
            <a:avLst/>
          </a:prstGeom>
          <a:noFill/>
        </p:spPr>
        <p:txBody>
          <a:bodyPr wrap="square" rtlCol="0">
            <a:spAutoFit/>
          </a:bodyPr>
          <a:lstStyle/>
          <a:p>
            <a:pPr algn="ctr"/>
            <a:r>
              <a:rPr lang="en-US" sz="2400" b="1" dirty="0" smtClean="0">
                <a:latin typeface="Century Gothic"/>
                <a:cs typeface="Century Gothic"/>
              </a:rPr>
              <a:t>Voted </a:t>
            </a:r>
          </a:p>
          <a:p>
            <a:pPr algn="ctr"/>
            <a:r>
              <a:rPr lang="en-US" sz="2400" b="1" dirty="0" smtClean="0">
                <a:latin typeface="Century Gothic"/>
                <a:cs typeface="Century Gothic"/>
              </a:rPr>
              <a:t>Before?</a:t>
            </a:r>
            <a:endParaRPr lang="en-US" sz="2400" b="1" dirty="0">
              <a:latin typeface="Century Gothic"/>
              <a:cs typeface="Century Gothic"/>
            </a:endParaRPr>
          </a:p>
        </p:txBody>
      </p:sp>
      <p:sp>
        <p:nvSpPr>
          <p:cNvPr id="3" name="TextBox 2"/>
          <p:cNvSpPr txBox="1"/>
          <p:nvPr/>
        </p:nvSpPr>
        <p:spPr>
          <a:xfrm>
            <a:off x="217713" y="5023335"/>
            <a:ext cx="2177145" cy="830997"/>
          </a:xfrm>
          <a:prstGeom prst="rect">
            <a:avLst/>
          </a:prstGeom>
          <a:noFill/>
        </p:spPr>
        <p:txBody>
          <a:bodyPr wrap="square" rtlCol="0">
            <a:spAutoFit/>
          </a:bodyPr>
          <a:lstStyle/>
          <a:p>
            <a:pPr algn="ctr"/>
            <a:r>
              <a:rPr lang="en-US" sz="2400" b="1" dirty="0" smtClean="0">
                <a:latin typeface="Century Gothic"/>
                <a:cs typeface="Century Gothic"/>
              </a:rPr>
              <a:t>First Time Voting?</a:t>
            </a:r>
            <a:endParaRPr lang="en-US" sz="2400" b="1" dirty="0">
              <a:latin typeface="Century Gothic"/>
              <a:cs typeface="Century Gothic"/>
            </a:endParaRPr>
          </a:p>
        </p:txBody>
      </p:sp>
    </p:spTree>
    <p:extLst>
      <p:ext uri="{BB962C8B-B14F-4D97-AF65-F5344CB8AC3E}">
        <p14:creationId xmlns:p14="http://schemas.microsoft.com/office/powerpoint/2010/main" val="3569571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0-03 at 4.28.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242" y="1294182"/>
            <a:ext cx="5430615" cy="5334001"/>
          </a:xfrm>
          <a:prstGeom prst="rect">
            <a:avLst/>
          </a:prstGeom>
        </p:spPr>
      </p:pic>
      <p:sp>
        <p:nvSpPr>
          <p:cNvPr id="3" name="Right Arrow 2"/>
          <p:cNvSpPr/>
          <p:nvPr/>
        </p:nvSpPr>
        <p:spPr>
          <a:xfrm>
            <a:off x="858763" y="3229178"/>
            <a:ext cx="2599772" cy="822960"/>
          </a:xfrm>
          <a:prstGeom prst="rightArrow">
            <a:avLst/>
          </a:prstGeom>
          <a:ln/>
        </p:spPr>
        <p:style>
          <a:lnRef idx="0">
            <a:schemeClr val="accent1"/>
          </a:lnRef>
          <a:fillRef idx="3">
            <a:schemeClr val="accent1"/>
          </a:fillRef>
          <a:effectRef idx="3">
            <a:schemeClr val="accent1"/>
          </a:effectRef>
          <a:fontRef idx="minor">
            <a:schemeClr val="lt1"/>
          </a:fontRef>
        </p:style>
        <p:txBody>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Select an Election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38202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6299</TotalTime>
  <Words>2290</Words>
  <Application>Microsoft Macintosh PowerPoint</Application>
  <PresentationFormat>On-screen Show (4:3)</PresentationFormat>
  <Paragraphs>236</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Custom Design</vt:lpstr>
      <vt:lpstr>2011 ARIN Elections</vt:lpstr>
      <vt:lpstr>PowerPoint Presentation</vt:lpstr>
      <vt:lpstr>PowerPoint Presentation</vt:lpstr>
      <vt:lpstr>Who Can Vote?</vt:lpstr>
      <vt:lpstr>What Makes a DMR Eligible?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Advisory Council Candidates</vt:lpstr>
      <vt:lpstr>Dan Alexander</vt:lpstr>
      <vt:lpstr>Kevin Blumberg</vt:lpstr>
      <vt:lpstr>Randy Carpenter</vt:lpstr>
      <vt:lpstr>Marc Crandall</vt:lpstr>
      <vt:lpstr>Bill Darte</vt:lpstr>
      <vt:lpstr>Kate Do Forno</vt:lpstr>
      <vt:lpstr>Robert Duncan</vt:lpstr>
      <vt:lpstr>David Farmer</vt:lpstr>
      <vt:lpstr>John Sweeting</vt:lpstr>
      <vt:lpstr>Randy Whitney</vt:lpstr>
      <vt:lpstr>PowerPoint Presentation</vt:lpstr>
      <vt:lpstr>Board of Trustees Candidates</vt:lpstr>
      <vt:lpstr>Rudolph Daniel</vt:lpstr>
      <vt:lpstr>Timothy Denton</vt:lpstr>
      <vt:lpstr>Aaron Hughes</vt:lpstr>
      <vt:lpstr>Jack Waters</vt:lpstr>
      <vt:lpstr>Bill Woodcock</vt:lpstr>
      <vt:lpstr>Polls are Now Open Thanks for Voting!  Questions? Contact info@arin.net</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Judson Lewis</cp:lastModifiedBy>
  <cp:revision>117</cp:revision>
  <dcterms:created xsi:type="dcterms:W3CDTF">2010-08-12T13:39:46Z</dcterms:created>
  <dcterms:modified xsi:type="dcterms:W3CDTF">2011-10-12T21:38:42Z</dcterms:modified>
</cp:coreProperties>
</file>