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7" r:id="rId4"/>
    <p:sldId id="277" r:id="rId5"/>
    <p:sldId id="273" r:id="rId6"/>
    <p:sldId id="275" r:id="rId7"/>
    <p:sldId id="276" r:id="rId8"/>
    <p:sldId id="274" r:id="rId9"/>
    <p:sldId id="278" r:id="rId10"/>
    <p:sldId id="279" r:id="rId11"/>
    <p:sldId id="280" r:id="rId12"/>
    <p:sldId id="281" r:id="rId13"/>
    <p:sldId id="260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eb:Desktop:alain_stats_aftld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eb:Desktop:alain_stats_aftld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eb:Desktop:alain_stats_aftld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eb:Desktop:alain_stats_aftld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eb:Desktop:alain_stats_aftld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eb:Desktop:alain_stats_aftld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1"/>
          <c:order val="0"/>
          <c:marker>
            <c:symbol val="none"/>
          </c:marker>
          <c:cat>
            <c:numRef>
              <c:f>Sheet4!$B$3:$AC$3</c:f>
              <c:numCache>
                <c:formatCode>General</c:formatCode>
                <c:ptCount val="28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</c:numCache>
            </c:numRef>
          </c:cat>
          <c:val>
            <c:numRef>
              <c:f>Sheet4!$B$8:$AC$8</c:f>
              <c:numCache>
                <c:formatCode>General</c:formatCode>
                <c:ptCount val="28"/>
                <c:pt idx="0">
                  <c:v>164096</c:v>
                </c:pt>
                <c:pt idx="1">
                  <c:v>164096</c:v>
                </c:pt>
                <c:pt idx="2">
                  <c:v>164096</c:v>
                </c:pt>
                <c:pt idx="3">
                  <c:v>164096</c:v>
                </c:pt>
                <c:pt idx="4">
                  <c:v>164352</c:v>
                </c:pt>
                <c:pt idx="5">
                  <c:v>230144</c:v>
                </c:pt>
                <c:pt idx="6">
                  <c:v>370432</c:v>
                </c:pt>
                <c:pt idx="7">
                  <c:v>1028352.0000000001</c:v>
                </c:pt>
                <c:pt idx="8">
                  <c:v>2421247.9999999995</c:v>
                </c:pt>
                <c:pt idx="9">
                  <c:v>5193472</c:v>
                </c:pt>
                <c:pt idx="10">
                  <c:v>6665983.9999999981</c:v>
                </c:pt>
                <c:pt idx="11">
                  <c:v>7793408</c:v>
                </c:pt>
                <c:pt idx="12">
                  <c:v>8340992</c:v>
                </c:pt>
                <c:pt idx="13">
                  <c:v>8390144.0000000019</c:v>
                </c:pt>
                <c:pt idx="14">
                  <c:v>8504832</c:v>
                </c:pt>
                <c:pt idx="15">
                  <c:v>8553984.0000000019</c:v>
                </c:pt>
                <c:pt idx="16">
                  <c:v>9070080</c:v>
                </c:pt>
                <c:pt idx="17">
                  <c:v>9424384</c:v>
                </c:pt>
                <c:pt idx="18">
                  <c:v>9622528</c:v>
                </c:pt>
                <c:pt idx="19">
                  <c:v>9832960</c:v>
                </c:pt>
                <c:pt idx="20">
                  <c:v>10314495.999999998</c:v>
                </c:pt>
                <c:pt idx="21">
                  <c:v>11251456</c:v>
                </c:pt>
                <c:pt idx="22">
                  <c:v>13923328.000000002</c:v>
                </c:pt>
                <c:pt idx="23">
                  <c:v>19454207.999999996</c:v>
                </c:pt>
                <c:pt idx="24">
                  <c:v>21033984</c:v>
                </c:pt>
                <c:pt idx="25">
                  <c:v>27025408</c:v>
                </c:pt>
                <c:pt idx="26">
                  <c:v>35542272</c:v>
                </c:pt>
                <c:pt idx="27">
                  <c:v>44376576.000000007</c:v>
                </c:pt>
              </c:numCache>
            </c:numRef>
          </c:val>
        </c:ser>
        <c:dLbls/>
        <c:marker val="1"/>
        <c:axId val="89240704"/>
        <c:axId val="89242240"/>
      </c:lineChart>
      <c:catAx>
        <c:axId val="892407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9242240"/>
        <c:crosses val="autoZero"/>
        <c:auto val="1"/>
        <c:lblAlgn val="ctr"/>
        <c:lblOffset val="100"/>
      </c:catAx>
      <c:valAx>
        <c:axId val="8924224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924070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5.6170296704199903E-3"/>
                <c:y val="2.5386281288213703E-2"/>
              </c:manualLayout>
            </c:layout>
            <c:tx>
              <c:rich>
                <a:bodyPr/>
                <a:lstStyle/>
                <a:p>
                  <a:pPr>
                    <a:defRPr sz="1600">
                      <a:solidFill>
                        <a:srgbClr val="1F497D"/>
                      </a:solidFill>
                    </a:defRPr>
                  </a:pPr>
                  <a:r>
                    <a:rPr lang="en-US" sz="1600">
                      <a:solidFill>
                        <a:srgbClr val="1F497D"/>
                      </a:solidFill>
                    </a:rPr>
                    <a:t>Million</a:t>
                  </a:r>
                  <a:r>
                    <a:rPr lang="en-US" sz="1600" baseline="0">
                      <a:solidFill>
                        <a:srgbClr val="1F497D"/>
                      </a:solidFill>
                    </a:rPr>
                    <a:t> IPv4 Addresses</a:t>
                  </a:r>
                </a:p>
              </c:rich>
            </c:tx>
          </c:dispUnitsLbl>
        </c:dispUnits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1"/>
          <c:order val="0"/>
          <c:spPr>
            <a:ln w="41275">
              <a:solidFill>
                <a:schemeClr val="accent2">
                  <a:shade val="95000"/>
                  <a:satMod val="105000"/>
                </a:schemeClr>
              </a:solidFill>
            </a:ln>
          </c:spPr>
          <c:marker>
            <c:symbol val="none"/>
          </c:marker>
          <c:cat>
            <c:numRef>
              <c:f>'Macintosh HD:Users:eb:Desktop:[alain_org_resultset.xls]Table1'!$I$2:$I$22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'Macintosh HD:Users:eb:Desktop:[alain_org_resultset.xls]Table1'!$K$2:$K$22</c:f>
              <c:numCache>
                <c:formatCode>General</c:formatCode>
                <c:ptCount val="21"/>
                <c:pt idx="0">
                  <c:v>6</c:v>
                </c:pt>
                <c:pt idx="1">
                  <c:v>10</c:v>
                </c:pt>
                <c:pt idx="2">
                  <c:v>19</c:v>
                </c:pt>
                <c:pt idx="3">
                  <c:v>25</c:v>
                </c:pt>
                <c:pt idx="4">
                  <c:v>31</c:v>
                </c:pt>
                <c:pt idx="5">
                  <c:v>40</c:v>
                </c:pt>
                <c:pt idx="6">
                  <c:v>53</c:v>
                </c:pt>
                <c:pt idx="7">
                  <c:v>67</c:v>
                </c:pt>
                <c:pt idx="8">
                  <c:v>84</c:v>
                </c:pt>
                <c:pt idx="9">
                  <c:v>115</c:v>
                </c:pt>
                <c:pt idx="10">
                  <c:v>142</c:v>
                </c:pt>
                <c:pt idx="11">
                  <c:v>158</c:v>
                </c:pt>
                <c:pt idx="12">
                  <c:v>174</c:v>
                </c:pt>
                <c:pt idx="13">
                  <c:v>209</c:v>
                </c:pt>
                <c:pt idx="14">
                  <c:v>268</c:v>
                </c:pt>
                <c:pt idx="15">
                  <c:v>337</c:v>
                </c:pt>
                <c:pt idx="16">
                  <c:v>414</c:v>
                </c:pt>
                <c:pt idx="17">
                  <c:v>500</c:v>
                </c:pt>
                <c:pt idx="18">
                  <c:v>598</c:v>
                </c:pt>
                <c:pt idx="19">
                  <c:v>732</c:v>
                </c:pt>
                <c:pt idx="20">
                  <c:v>772</c:v>
                </c:pt>
              </c:numCache>
            </c:numRef>
          </c:val>
        </c:ser>
        <c:dLbls/>
        <c:marker val="1"/>
        <c:axId val="62325888"/>
        <c:axId val="62327424"/>
      </c:lineChart>
      <c:catAx>
        <c:axId val="62325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62327424"/>
        <c:crosses val="autoZero"/>
        <c:auto val="1"/>
        <c:lblAlgn val="ctr"/>
        <c:lblOffset val="100"/>
      </c:catAx>
      <c:valAx>
        <c:axId val="62327424"/>
        <c:scaling>
          <c:orientation val="minMax"/>
        </c:scaling>
        <c:axPos val="l"/>
        <c:majorGridlines>
          <c:spPr>
            <a:ln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  <a:prstDash val="sysDot"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2325888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</c:spPr>
    </c:plotArea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ser>
          <c:idx val="1"/>
          <c:order val="0"/>
          <c:cat>
            <c:numRef>
              <c:f>'Macintosh HD:Users:eb:Desktop:[ipv6_yearly.csv.txt]ipv6_yearly.csv.txt'!$B$3:$I$3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'Macintosh HD:Users:eb:Desktop:[ipv6_yearly.csv.txt]ipv6_yearly.csv.txt'!$B$5:$I$5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22</c:v>
                </c:pt>
                <c:pt idx="3">
                  <c:v>41</c:v>
                </c:pt>
                <c:pt idx="4">
                  <c:v>57</c:v>
                </c:pt>
                <c:pt idx="5">
                  <c:v>70</c:v>
                </c:pt>
                <c:pt idx="6">
                  <c:v>125</c:v>
                </c:pt>
                <c:pt idx="7">
                  <c:v>163</c:v>
                </c:pt>
              </c:numCache>
            </c:numRef>
          </c:val>
        </c:ser>
        <c:dLbls/>
        <c:overlap val="100"/>
        <c:axId val="62375808"/>
        <c:axId val="62377344"/>
      </c:barChart>
      <c:catAx>
        <c:axId val="623758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62377344"/>
        <c:crosses val="autoZero"/>
        <c:auto val="1"/>
        <c:lblAlgn val="ctr"/>
        <c:lblOffset val="100"/>
      </c:catAx>
      <c:valAx>
        <c:axId val="62377344"/>
        <c:scaling>
          <c:orientation val="minMax"/>
        </c:scaling>
        <c:axPos val="l"/>
        <c:majorGridlines>
          <c:spPr>
            <a:ln>
              <a:solidFill>
                <a:schemeClr val="accent4">
                  <a:lumMod val="20000"/>
                  <a:lumOff val="80000"/>
                </a:schemeClr>
              </a:solidFill>
              <a:prstDash val="sysDash"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62375808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</c:spPr>
    </c:plotArea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1"/>
          <c:order val="0"/>
          <c:cat>
            <c:numRef>
              <c:f>'Macintosh HD:Users:eb:Desktop:[asn_yearly.csv.txt]asn_yearly.csv.txt'!$B$3:$U$3</c:f>
              <c:numCache>
                <c:formatCode>General</c:formatCode>
                <c:ptCount val="20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</c:numCache>
            </c:numRef>
          </c:cat>
          <c:val>
            <c:numRef>
              <c:f>'Macintosh HD:Users:eb:Desktop:[asn_yearly.csv.txt]asn_yearly.csv.txt'!$B$5:$U$5</c:f>
              <c:numCache>
                <c:formatCode>General</c:formatCode>
                <c:ptCount val="20"/>
                <c:pt idx="0">
                  <c:v>6</c:v>
                </c:pt>
                <c:pt idx="1">
                  <c:v>9</c:v>
                </c:pt>
                <c:pt idx="2">
                  <c:v>10</c:v>
                </c:pt>
                <c:pt idx="3">
                  <c:v>15</c:v>
                </c:pt>
                <c:pt idx="4">
                  <c:v>25</c:v>
                </c:pt>
                <c:pt idx="5">
                  <c:v>39</c:v>
                </c:pt>
                <c:pt idx="6">
                  <c:v>48</c:v>
                </c:pt>
                <c:pt idx="7">
                  <c:v>60</c:v>
                </c:pt>
                <c:pt idx="8">
                  <c:v>77</c:v>
                </c:pt>
                <c:pt idx="9">
                  <c:v>96</c:v>
                </c:pt>
                <c:pt idx="10">
                  <c:v>106</c:v>
                </c:pt>
                <c:pt idx="11">
                  <c:v>114</c:v>
                </c:pt>
                <c:pt idx="12">
                  <c:v>138</c:v>
                </c:pt>
                <c:pt idx="13">
                  <c:v>188</c:v>
                </c:pt>
                <c:pt idx="14">
                  <c:v>231</c:v>
                </c:pt>
                <c:pt idx="15">
                  <c:v>344</c:v>
                </c:pt>
                <c:pt idx="16">
                  <c:v>425</c:v>
                </c:pt>
                <c:pt idx="17">
                  <c:v>525</c:v>
                </c:pt>
                <c:pt idx="18">
                  <c:v>671</c:v>
                </c:pt>
                <c:pt idx="19">
                  <c:v>712</c:v>
                </c:pt>
              </c:numCache>
            </c:numRef>
          </c:val>
        </c:ser>
        <c:dLbls/>
        <c:axId val="75062656"/>
        <c:axId val="75076736"/>
      </c:barChart>
      <c:catAx>
        <c:axId val="7506265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2400" b="1"/>
            </a:pPr>
            <a:endParaRPr lang="en-US"/>
          </a:p>
        </c:txPr>
        <c:crossAx val="75076736"/>
        <c:crosses val="autoZero"/>
        <c:auto val="1"/>
        <c:lblAlgn val="ctr"/>
        <c:lblOffset val="100"/>
      </c:catAx>
      <c:valAx>
        <c:axId val="75076736"/>
        <c:scaling>
          <c:orientation val="minMax"/>
        </c:scaling>
        <c:axPos val="l"/>
        <c:majorGridlines>
          <c:spPr>
            <a:ln>
              <a:solidFill>
                <a:schemeClr val="accent4">
                  <a:lumMod val="60000"/>
                  <a:lumOff val="40000"/>
                </a:schemeClr>
              </a:solidFill>
              <a:prstDash val="sysDot"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75062656"/>
        <c:crosses val="autoZero"/>
        <c:crossBetween val="between"/>
      </c:valAx>
    </c:plotArea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9.1071275181511438E-2"/>
          <c:y val="0.23888888888888901"/>
          <c:w val="0.88538991716944504"/>
          <c:h val="0.7115555555555550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4550129864124803"/>
                  <c:y val="-3.2659317585301814E-2"/>
                </c:manualLayout>
              </c:layout>
              <c:dLblPos val="bestFit"/>
              <c:showLegendKey val="1"/>
              <c:showCatName val="1"/>
              <c:showPercent val="1"/>
            </c:dLbl>
            <c:dLbl>
              <c:idx val="1"/>
              <c:layout/>
              <c:dLblPos val="bestFit"/>
              <c:showLegendKey val="1"/>
              <c:showCatName val="1"/>
              <c:showPercent val="1"/>
            </c:dLbl>
            <c:dLbl>
              <c:idx val="2"/>
              <c:layout/>
              <c:dLblPos val="bestFit"/>
              <c:showLegendKey val="1"/>
              <c:showCatName val="1"/>
              <c:showPercent val="1"/>
            </c:dLbl>
            <c:dLbl>
              <c:idx val="3"/>
              <c:layout/>
              <c:dLblPos val="bestFit"/>
              <c:showLegendKey val="1"/>
              <c:showCatName val="1"/>
              <c:showPercent val="1"/>
            </c:dLbl>
            <c:dLbl>
              <c:idx val="4"/>
              <c:layout/>
              <c:dLblPos val="bestFit"/>
              <c:showLegendKey val="1"/>
              <c:showCatName val="1"/>
              <c:showPercent val="1"/>
            </c:dLbl>
            <c:dLbl>
              <c:idx val="5"/>
              <c:layout/>
              <c:dLblPos val="bestFit"/>
              <c:showLegendKey val="1"/>
              <c:showCatName val="1"/>
              <c:showPercent val="1"/>
            </c:dLbl>
            <c:dLbl>
              <c:idx val="6"/>
              <c:layout/>
              <c:dLblPos val="bestFit"/>
              <c:showLegendKey val="1"/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  <c:showLeaderLines val="1"/>
          </c:dLbls>
          <c:cat>
            <c:strRef>
              <c:f>'Macintosh HD:Users:eb:Desktop:[ipv4_country_dist.csv.xlsx]ipv4_country_dist.csv.txt'!$A$3:$A$9</c:f>
              <c:strCache>
                <c:ptCount val="7"/>
                <c:pt idx="0">
                  <c:v>_x000c_South Africa</c:v>
                </c:pt>
                <c:pt idx="1">
                  <c:v>_x0005_Egypt</c:v>
                </c:pt>
                <c:pt idx="2">
                  <c:v>_x0007_Tunisia</c:v>
                </c:pt>
                <c:pt idx="3">
                  <c:v>_x0007_Algeria</c:v>
                </c:pt>
                <c:pt idx="4">
                  <c:v>_x0005_Kenya</c:v>
                </c:pt>
                <c:pt idx="5">
                  <c:v>_x0007_Morocco</c:v>
                </c:pt>
                <c:pt idx="6">
                  <c:v>_x0006_Others</c:v>
                </c:pt>
              </c:strCache>
            </c:strRef>
          </c:cat>
          <c:val>
            <c:numRef>
              <c:f>'Macintosh HD:Users:eb:Desktop:[ipv4_country_dist.csv.xlsx]ipv4_country_dist.csv.txt'!$D$3:$D$9</c:f>
              <c:numCache>
                <c:formatCode>General</c:formatCode>
                <c:ptCount val="7"/>
                <c:pt idx="0">
                  <c:v>19.496703999999998</c:v>
                </c:pt>
                <c:pt idx="1">
                  <c:v>6.2881280000000004</c:v>
                </c:pt>
                <c:pt idx="2">
                  <c:v>2.7292160000000001</c:v>
                </c:pt>
                <c:pt idx="3">
                  <c:v>2.0935679999999999</c:v>
                </c:pt>
                <c:pt idx="4">
                  <c:v>1.542144</c:v>
                </c:pt>
                <c:pt idx="5">
                  <c:v>1.293056</c:v>
                </c:pt>
                <c:pt idx="6">
                  <c:v>4.5603839999999964</c:v>
                </c:pt>
              </c:numCache>
            </c:numRef>
          </c:val>
        </c:ser>
        <c:dLbls/>
      </c:pie3DChart>
    </c:plotArea>
    <c:plotVisOnly val="1"/>
    <c:dispBlanksAs val="zero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"/>
          <c:y val="0.16290500145815101"/>
          <c:w val="0.905555555555556"/>
          <c:h val="0.72326407115777203"/>
        </c:manualLayout>
      </c:layout>
      <c:pie3DChart>
        <c:varyColors val="1"/>
        <c:ser>
          <c:idx val="0"/>
          <c:order val="0"/>
          <c:dLbls>
            <c:dLbl>
              <c:idx val="0"/>
              <c:layout/>
              <c:dLblPos val="bestFit"/>
              <c:showCatName val="1"/>
              <c:showPercent val="1"/>
            </c:dLbl>
            <c:dLbl>
              <c:idx val="1"/>
              <c:layout/>
              <c:dLblPos val="bestFit"/>
              <c:showCatName val="1"/>
              <c:showPercent val="1"/>
            </c:dLbl>
            <c:dLbl>
              <c:idx val="2"/>
              <c:layout/>
              <c:dLblPos val="bestFit"/>
              <c:showCatName val="1"/>
              <c:showPercent val="1"/>
            </c:dLbl>
            <c:dLbl>
              <c:idx val="3"/>
              <c:layout/>
              <c:dLblPos val="bestFit"/>
              <c:showCatName val="1"/>
              <c:showPercent val="1"/>
            </c:dLbl>
            <c:dLbl>
              <c:idx val="4"/>
              <c:delete val="1"/>
            </c:dLbl>
            <c:dLbl>
              <c:idx val="5"/>
              <c:layout/>
              <c:dLblPos val="bestFit"/>
              <c:showCatName val="1"/>
              <c:showPercent val="1"/>
            </c:dLbl>
            <c:dLbl>
              <c:idx val="6"/>
              <c:layout/>
              <c:dLblPos val="bestFit"/>
              <c:showCatName val="1"/>
              <c:showPercent val="1"/>
            </c:dLbl>
            <c:dLbl>
              <c:idx val="7"/>
              <c:delete val="1"/>
            </c:dLbl>
            <c:dLbl>
              <c:idx val="8"/>
              <c:layout/>
              <c:dLblPos val="bestFit"/>
              <c:showCatName val="1"/>
              <c:showPercent val="1"/>
            </c:dLbl>
            <c:dLbl>
              <c:idx val="9"/>
              <c:layout/>
              <c:dLblPos val="bestFit"/>
              <c:showCatName val="1"/>
              <c:showPercent val="1"/>
            </c:dLbl>
            <c:dLbl>
              <c:idx val="10"/>
              <c:layout/>
              <c:dLblPos val="bestFit"/>
              <c:showCatName val="1"/>
              <c:showPercent val="1"/>
            </c:dLbl>
            <c:dLbl>
              <c:idx val="11"/>
              <c:layout/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  <c:showLeaderLines val="1"/>
          </c:dLbls>
          <c:cat>
            <c:strRef>
              <c:f>'Macintosh HD:Users:eb:Desktop:[ipv6_country_dist.csv.txt]ipv6_country_dist.csv.txt'!$A$3:$A$14</c:f>
              <c:strCache>
                <c:ptCount val="12"/>
                <c:pt idx="0">
                  <c:v>_x000c_South Africa</c:v>
                </c:pt>
                <c:pt idx="1">
                  <c:v>_x0005_Kenya</c:v>
                </c:pt>
                <c:pt idx="2">
                  <c:v>_x0007_Nigeria</c:v>
                </c:pt>
                <c:pt idx="3">
                  <c:v>	Mauritius</c:v>
                </c:pt>
                <c:pt idx="4">
                  <c:v>_x0005_Egypt</c:v>
                </c:pt>
                <c:pt idx="5">
                  <c:v>_x0006_Uganda</c:v>
                </c:pt>
                <c:pt idx="6">
                  <c:v>_x0008_Tanzania</c:v>
                </c:pt>
                <c:pt idx="7">
                  <c:v>_x0005_Ghana</c:v>
                </c:pt>
                <c:pt idx="8">
                  <c:v>_x0008_Zimbabwe</c:v>
                </c:pt>
                <c:pt idx="9">
                  <c:v>_x0005_Sudan</c:v>
                </c:pt>
                <c:pt idx="10">
                  <c:v>_x0006_Rwanda</c:v>
                </c:pt>
                <c:pt idx="11">
                  <c:v>_x0005_Other</c:v>
                </c:pt>
              </c:strCache>
            </c:strRef>
          </c:cat>
          <c:val>
            <c:numRef>
              <c:f>'Macintosh HD:Users:eb:Desktop:[ipv6_country_dist.csv.txt]ipv6_country_dist.csv.txt'!$B$3:$B$14</c:f>
              <c:numCache>
                <c:formatCode>General</c:formatCode>
                <c:ptCount val="12"/>
                <c:pt idx="0">
                  <c:v>46</c:v>
                </c:pt>
                <c:pt idx="1">
                  <c:v>21</c:v>
                </c:pt>
                <c:pt idx="2">
                  <c:v>15</c:v>
                </c:pt>
                <c:pt idx="3">
                  <c:v>11</c:v>
                </c:pt>
                <c:pt idx="4">
                  <c:v>9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31</c:v>
                </c:pt>
              </c:numCache>
            </c:numRef>
          </c:val>
        </c:ser>
        <c:dLbls/>
      </c:pie3DChart>
    </c:plotArea>
    <c:plotVisOnly val="1"/>
    <c:dispBlanksAs val="zero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/>
              <c:dLblPos val="bestFit"/>
              <c:showCatName val="1"/>
              <c:showPercent val="1"/>
            </c:dLbl>
            <c:dLbl>
              <c:idx val="1"/>
              <c:layout/>
              <c:dLblPos val="bestFit"/>
              <c:showCatName val="1"/>
              <c:showPercent val="1"/>
            </c:dLbl>
            <c:dLbl>
              <c:idx val="2"/>
              <c:layout/>
              <c:dLblPos val="bestFit"/>
              <c:showCatName val="1"/>
              <c:showPercent val="1"/>
            </c:dLbl>
            <c:dLbl>
              <c:idx val="3"/>
              <c:layout/>
              <c:dLblPos val="bestFit"/>
              <c:showCatName val="1"/>
              <c:showPercent val="1"/>
            </c:dLbl>
            <c:dLbl>
              <c:idx val="4"/>
              <c:layout/>
              <c:dLblPos val="bestFit"/>
              <c:showCatName val="1"/>
              <c:showPercent val="1"/>
            </c:dLbl>
            <c:dLbl>
              <c:idx val="5"/>
              <c:layout/>
              <c:dLblPos val="bestFit"/>
              <c:showCatName val="1"/>
              <c:showPercent val="1"/>
            </c:dLbl>
            <c:dLbl>
              <c:idx val="6"/>
              <c:layout/>
              <c:dLblPos val="bestFit"/>
              <c:showCatName val="1"/>
              <c:showPercent val="1"/>
            </c:dLbl>
            <c:delete val="1"/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</c:dLbls>
          <c:cat>
            <c:strRef>
              <c:f>'Macintosh HD:Users:eb:Desktop:[org_country_dist.csv.txt]org_country_dist.csv.txt'!$A$3:$A$9</c:f>
              <c:strCache>
                <c:ptCount val="7"/>
                <c:pt idx="0">
                  <c:v>_x000c_South Africa</c:v>
                </c:pt>
                <c:pt idx="1">
                  <c:v>_x0007_Nigeria</c:v>
                </c:pt>
                <c:pt idx="2">
                  <c:v>_x0005_Egypt</c:v>
                </c:pt>
                <c:pt idx="3">
                  <c:v>_x0005_Kenya</c:v>
                </c:pt>
                <c:pt idx="4">
                  <c:v>_x0005_Ghana</c:v>
                </c:pt>
                <c:pt idx="5">
                  <c:v>_x0008_Tanzania</c:v>
                </c:pt>
                <c:pt idx="6">
                  <c:v>_x0005_Other</c:v>
                </c:pt>
              </c:strCache>
            </c:strRef>
          </c:cat>
          <c:val>
            <c:numRef>
              <c:f>'Macintosh HD:Users:eb:Desktop:[org_country_dist.csv.txt]org_country_dist.csv.txt'!$B$3:$B$9</c:f>
              <c:numCache>
                <c:formatCode>General</c:formatCode>
                <c:ptCount val="7"/>
                <c:pt idx="0">
                  <c:v>495</c:v>
                </c:pt>
                <c:pt idx="1">
                  <c:v>70</c:v>
                </c:pt>
                <c:pt idx="2">
                  <c:v>62</c:v>
                </c:pt>
                <c:pt idx="3">
                  <c:v>48</c:v>
                </c:pt>
                <c:pt idx="4">
                  <c:v>37</c:v>
                </c:pt>
                <c:pt idx="5">
                  <c:v>34</c:v>
                </c:pt>
                <c:pt idx="6">
                  <c:v>300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8E8040-A81F-49B1-9C62-EDB6E36F29EA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70C7FC-1C3D-41D7-801E-4605EA6B92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charset="-128"/>
              </a:rPr>
              <a:t>Good morning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charset="-128"/>
              </a:rPr>
              <a:t>My Name is Ernest, the Member Services Manager at AfriNIC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charset="-128"/>
              </a:rPr>
              <a:t>In the next few minutes, I will give you an overview of what we have been doing.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charset="-128"/>
              </a:rPr>
              <a:t>Unfortunately I have been given 10 minutes – we need like a full day to go through our activities, but lets try to use that time nevertheless!</a:t>
            </a:r>
          </a:p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12E582-3B77-414C-A870-45474E0F9CB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ea typeface="ＭＳ Ｐゴシック" charset="-128"/>
              </a:rPr>
              <a:t>2011: IPv4 addresses so far issued as of today is ~ 8.4 m (We are looking at approx. an entire /8 by year end at the same consumption rates).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4F30DF-E3BB-40D4-83AE-CC740FC7761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ea typeface="ＭＳ Ｐゴシック" charset="-128"/>
              </a:rPr>
              <a:t>About 45 million IPv4 addresses allocated in the region in total (~ 3 /8s)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b="1" smtClean="0">
                <a:ea typeface="ＭＳ Ｐゴシック" charset="-128"/>
              </a:rPr>
              <a:t>80% allocated by AfriNIC (after 2004)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FFBAFB-3C37-4DA5-9687-5EAA4CDFD7B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smtClean="0">
                <a:ea typeface="ＭＳ Ｐゴシック" charset="-128"/>
              </a:rPr>
              <a:t>Time to deplete: ~ 7 years (at the current consumption rates, other factors remaining constant)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251CD9-3113-4EAE-8937-DA01A925845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90D7A8-40E4-4AEE-BA87-DE65AD38D87A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7C513-05AE-455C-A039-79B5B8396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B14742-BB7C-48C4-A842-1A57EF817725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0C914-1B1B-4EE1-88A9-F7A551B5D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6669DB-854A-4D9E-ADF3-1CE137243BDD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791C4-428C-46C2-8B88-415175F62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47DE35-8593-49F4-892B-4EC55E829954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95134-0544-453A-9945-E7ED7ECDC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452745-355A-4317-9537-27C4B4DA0EC5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C4F0B-02E2-4E31-A478-C54786C50F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BE178-1D70-452B-A475-B9250953C3C2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A2FA-5665-4F41-A9D6-0F37A9D3F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39A67-177C-4259-8A9E-18FBD81A5714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05362-9677-4158-ADD9-44452F5EED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16DEE-6EF6-4E71-B869-23C526E6475E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C1E2E-6148-4E20-B30A-561602392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02BBCE-9170-41FD-9B4D-74AF0ED7F87B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590F3-AE3E-4C85-8DE5-7C920C2572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A30CD4-96BA-42E4-93B1-37674E5CD7AE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19E69-A5C9-490B-9742-A08CC2F1E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1DC394-E28F-4B53-8AC0-FD37B118112C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52BFB-B6AB-42CD-B72D-964A29AE0A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80F16FB-7CBF-425C-B7A7-79016EA39E72}" type="datetimeFigureOut">
              <a:rPr lang="en-US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F2F0404-1885-4F57-8C84-CF1E7554B72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9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167563" y="6315075"/>
            <a:ext cx="197643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5865813"/>
            <a:ext cx="14970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???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513" y="2185988"/>
            <a:ext cx="7772400" cy="218281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smtClean="0">
                <a:ea typeface="ＭＳ Ｐゴシック" charset="-128"/>
              </a:rPr>
              <a:t>AfriNIC Update</a:t>
            </a:r>
            <a:br>
              <a:rPr lang="en-US" sz="4800" b="1" smtClean="0">
                <a:ea typeface="ＭＳ Ｐゴシック" charset="-128"/>
              </a:rPr>
            </a:br>
            <a:r>
              <a:rPr lang="en-US" sz="4800" b="1" smtClean="0">
                <a:ea typeface="ＭＳ Ｐゴシック" charset="-128"/>
              </a:rPr>
              <a:t>ARIN XXVIII</a:t>
            </a:r>
            <a:r>
              <a:rPr lang="en-US" sz="4000" b="1" smtClean="0">
                <a:ea typeface="ＭＳ Ｐゴシック" charset="-128"/>
              </a:rPr>
              <a:t/>
            </a:r>
            <a:br>
              <a:rPr lang="en-US" sz="4000" b="1" smtClean="0">
                <a:ea typeface="ＭＳ Ｐゴシック" charset="-128"/>
              </a:rPr>
            </a:br>
            <a:r>
              <a:rPr lang="en-US" sz="4000" b="1" smtClean="0">
                <a:ea typeface="ＭＳ Ｐゴシック" charset="-128"/>
              </a:rPr>
              <a:t/>
            </a:r>
            <a:br>
              <a:rPr lang="en-US" sz="4000" b="1" smtClean="0">
                <a:ea typeface="ＭＳ Ｐゴシック" charset="-128"/>
              </a:rPr>
            </a:br>
            <a:r>
              <a:rPr lang="en-US" sz="4000" b="1" smtClean="0">
                <a:ea typeface="ＭＳ Ｐゴシック" charset="-128"/>
              </a:rPr>
              <a:t>Ernest Byaruhanga</a:t>
            </a:r>
            <a:br>
              <a:rPr lang="en-US" sz="4000" b="1" smtClean="0">
                <a:ea typeface="ＭＳ Ｐゴシック" charset="-128"/>
              </a:rPr>
            </a:br>
            <a:endParaRPr lang="en-US" sz="4000" b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a typeface="ＭＳ Ｐゴシック" charset="-128"/>
              </a:rPr>
              <a:t>Recent Activities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Signed MoU with CTO:</a:t>
            </a:r>
          </a:p>
          <a:p>
            <a:pPr lvl="1"/>
            <a:r>
              <a:rPr lang="en-US" smtClean="0">
                <a:ea typeface="ＭＳ Ｐゴシック" charset="-128"/>
              </a:rPr>
              <a:t>Collaborate on actions promoting ICT4D.</a:t>
            </a:r>
          </a:p>
          <a:p>
            <a:pPr lvl="1"/>
            <a:r>
              <a:rPr lang="en-US" smtClean="0">
                <a:ea typeface="ＭＳ Ｐゴシック" charset="-128"/>
              </a:rPr>
              <a:t>Joint training and capacity building in areas that fall within the mandate of both parties (IPv6,etc)</a:t>
            </a:r>
          </a:p>
          <a:p>
            <a:r>
              <a:rPr lang="en-US" smtClean="0">
                <a:ea typeface="ＭＳ Ｐゴシック" charset="-128"/>
              </a:rPr>
              <a:t>Presence at the IGF (Nairobi, KE):</a:t>
            </a:r>
          </a:p>
          <a:p>
            <a:pPr lvl="1"/>
            <a:r>
              <a:rPr lang="en-US" smtClean="0">
                <a:ea typeface="ＭＳ Ｐゴシック" charset="-128"/>
              </a:rPr>
              <a:t>Outreach &amp; stakeholder collaboration purposes</a:t>
            </a:r>
          </a:p>
          <a:p>
            <a:pPr lvl="1"/>
            <a:r>
              <a:rPr lang="en-US" smtClean="0">
                <a:ea typeface="ＭＳ Ｐゴシック" charset="-128"/>
              </a:rPr>
              <a:t>Marketing &amp; networking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a typeface="ＭＳ Ｐゴシック" charset="-128"/>
              </a:rPr>
              <a:t>Training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IPv6 &amp; INRM Workshops: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2011 </a:t>
            </a:r>
            <a:r>
              <a:rPr lang="en-US" dirty="0"/>
              <a:t>:</a:t>
            </a:r>
            <a:r>
              <a:rPr lang="en-US" dirty="0" smtClean="0"/>
              <a:t> completed 8 countries, 3 left till year end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2010:  10 workshops conducted.</a:t>
            </a:r>
          </a:p>
          <a:p>
            <a:pPr marL="457200" lvl="1" indent="0">
              <a:buFont typeface="Arial" charset="0"/>
              <a:buNone/>
              <a:defRPr/>
            </a:pPr>
            <a:endParaRPr lang="en-US" dirty="0" smtClean="0"/>
          </a:p>
          <a:p>
            <a:pPr marL="457200" lvl="1" indent="0">
              <a:buFont typeface="Arial" charset="0"/>
              <a:buNone/>
              <a:defRPr/>
            </a:pPr>
            <a:r>
              <a:rPr lang="en-US" dirty="0" smtClean="0"/>
              <a:t>Direct results from the v6 workshops: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Increased demand for IPv6 allocations/assignments. (more than 60% of the region)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More prefixes deployed &amp; visible.</a:t>
            </a:r>
          </a:p>
          <a:p>
            <a:pPr marL="457200" lvl="1" indent="0"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a typeface="ＭＳ Ｐゴシック" charset="-128"/>
              </a:rPr>
              <a:t>Upcoming Events</a:t>
            </a:r>
          </a:p>
        </p:txBody>
      </p:sp>
      <p:pic>
        <p:nvPicPr>
          <p:cNvPr id="29698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" y="1479550"/>
            <a:ext cx="8864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Box 5"/>
          <p:cNvSpPr txBox="1">
            <a:spLocks noChangeArrowheads="1"/>
          </p:cNvSpPr>
          <p:nvPr/>
        </p:nvSpPr>
        <p:spPr bwMode="auto">
          <a:xfrm>
            <a:off x="1835150" y="3979863"/>
            <a:ext cx="56007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84807"/>
                </a:solidFill>
              </a:rPr>
              <a:t>AfriNIC 15 will be held in Yaounde, Cameroon from 19 – 25</a:t>
            </a:r>
            <a:r>
              <a:rPr lang="en-US" sz="2800" b="1" baseline="30000">
                <a:solidFill>
                  <a:srgbClr val="984807"/>
                </a:solidFill>
              </a:rPr>
              <a:t>th</a:t>
            </a:r>
            <a:r>
              <a:rPr lang="en-US" sz="2800" b="1">
                <a:solidFill>
                  <a:srgbClr val="984807"/>
                </a:solidFill>
              </a:rPr>
              <a:t> November 2011.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endParaRPr lang="en-US" sz="5400" b="1" smtClean="0">
              <a:ea typeface="ＭＳ Ｐゴシック" charset="-128"/>
            </a:endParaRPr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sz="5400" b="1" smtClean="0">
                <a:ea typeface="ＭＳ Ｐゴシック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501650" y="566738"/>
            <a:ext cx="339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2"/>
                </a:solidFill>
              </a:rPr>
              <a:t>4-year highlight:</a:t>
            </a:r>
          </a:p>
        </p:txBody>
      </p:sp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28650" y="1550988"/>
          <a:ext cx="7807325" cy="4103687"/>
        </p:xfrm>
        <a:graphic>
          <a:graphicData uri="http://schemas.openxmlformats.org/presentationml/2006/ole">
            <p:oleObj spid="_x0000_s16387" name="Document" r:id="rId4" imgW="5638800" imgH="20828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9838" y="962025"/>
            <a:ext cx="6015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/>
              <a:t>Total Number of IPv4 Addresses issued in the region</a:t>
            </a:r>
          </a:p>
        </p:txBody>
      </p:sp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004887" y="1189788"/>
          <a:ext cx="7604375" cy="4424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819150" y="839788"/>
            <a:ext cx="6815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Inventory of IPv4 Addresses Left/Available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46138" y="1622425"/>
          <a:ext cx="6533444" cy="3604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361"/>
                <a:gridCol w="1633361"/>
                <a:gridCol w="1633361"/>
                <a:gridCol w="1633361"/>
              </a:tblGrid>
              <a:tr h="399431"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Received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Available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9431">
                <a:tc>
                  <a:txBody>
                    <a:bodyPr/>
                    <a:lstStyle/>
                    <a:p>
                      <a:r>
                        <a:rPr lang="en-US" dirty="0" smtClean="0"/>
                        <a:t>41/8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Apr/2005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99.33%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111,616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9431">
                <a:tc>
                  <a:txBody>
                    <a:bodyPr/>
                    <a:lstStyle/>
                    <a:p>
                      <a:r>
                        <a:rPr lang="en-US" dirty="0" smtClean="0"/>
                        <a:t>102/8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16,777,216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9431">
                <a:tc>
                  <a:txBody>
                    <a:bodyPr/>
                    <a:lstStyle/>
                    <a:p>
                      <a:r>
                        <a:rPr lang="en-US" dirty="0" smtClean="0"/>
                        <a:t>105/8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Sep/2010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14,680,064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9431">
                <a:tc>
                  <a:txBody>
                    <a:bodyPr/>
                    <a:lstStyle/>
                    <a:p>
                      <a:r>
                        <a:rPr lang="en-US" dirty="0" smtClean="0"/>
                        <a:t>196/8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Apr/2005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12,058,112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9431">
                <a:tc>
                  <a:txBody>
                    <a:bodyPr/>
                    <a:lstStyle/>
                    <a:p>
                      <a:r>
                        <a:rPr lang="en-US" dirty="0" smtClean="0"/>
                        <a:t>197/8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78.61%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3,588,096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9428">
                <a:tc>
                  <a:txBody>
                    <a:bodyPr/>
                    <a:lstStyle/>
                    <a:p>
                      <a:r>
                        <a:rPr lang="en-US" dirty="0" smtClean="0"/>
                        <a:t>Various Fragments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Nov/2009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25,624,576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9431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TOTAL AVAILABLE:  72,839,680 (4.4 /8s)</a:t>
                      </a:r>
                      <a:endParaRPr lang="en-US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27" name="TextBox 7"/>
          <p:cNvSpPr txBox="1">
            <a:spLocks noChangeArrowheads="1"/>
          </p:cNvSpPr>
          <p:nvPr/>
        </p:nvSpPr>
        <p:spPr bwMode="auto">
          <a:xfrm>
            <a:off x="2060575" y="5757863"/>
            <a:ext cx="4332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2011 average consumption rate:</a:t>
            </a:r>
          </a:p>
          <a:p>
            <a:pPr algn="ctr"/>
            <a:r>
              <a:rPr lang="en-US" b="1"/>
              <a:t>~ 880,000 addresses/month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865209" y="1172366"/>
          <a:ext cx="7396139" cy="460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1228725" y="628650"/>
            <a:ext cx="3543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Membership Growth</a:t>
            </a: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81479" y="1311934"/>
          <a:ext cx="7549643" cy="450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823913" y="601663"/>
            <a:ext cx="3719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IPv6 Allocation Growth</a:t>
            </a:r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781479" y="1018843"/>
          <a:ext cx="7214724" cy="439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781050" y="501650"/>
            <a:ext cx="2720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AS Numbers</a:t>
            </a: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83609" y="571500"/>
          <a:ext cx="3287282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4407155" y="621046"/>
          <a:ext cx="37285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3770891" y="366242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0" name="TextBox 1"/>
          <p:cNvSpPr txBox="1">
            <a:spLocks noChangeArrowheads="1"/>
          </p:cNvSpPr>
          <p:nvPr/>
        </p:nvSpPr>
        <p:spPr bwMode="auto">
          <a:xfrm>
            <a:off x="2120900" y="111125"/>
            <a:ext cx="5065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Resource Distribution by Country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18388" y="5437188"/>
            <a:ext cx="1017587" cy="6461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Membership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0225" y="3359150"/>
            <a:ext cx="1019175" cy="3698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IPv4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16763" y="985838"/>
            <a:ext cx="1019175" cy="3698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IPv6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3894138" y="620713"/>
            <a:ext cx="26987" cy="59023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3894138" y="3865563"/>
            <a:ext cx="3976687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4586" name="TextBox 12"/>
          <p:cNvSpPr txBox="1">
            <a:spLocks noChangeArrowheads="1"/>
          </p:cNvSpPr>
          <p:nvPr/>
        </p:nvSpPr>
        <p:spPr bwMode="auto">
          <a:xfrm>
            <a:off x="7634288" y="44450"/>
            <a:ext cx="1304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 b="1">
                <a:solidFill>
                  <a:srgbClr val="FF0000"/>
                </a:solidFill>
              </a:rPr>
              <a:t>Stats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a typeface="ＭＳ Ｐゴシック" charset="-128"/>
              </a:rPr>
              <a:t>Policy Update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47713" y="1600200"/>
          <a:ext cx="7718779" cy="393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9889"/>
                <a:gridCol w="2398890"/>
              </a:tblGrid>
              <a:tr h="464152"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60166">
                <a:tc>
                  <a:txBody>
                    <a:bodyPr/>
                    <a:lstStyle/>
                    <a:p>
                      <a:r>
                        <a:rPr lang="en-US" dirty="0" smtClean="0"/>
                        <a:t>Abuse Contact Information in the AfriNIC </a:t>
                      </a:r>
                      <a:r>
                        <a:rPr lang="en-US" dirty="0" err="1" smtClean="0"/>
                        <a:t>whois</a:t>
                      </a:r>
                      <a:r>
                        <a:rPr lang="en-US" dirty="0" smtClean="0"/>
                        <a:t> db.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84807"/>
                          </a:solidFill>
                        </a:rPr>
                        <a:t>Pending Implementation</a:t>
                      </a:r>
                      <a:endParaRPr lang="en-US" dirty="0">
                        <a:solidFill>
                          <a:srgbClr val="984807"/>
                        </a:solidFill>
                      </a:endParaRPr>
                    </a:p>
                  </a:txBody>
                  <a:tcPr/>
                </a:tc>
              </a:tr>
              <a:tr h="436816">
                <a:tc>
                  <a:txBody>
                    <a:bodyPr/>
                    <a:lstStyle/>
                    <a:p>
                      <a:r>
                        <a:rPr lang="en-US" dirty="0" smtClean="0"/>
                        <a:t>IPv4 Soft-Landing Policy</a:t>
                      </a:r>
                      <a:r>
                        <a:rPr lang="en-US" baseline="0" dirty="0" smtClean="0"/>
                        <a:t> P</a:t>
                      </a:r>
                      <a:r>
                        <a:rPr lang="en-US" dirty="0" smtClean="0"/>
                        <a:t>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84807"/>
                          </a:solidFill>
                        </a:rPr>
                        <a:t>Last Call</a:t>
                      </a:r>
                      <a:endParaRPr lang="en-US" dirty="0">
                        <a:solidFill>
                          <a:srgbClr val="984807"/>
                        </a:solidFill>
                      </a:endParaRPr>
                    </a:p>
                  </a:txBody>
                  <a:tcPr/>
                </a:tc>
              </a:tr>
              <a:tr h="685808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Policy for Post Exhaustion IPv4 Allocation Mechanisms by the IANA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84807"/>
                          </a:solidFill>
                        </a:rPr>
                        <a:t>Last Call</a:t>
                      </a:r>
                      <a:endParaRPr lang="en-US" dirty="0">
                        <a:solidFill>
                          <a:srgbClr val="984807"/>
                        </a:solidFill>
                      </a:endParaRPr>
                    </a:p>
                  </a:txBody>
                  <a:tcPr/>
                </a:tc>
              </a:tr>
              <a:tr h="466425">
                <a:tc>
                  <a:txBody>
                    <a:bodyPr/>
                    <a:lstStyle/>
                    <a:p>
                      <a:r>
                        <a:rPr lang="en-US" dirty="0" smtClean="0"/>
                        <a:t>Reclamation of Allocated but Un-routed IPv4 Addresses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84807"/>
                          </a:solidFill>
                        </a:rPr>
                        <a:t>Abandoned</a:t>
                      </a:r>
                      <a:endParaRPr lang="en-US" dirty="0">
                        <a:solidFill>
                          <a:srgbClr val="984807"/>
                        </a:solidFill>
                      </a:endParaRPr>
                    </a:p>
                  </a:txBody>
                  <a:tcPr/>
                </a:tc>
              </a:tr>
              <a:tr h="599545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 of IPv4 Addresses to Any Entity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84807"/>
                          </a:solidFill>
                        </a:rPr>
                        <a:t>Abandoned</a:t>
                      </a:r>
                      <a:endParaRPr lang="en-US" dirty="0">
                        <a:solidFill>
                          <a:srgbClr val="984807"/>
                        </a:solidFill>
                      </a:endParaRPr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 of Contact Email to </a:t>
                      </a:r>
                      <a:r>
                        <a:rPr lang="en-US" dirty="0" err="1" smtClean="0"/>
                        <a:t>Whois</a:t>
                      </a:r>
                      <a:r>
                        <a:rPr lang="en-US" dirty="0" smtClean="0"/>
                        <a:t> (Bulk)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984807"/>
                          </a:solidFill>
                        </a:rPr>
                        <a:t>Abandoned</a:t>
                      </a:r>
                      <a:endParaRPr lang="en-US" dirty="0">
                        <a:solidFill>
                          <a:srgbClr val="984807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516</Words>
  <Application>Microsoft Office PowerPoint</Application>
  <PresentationFormat>On-screen Show (4:3)</PresentationFormat>
  <Paragraphs>119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ＭＳ Ｐゴシック</vt:lpstr>
      <vt:lpstr>Arial</vt:lpstr>
      <vt:lpstr>Office Theme</vt:lpstr>
      <vt:lpstr>???</vt:lpstr>
      <vt:lpstr>AfriNIC Update ARIN XXVIII  Ernest Byaruhanga </vt:lpstr>
      <vt:lpstr>Slide 2</vt:lpstr>
      <vt:lpstr>Slide 3</vt:lpstr>
      <vt:lpstr>Slide 4</vt:lpstr>
      <vt:lpstr>Slide 5</vt:lpstr>
      <vt:lpstr>Slide 6</vt:lpstr>
      <vt:lpstr>Slide 7</vt:lpstr>
      <vt:lpstr>Slide 8</vt:lpstr>
      <vt:lpstr>Policy Update</vt:lpstr>
      <vt:lpstr>Recent Activities</vt:lpstr>
      <vt:lpstr>Training Activities</vt:lpstr>
      <vt:lpstr>Upcoming Events</vt:lpstr>
      <vt:lpstr>Slide 13</vt:lpstr>
    </vt:vector>
  </TitlesOfParts>
  <Company>AfriNIC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AFRINIC REGION POLICY DEVELOPMENT WORKING GROUP (PDWG)  CO-CHAIR ELECTION </dc:title>
  <dc:creator>Ernest Byaruhanga</dc:creator>
  <cp:lastModifiedBy>jasonb</cp:lastModifiedBy>
  <cp:revision>41</cp:revision>
  <dcterms:created xsi:type="dcterms:W3CDTF">2011-06-07T17:42:50Z</dcterms:created>
  <dcterms:modified xsi:type="dcterms:W3CDTF">2011-10-12T18:15:05Z</dcterms:modified>
</cp:coreProperties>
</file>