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6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1133681819185"/>
          <c:y val="0.0495480711969828"/>
          <c:w val="0.743150821425103"/>
          <c:h val="0.758367638255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18.0</c:v>
                </c:pt>
                <c:pt idx="1">
                  <c:v>8.0</c:v>
                </c:pt>
                <c:pt idx="2">
                  <c:v>4.0</c:v>
                </c:pt>
                <c:pt idx="3">
                  <c:v>3.0</c:v>
                </c:pt>
                <c:pt idx="4">
                  <c:v>0.0</c:v>
                </c:pt>
                <c:pt idx="5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2010</c:v>
                </c:pt>
              </c:strCache>
            </c:strRef>
          </c:tx>
          <c:spPr>
            <a:solidFill>
              <a:srgbClr val="B2202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14.0</c:v>
                </c:pt>
                <c:pt idx="1">
                  <c:v>6.0</c:v>
                </c:pt>
                <c:pt idx="2">
                  <c:v>6.0</c:v>
                </c:pt>
                <c:pt idx="3">
                  <c:v>0.0</c:v>
                </c:pt>
                <c:pt idx="4">
                  <c:v>3.0</c:v>
                </c:pt>
                <c:pt idx="5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35.0</c:v>
                </c:pt>
                <c:pt idx="1">
                  <c:v>6.0</c:v>
                </c:pt>
                <c:pt idx="2">
                  <c:v>8.0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 2012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40.0</c:v>
                </c:pt>
                <c:pt idx="1">
                  <c:v>7.0</c:v>
                </c:pt>
                <c:pt idx="2">
                  <c:v>5.0</c:v>
                </c:pt>
                <c:pt idx="3">
                  <c:v>0.0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556232"/>
        <c:axId val="417413960"/>
      </c:barChart>
      <c:catAx>
        <c:axId val="590556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>
                <a:latin typeface="Century Gothic"/>
                <a:cs typeface="Century Gothic"/>
              </a:defRPr>
            </a:pPr>
            <a:endParaRPr lang="en-US"/>
          </a:p>
        </c:txPr>
        <c:crossAx val="417413960"/>
        <c:crosses val="autoZero"/>
        <c:auto val="1"/>
        <c:lblAlgn val="ctr"/>
        <c:lblOffset val="100"/>
        <c:noMultiLvlLbl val="0"/>
      </c:catAx>
      <c:valAx>
        <c:axId val="417413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Century Gothic"/>
                <a:cs typeface="Century Gothic"/>
              </a:defRPr>
            </a:pPr>
            <a:endParaRPr lang="en-US"/>
          </a:p>
        </c:txPr>
        <c:crossAx val="590556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0.83761</cdr:x>
      <cdr:y>0.25806</cdr:y>
    </cdr:from>
    <cdr:to>
      <cdr:x>0.94017</cdr:x>
      <cdr:y>0.45161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76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1622-6A6F-8846-9856-54CB60D06C4C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76DFA-90F6-0B44-890F-C715E17B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 of ARIN proposals</a:t>
            </a:r>
            <a:r>
              <a:rPr lang="en-US" baseline="0" dirty="0" smtClean="0"/>
              <a:t> regarding transfers.</a:t>
            </a:r>
          </a:p>
          <a:p>
            <a:r>
              <a:rPr lang="en-US" baseline="0" dirty="0" smtClean="0"/>
              <a:t>.5 and .5 is the Compliance Requirement draft policy 2011-7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LACNIC’s 2011-07</a:t>
            </a:r>
            <a:r>
              <a:rPr lang="en-US" baseline="0" dirty="0" smtClean="0"/>
              <a:t> has text about use in region… back to the list for more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4.wmf"/><Relationship Id="rId5" Type="http://schemas.openxmlformats.org/officeDocument/2006/relationships/image" Target="../media/image7.wmf"/><Relationship Id="rId6" Type="http://schemas.openxmlformats.org/officeDocument/2006/relationships/image" Target="../media/image5.jpeg"/><Relationship Id="rId7" Type="http://schemas.openxmlformats.org/officeDocument/2006/relationships/image" Target="../media/image9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PDP Report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8153400" cy="68579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/>
                <a:cs typeface="Century Gothic"/>
              </a:rPr>
              <a:t>Proposal  topics at the 5 RIRs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56371"/>
              </p:ext>
            </p:extLst>
          </p:nvPr>
        </p:nvGraphicFramePr>
        <p:xfrm>
          <a:off x="457200" y="9144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5638800"/>
            <a:ext cx="53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18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638800"/>
            <a:ext cx="31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1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638800"/>
            <a:ext cx="3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.5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638800"/>
            <a:ext cx="3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.5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0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86400"/>
            <a:ext cx="116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ARIN portion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656" y="5486400"/>
            <a:ext cx="83058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1676400"/>
            <a:ext cx="16764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1828800"/>
            <a:ext cx="21336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2010 (35)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2010 (32)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2011 (50)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2011 (52)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743200"/>
            <a:ext cx="228600" cy="228600"/>
          </a:xfrm>
          <a:prstGeom prst="rect">
            <a:avLst/>
          </a:prstGeom>
          <a:solidFill>
            <a:srgbClr val="9BB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2362200"/>
            <a:ext cx="228600" cy="228600"/>
          </a:xfrm>
          <a:prstGeom prst="rect">
            <a:avLst/>
          </a:prstGeom>
          <a:solidFill>
            <a:srgbClr val="B2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1905000"/>
            <a:ext cx="228600" cy="228600"/>
          </a:xfrm>
          <a:prstGeom prst="rect">
            <a:avLst/>
          </a:prstGeom>
          <a:solidFill>
            <a:srgbClr val="548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19800" y="3124200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05400" y="5638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0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9940" y="1546860"/>
            <a:ext cx="13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0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Unique to the ARIN region:</a:t>
            </a:r>
          </a:p>
          <a:p>
            <a:pPr lvl="1"/>
            <a:r>
              <a:rPr lang="en-US" dirty="0"/>
              <a:t>ARIN-2011-7: Compliance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ARIN-2011-8: Combined M&amp;A and Specified </a:t>
            </a:r>
            <a:r>
              <a:rPr lang="en-US" dirty="0" smtClean="0"/>
              <a:t>Transfers</a:t>
            </a:r>
          </a:p>
          <a:p>
            <a:pPr lvl="1"/>
            <a:r>
              <a:rPr lang="en-US" dirty="0"/>
              <a:t>ARIN-2011-10: Remove Single Aggregate requirement from Specified Transfer </a:t>
            </a:r>
          </a:p>
          <a:p>
            <a:pPr lvl="1"/>
            <a:r>
              <a:rPr lang="en-US" dirty="0" smtClean="0"/>
              <a:t>ARIN-2011-11: Clarify Justified Need for Transfers </a:t>
            </a:r>
          </a:p>
          <a:p>
            <a:pPr lvl="1"/>
            <a:r>
              <a:rPr lang="en-US" dirty="0" smtClean="0"/>
              <a:t>ARIN</a:t>
            </a:r>
            <a:r>
              <a:rPr lang="en-US" dirty="0"/>
              <a:t>-2011-12: Set Transfer Need to 24 months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51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rinlogo_small.wmf"/>
          <p:cNvPicPr>
            <a:picLocks noChangeAspect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609600" y="707081"/>
            <a:ext cx="2514600" cy="8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5308"/>
            <a:ext cx="2438400" cy="6857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ARIN XXVIII</a:t>
            </a:r>
            <a:br>
              <a:rPr lang="en-US" sz="2800" b="1" dirty="0" smtClean="0">
                <a:latin typeface="Century Gothic"/>
                <a:cs typeface="Century Gothic"/>
              </a:rPr>
            </a:br>
            <a:r>
              <a:rPr lang="en-US" sz="2800" b="1" dirty="0" smtClean="0">
                <a:latin typeface="Century Gothic"/>
                <a:cs typeface="Century Gothic"/>
              </a:rPr>
              <a:t>Draft Policies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3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92284"/>
              </p:ext>
            </p:extLst>
          </p:nvPr>
        </p:nvGraphicFramePr>
        <p:xfrm>
          <a:off x="381001" y="2479707"/>
          <a:ext cx="8381999" cy="2769028"/>
        </p:xfrm>
        <a:graphic>
          <a:graphicData uri="http://schemas.openxmlformats.org/drawingml/2006/table">
            <a:tbl>
              <a:tblPr/>
              <a:tblGrid>
                <a:gridCol w="4026646"/>
                <a:gridCol w="1068294"/>
                <a:gridCol w="1068294"/>
                <a:gridCol w="1150471"/>
                <a:gridCol w="1068294"/>
              </a:tblGrid>
              <a:tr h="795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ARIN-2011-1: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ARIN Inter-RIR Transfers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*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9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ARIN-2011-9 (Global Proposal): Global Policy for post exhaustion IPv4 allocation mechanisms by the IANA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LC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LC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ARIN-2011-13: IPv4 Number Resources for Use Within Region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LC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P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5" descr="ripe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30" y="1717709"/>
            <a:ext cx="87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frinic-logo2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81641">
            <a:off x="4315368" y="1387327"/>
            <a:ext cx="170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acnic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9132" y="1565308"/>
            <a:ext cx="7651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381001" y="5413820"/>
            <a:ext cx="107840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entury Gothic" pitchFamily="-112" charset="0"/>
              </a:rPr>
              <a:t>P = Proposal</a:t>
            </a:r>
          </a:p>
          <a:p>
            <a:r>
              <a:rPr lang="en-US" sz="1600" b="1" dirty="0" smtClean="0">
                <a:latin typeface="Century Gothic" pitchFamily="-112" charset="0"/>
              </a:rPr>
              <a:t>A = Adopted</a:t>
            </a:r>
          </a:p>
          <a:p>
            <a:r>
              <a:rPr lang="en-US" sz="1600" b="1" dirty="0" smtClean="0">
                <a:latin typeface="Century Gothic" pitchFamily="-112" charset="0"/>
              </a:rPr>
              <a:t>LC </a:t>
            </a:r>
            <a:r>
              <a:rPr lang="en-US" sz="1600" b="1" dirty="0">
                <a:latin typeface="Century Gothic" pitchFamily="-112" charset="0"/>
              </a:rPr>
              <a:t>= Last </a:t>
            </a:r>
            <a:r>
              <a:rPr lang="en-US" sz="1600" b="1" dirty="0" smtClean="0">
                <a:latin typeface="Century Gothic" pitchFamily="-112" charset="0"/>
              </a:rPr>
              <a:t>Call</a:t>
            </a:r>
          </a:p>
          <a:p>
            <a:r>
              <a:rPr lang="en-US" sz="1600" b="1" dirty="0" smtClean="0">
                <a:latin typeface="Century Gothic" pitchFamily="-112" charset="0"/>
              </a:rPr>
              <a:t>* = Panel Discussion</a:t>
            </a:r>
            <a:endParaRPr lang="en-US" sz="1600" b="1" dirty="0" smtClean="0">
              <a:latin typeface="Century Gothic" pitchFamily="-11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62333">
            <a:off x="5513012" y="1649717"/>
            <a:ext cx="1129518" cy="2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31790" cy="18042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Discussion highlights at the other RIRs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5177093"/>
          </a:xfrm>
        </p:spPr>
        <p:txBody>
          <a:bodyPr>
            <a:normAutofit/>
          </a:bodyPr>
          <a:lstStyle/>
          <a:p>
            <a:r>
              <a:rPr lang="en-US" b="1" dirty="0" smtClean="0"/>
              <a:t>IPv4</a:t>
            </a:r>
          </a:p>
          <a:p>
            <a:pPr lvl="1"/>
            <a:r>
              <a:rPr lang="en-US" dirty="0" smtClean="0"/>
              <a:t>Proposal: Reclamation of space that is not routed (AfriNIC)</a:t>
            </a:r>
          </a:p>
          <a:p>
            <a:pPr lvl="1"/>
            <a:r>
              <a:rPr lang="en-US" dirty="0" smtClean="0"/>
              <a:t>Last call: Adds needs-based criteria for transfers (APNIC)</a:t>
            </a:r>
          </a:p>
          <a:p>
            <a:pPr lvl="1"/>
            <a:r>
              <a:rPr lang="en-US" dirty="0" smtClean="0"/>
              <a:t>Adopted: Requiring a plan for IPv6 (LACNIC)</a:t>
            </a:r>
            <a:endParaRPr lang="en-US" b="1" dirty="0" smtClean="0"/>
          </a:p>
          <a:p>
            <a:r>
              <a:rPr lang="en-US" b="1" dirty="0" smtClean="0"/>
              <a:t>IPv6</a:t>
            </a:r>
          </a:p>
          <a:p>
            <a:pPr lvl="1"/>
            <a:r>
              <a:rPr lang="en-US" dirty="0" smtClean="0"/>
              <a:t>Proposal: End </a:t>
            </a:r>
            <a:r>
              <a:rPr lang="en-US" dirty="0" smtClean="0"/>
              <a:t>users would not need to be </a:t>
            </a:r>
            <a:r>
              <a:rPr lang="en-US" dirty="0" err="1" smtClean="0"/>
              <a:t>multihomed</a:t>
            </a:r>
            <a:r>
              <a:rPr lang="en-US" dirty="0" smtClean="0"/>
              <a:t> </a:t>
            </a:r>
            <a:r>
              <a:rPr lang="en-US" dirty="0" smtClean="0"/>
              <a:t>(RIPE NCC)</a:t>
            </a:r>
          </a:p>
        </p:txBody>
      </p:sp>
    </p:spTree>
    <p:extLst>
      <p:ext uri="{BB962C8B-B14F-4D97-AF65-F5344CB8AC3E}">
        <p14:creationId xmlns:p14="http://schemas.microsoft.com/office/powerpoint/2010/main" val="137805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152400"/>
            <a:ext cx="7264990" cy="18042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entury Gothic"/>
                <a:cs typeface="Century Gothic"/>
              </a:rPr>
              <a:t>References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03646"/>
              </p:ext>
            </p:extLst>
          </p:nvPr>
        </p:nvGraphicFramePr>
        <p:xfrm>
          <a:off x="533400" y="1143000"/>
          <a:ext cx="8001000" cy="5037912"/>
        </p:xfrm>
        <a:graphic>
          <a:graphicData uri="http://schemas.openxmlformats.org/drawingml/2006/table">
            <a:tbl>
              <a:tblPr/>
              <a:tblGrid>
                <a:gridCol w="2209800"/>
                <a:gridCol w="5791200"/>
              </a:tblGrid>
              <a:tr h="4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RIR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Link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8C3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http://www.afrinic.net/policy.htm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http://www.apnic.net/policy/proposals/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https://www.arin.net/policy/proposals/index.html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http://lacnic.net/en/politicas/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http://www.ripe.net/ripe/policies/current-proposals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Policy Comparison Overview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http://www.nro.net/policies/rir-comparative-policy-overview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2" descr="afrinic-logo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24560"/>
            <a:ext cx="170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rinlogo_small.wmf"/>
          <p:cNvPicPr>
            <a:picLocks noChangeAspect="1"/>
          </p:cNvPicPr>
          <p:nvPr/>
        </p:nvPicPr>
        <p:blipFill>
          <a:blip r:embed="rId4" cstate="print"/>
          <a:srcRect l="3571" r="3571"/>
          <a:stretch>
            <a:fillRect/>
          </a:stretch>
        </p:blipFill>
        <p:spPr bwMode="auto">
          <a:xfrm>
            <a:off x="609600" y="3123148"/>
            <a:ext cx="1981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lacnic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765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ripen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612223"/>
            <a:ext cx="101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RO_3D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410200"/>
            <a:ext cx="1344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57" y="2481191"/>
            <a:ext cx="1495243" cy="3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600" b="1" dirty="0" smtClean="0">
                <a:latin typeface="Century Gothic"/>
                <a:cs typeface="Century Gothic"/>
              </a:rPr>
              <a:t>Thank You</a:t>
            </a:r>
            <a:endParaRPr lang="en-US" sz="7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6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Words>353</Words>
  <Application>Microsoft Macintosh PowerPoint</Application>
  <PresentationFormat>On-screen Show (4:3)</PresentationFormat>
  <Paragraphs>64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Regional PDP Report</vt:lpstr>
      <vt:lpstr>Proposal  topics at the 5 RIRs</vt:lpstr>
      <vt:lpstr>Draft Policies</vt:lpstr>
      <vt:lpstr>ARIN XXVIII Draft Policies</vt:lpstr>
      <vt:lpstr>Discussion highlights at the other RIRs</vt:lpstr>
      <vt:lpstr>References</vt:lpstr>
      <vt:lpstr>Thank You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58</cp:revision>
  <dcterms:created xsi:type="dcterms:W3CDTF">2010-08-12T13:39:46Z</dcterms:created>
  <dcterms:modified xsi:type="dcterms:W3CDTF">2011-10-11T14:20:08Z</dcterms:modified>
</cp:coreProperties>
</file>