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2" r:id="rId19"/>
    <p:sldId id="29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7" r:id="rId30"/>
    <p:sldId id="292" r:id="rId31"/>
    <p:sldId id="291" r:id="rId32"/>
    <p:sldId id="294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1" autoAdjust="0"/>
    <p:restoredTop sz="94685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5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CCB81-7ABD-794D-976B-9F8637ED5FBB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A6E3F-4047-014E-B0D1-1B1A1245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825A5B-F53F-4FED-A2AF-A7250379AAA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E65637-E2B3-634C-A87B-F5FDC054E67C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8BE9F-DC2F-EE4A-94AB-3523540A2877}" type="slidenum">
              <a:rPr lang="en-U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4079D0-7F8A-EB40-8AFC-9FFBD3DB7C51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0F90C-B53E-A94D-85E3-240A3AB0FBB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8846B-C57B-C543-89B9-495C1FF0C82B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9EC80C-869B-8348-A44E-9B6E2694BF0B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8AC70-7942-164B-A6F0-28D55FC9CED3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F84B32-276C-FD44-8D88-168FE1D97F10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Similar to 6to4</a:t>
            </a: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545D5-5F14-574F-A8BA-DC47797332BB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Similar to 6to4</a:t>
            </a: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545D5-5F14-574F-A8BA-DC47797332BB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98582-7E5F-4CA3-B5F8-9EBB323B4C43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8A737-4A02-6142-BF51-24947126D5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CE3D07-517F-5849-AA28-98B90364CEDE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CE3D07-517F-5849-AA28-98B90364CEDE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486A19-FE39-4E3F-936F-8A38CF4573BD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B81F2-BC1E-4FED-9899-E683028E9CC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1E0F0-2934-484F-B6CF-CBB9B96805ED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1EB93-85C5-4900-97AD-4F00FD6888EC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E2263-DBD2-4BE9-94A3-06A61F1BAB81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n.net/policy/pdp.html" TargetMode="External"/><Relationship Id="rId4" Type="http://schemas.openxmlformats.org/officeDocument/2006/relationships/hyperlink" Target="https://www.arin.net/policy/proposals/index.html" TargetMode="External"/><Relationship Id="rId5" Type="http://schemas.openxmlformats.org/officeDocument/2006/relationships/hyperlink" Target="https://www.arin.net/policy/nrpm.html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4790625"/>
            <a:ext cx="8284081" cy="1339264"/>
          </a:xfrm>
        </p:spPr>
        <p:txBody>
          <a:bodyPr>
            <a:noAutofit/>
          </a:bodyPr>
          <a:lstStyle/>
          <a:p>
            <a:r>
              <a:rPr lang="en-US" sz="4500" dirty="0" smtClean="0"/>
              <a:t>Welcome to Your </a:t>
            </a:r>
            <a:br>
              <a:rPr lang="en-US" sz="4500" dirty="0" smtClean="0"/>
            </a:br>
            <a:r>
              <a:rPr lang="en-US" sz="4500" dirty="0" smtClean="0"/>
              <a:t>First</a:t>
            </a:r>
            <a:r>
              <a:rPr lang="en-US" sz="4500" dirty="0"/>
              <a:t> </a:t>
            </a:r>
            <a:r>
              <a:rPr lang="en-US" sz="4500" dirty="0" smtClean="0"/>
              <a:t>ARIN Meeting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040"/>
            <a:ext cx="9144000" cy="12938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About ARIN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5504" y="1516179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  <a:ea typeface="ＭＳ Ｐゴシック" charset="-128"/>
              </a:rPr>
              <a:t> Established December 1997</a:t>
            </a:r>
          </a:p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  <a:ea typeface="ＭＳ Ｐゴシック" charset="-128"/>
              </a:rPr>
              <a:t> 100% community funded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3316" name="Picture 7" descr="arinregion_map_New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9548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93712" y="5791200"/>
            <a:ext cx="8040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ARIN</a:t>
            </a:r>
            <a:r>
              <a:rPr lang="ja-JP" altLang="en-US" dirty="0">
                <a:latin typeface="Century Gothic" pitchFamily="34" charset="0"/>
              </a:rPr>
              <a:t>’</a:t>
            </a:r>
            <a:r>
              <a:rPr lang="en-US" altLang="ja-JP" dirty="0">
                <a:latin typeface="Century Gothic" pitchFamily="34" charset="0"/>
              </a:rPr>
              <a:t>s region includes Canada, many Caribbean and North Atlantic islands, US Minor Outlying Islands and the United States.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21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4191"/>
            <a:ext cx="84582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Applying the principles of stewardship, ARIN, a nonprofit corporation: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allocates Internet Protocol resources; 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develops consensus-based policies; and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facilitates the advancement of the Internet through information and educational outreach.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8611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ARIN</a:t>
            </a:r>
            <a:r>
              <a:rPr lang="ja-JP" altLang="en-US" sz="4400" b="1" dirty="0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5183A"/>
                </a:solidFill>
                <a:latin typeface="Century Gothic" pitchFamily="34" charset="0"/>
              </a:rPr>
              <a:t>s Mission</a:t>
            </a:r>
            <a:endParaRPr lang="en-US" sz="4400" b="1" dirty="0">
              <a:solidFill>
                <a:srgbClr val="05183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5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195" y="661976"/>
            <a:ext cx="8183958" cy="63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04900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200286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062" y="798926"/>
            <a:ext cx="9143999" cy="159957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25475" y="2238539"/>
            <a:ext cx="8061326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Coordination &amp; management of Internet number resources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Internet number resource transfers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Directory </a:t>
            </a: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Registration 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transaction information (</a:t>
            </a:r>
            <a:r>
              <a:rPr lang="en-US" sz="2800" dirty="0" err="1">
                <a:latin typeface="Century Gothic" pitchFamily="34" charset="0"/>
                <a:ea typeface="ＭＳ Ｐゴシック" charset="-128"/>
              </a:rPr>
              <a:t>Whois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Routing information (Internet Routing Registry)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7412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141" y="578201"/>
            <a:ext cx="1370440" cy="13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954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9519" y="831442"/>
            <a:ext cx="9143999" cy="1599578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99519" y="2263579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ARIN </a:t>
            </a:r>
            <a:r>
              <a:rPr lang="en-US" sz="2800" dirty="0" err="1">
                <a:latin typeface="Century Gothic" pitchFamily="34" charset="0"/>
              </a:rPr>
              <a:t>Whois</a:t>
            </a:r>
            <a:r>
              <a:rPr lang="en-US" sz="2800" dirty="0">
                <a:latin typeface="Century Gothic" pitchFamily="34" charset="0"/>
              </a:rPr>
              <a:t>/</a:t>
            </a:r>
            <a:r>
              <a:rPr lang="en-US" sz="2800" dirty="0" err="1">
                <a:latin typeface="Century Gothic" pitchFamily="34" charset="0"/>
              </a:rPr>
              <a:t>RWhois</a:t>
            </a:r>
            <a:endParaRPr lang="en-US" sz="2800" dirty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ARIN Online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Reverse DNS Services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IT </a:t>
            </a:r>
            <a:r>
              <a:rPr lang="en-US" sz="2800" dirty="0">
                <a:latin typeface="Century Gothic" pitchFamily="34" charset="0"/>
              </a:rPr>
              <a:t>support for organization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Emerging Technologies: </a:t>
            </a:r>
            <a:r>
              <a:rPr lang="en-US" sz="2000" dirty="0" smtClean="0">
                <a:latin typeface="Century Gothic" pitchFamily="34" charset="0"/>
              </a:rPr>
              <a:t>DNSSEC, RPKI</a:t>
            </a:r>
            <a:endParaRPr lang="en-US" sz="2000" dirty="0">
              <a:latin typeface="Century Gothic" pitchFamily="34" charset="0"/>
            </a:endParaRPr>
          </a:p>
          <a:p>
            <a:endParaRPr lang="en-US" sz="2800" dirty="0">
              <a:latin typeface="Century Gothic" pitchFamily="34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87" y="631529"/>
            <a:ext cx="1827584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31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493"/>
            <a:ext cx="9143999" cy="159957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212649"/>
            <a:ext cx="8001000" cy="3886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Public Policy &amp; Members Meetings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Information publication and dissemination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Executive Board Elections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Education &amp; Outreach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75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24" y="798926"/>
            <a:ext cx="9143999" cy="159957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Policy Development Services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062778"/>
            <a:ext cx="8001000" cy="38862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Manage the Policy Development Process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Maintain email discussion lists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Publish policy documents</a:t>
            </a: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667000" y="36576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57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1512" y="875405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What</a:t>
            </a:r>
            <a:r>
              <a:rPr lang="en-US" altLang="en-US" sz="4400" b="1" dirty="0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5183A"/>
                </a:solidFill>
                <a:latin typeface="Century Gothic" pitchFamily="34" charset="0"/>
              </a:rPr>
              <a:t>s Ahead </a:t>
            </a:r>
            <a:r>
              <a:rPr lang="en-US" altLang="ja-JP" sz="4400" b="1" dirty="0" smtClean="0">
                <a:solidFill>
                  <a:srgbClr val="05183A"/>
                </a:solidFill>
                <a:latin typeface="Century Gothic" pitchFamily="34" charset="0"/>
              </a:rPr>
              <a:t>this week</a:t>
            </a:r>
            <a:endParaRPr lang="en-US" sz="4400" b="1" dirty="0">
              <a:solidFill>
                <a:srgbClr val="05183A"/>
              </a:solidFill>
              <a:latin typeface="Century Gothic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1667235"/>
            <a:ext cx="8153400" cy="62786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Tonight:</a:t>
            </a:r>
            <a:endParaRPr lang="en-US" sz="2400" dirty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5183A"/>
                </a:solidFill>
                <a:latin typeface="Century Gothic" pitchFamily="34" charset="0"/>
              </a:rPr>
              <a:t>ARIN Online Users Forum, 6-7 PM Millennium Ballroom</a:t>
            </a:r>
            <a:endParaRPr lang="en-US" sz="2000" dirty="0">
              <a:solidFill>
                <a:srgbClr val="05183A"/>
              </a:solidFill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Pie in the Sky Social, 7 – 9 </a:t>
            </a:r>
            <a:r>
              <a:rPr lang="en-US" sz="2000" dirty="0">
                <a:latin typeface="Century Gothic" pitchFamily="34" charset="0"/>
              </a:rPr>
              <a:t>PM, 33</a:t>
            </a:r>
            <a:r>
              <a:rPr lang="en-US" sz="2000" baseline="30000" dirty="0">
                <a:latin typeface="Century Gothic" pitchFamily="34" charset="0"/>
              </a:rPr>
              <a:t>rd</a:t>
            </a:r>
            <a:r>
              <a:rPr lang="en-US" sz="2000" dirty="0">
                <a:latin typeface="Century Gothic" pitchFamily="34" charset="0"/>
              </a:rPr>
              <a:t> Floor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Wednesday:  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NANOG/ARIN Joint Programming, 9:30 AM – 12:15 PM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ARIN </a:t>
            </a:r>
            <a:r>
              <a:rPr lang="en-US" sz="2000" dirty="0">
                <a:latin typeface="Century Gothic" pitchFamily="34" charset="0"/>
              </a:rPr>
              <a:t>Public Policy Meeting, </a:t>
            </a:r>
            <a:r>
              <a:rPr lang="en-US" sz="2000" dirty="0" smtClean="0">
                <a:latin typeface="Century Gothic" pitchFamily="34" charset="0"/>
              </a:rPr>
              <a:t>1:30 </a:t>
            </a:r>
            <a:r>
              <a:rPr lang="en-US" sz="2000" dirty="0">
                <a:latin typeface="Century Gothic" pitchFamily="34" charset="0"/>
              </a:rPr>
              <a:t>AM – 5</a:t>
            </a:r>
            <a:r>
              <a:rPr lang="en-US" sz="2000" dirty="0" smtClean="0">
                <a:latin typeface="Century Gothic" pitchFamily="34" charset="0"/>
              </a:rPr>
              <a:t>:30 </a:t>
            </a:r>
            <a:r>
              <a:rPr lang="en-US" sz="2000" dirty="0">
                <a:latin typeface="Century Gothic" pitchFamily="34" charset="0"/>
              </a:rPr>
              <a:t>PM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latin typeface="Century Gothic" pitchFamily="34" charset="0"/>
              </a:rPr>
              <a:t>ARIN Social at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The Franklin Institute, 7:00 – 11:00 PM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Thursday:   </a:t>
            </a:r>
            <a:r>
              <a:rPr lang="en-US" sz="2000" dirty="0">
                <a:latin typeface="Century Gothic" pitchFamily="34" charset="0"/>
              </a:rPr>
              <a:t>ARIN Public Policy Meeting, 9:00 AM - 5:30 PM 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Friday:  </a:t>
            </a:r>
            <a:r>
              <a:rPr lang="en-US" sz="2000" dirty="0">
                <a:latin typeface="Century Gothic" pitchFamily="34" charset="0"/>
              </a:rPr>
              <a:t>ARIN Members Meeting (open to all)</a:t>
            </a:r>
            <a:r>
              <a:rPr lang="en-US" sz="2000" dirty="0" smtClean="0">
                <a:latin typeface="Century Gothic" pitchFamily="34" charset="0"/>
              </a:rPr>
              <a:t>,9</a:t>
            </a:r>
            <a:r>
              <a:rPr lang="en-US" sz="2000" dirty="0">
                <a:latin typeface="Century Gothic" pitchFamily="34" charset="0"/>
              </a:rPr>
              <a:t>:00 AM – Noon</a:t>
            </a:r>
          </a:p>
          <a:p>
            <a:pPr>
              <a:spcAft>
                <a:spcPts val="1800"/>
              </a:spcAft>
            </a:pPr>
            <a:endParaRPr lang="en-US" sz="2800" b="1" dirty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50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ARIN Policy Development Process and Draft Policy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 idx="4294967295"/>
          </p:nvPr>
        </p:nvSpPr>
        <p:spPr>
          <a:xfrm>
            <a:off x="533400" y="460375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a typeface="ＭＳ Ｐゴシック" charset="0"/>
              </a:rPr>
              <a:t>Policy Development Process (PDP)</a:t>
            </a:r>
          </a:p>
        </p:txBody>
      </p:sp>
      <p:pic>
        <p:nvPicPr>
          <p:cNvPr id="159746" name="Content Placeholder 3" descr="ARIN Policy Development Process_1280351305286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5775"/>
            <a:ext cx="5181600" cy="4000500"/>
          </a:xfrm>
        </p:spPr>
      </p:pic>
      <p:sp>
        <p:nvSpPr>
          <p:cNvPr id="159747" name="Text Placeholder 5"/>
          <p:cNvSpPr>
            <a:spLocks noGrp="1"/>
          </p:cNvSpPr>
          <p:nvPr>
            <p:ph type="body" idx="4294967295"/>
          </p:nvPr>
        </p:nvSpPr>
        <p:spPr>
          <a:xfrm>
            <a:off x="5562600" y="2441575"/>
            <a:ext cx="37338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>
                <a:ea typeface="ＭＳ Ｐゴシック" charset="0"/>
              </a:rPr>
              <a:t>Flowchart</a:t>
            </a:r>
          </a:p>
          <a:p>
            <a:pPr>
              <a:buFont typeface="Arial" charset="0"/>
              <a:buNone/>
            </a:pPr>
            <a:r>
              <a:rPr lang="en-US" sz="2800" b="1" dirty="0">
                <a:ea typeface="ＭＳ Ｐゴシック" charset="0"/>
              </a:rPr>
              <a:t>Proposal Template</a:t>
            </a:r>
          </a:p>
          <a:p>
            <a:pPr>
              <a:buFont typeface="Arial" charset="0"/>
              <a:buNone/>
            </a:pPr>
            <a:r>
              <a:rPr lang="en-US" sz="2800" b="1" dirty="0">
                <a:ea typeface="ＭＳ Ｐゴシック" charset="0"/>
              </a:rPr>
              <a:t>Archive</a:t>
            </a:r>
          </a:p>
          <a:p>
            <a:pPr>
              <a:buFont typeface="Arial" charset="0"/>
              <a:buNone/>
            </a:pPr>
            <a:r>
              <a:rPr lang="en-US" sz="2800" b="1" dirty="0">
                <a:ea typeface="ＭＳ Ｐゴシック" charset="0"/>
              </a:rPr>
              <a:t>Movie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5946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Century Gothic" charset="0"/>
              </a:rPr>
              <a:t>https://</a:t>
            </a:r>
            <a:r>
              <a:rPr lang="en-US" sz="2400" b="1" dirty="0" err="1">
                <a:latin typeface="Century Gothic" charset="0"/>
              </a:rPr>
              <a:t>www.arin.net</a:t>
            </a:r>
            <a:r>
              <a:rPr lang="en-US" sz="2400" b="1" dirty="0">
                <a:latin typeface="Century Gothic" charset="0"/>
              </a:rPr>
              <a:t>/policy/</a:t>
            </a:r>
            <a:r>
              <a:rPr lang="en-US" sz="2400" b="1" dirty="0" err="1">
                <a:latin typeface="Century Gothic" charset="0"/>
              </a:rPr>
              <a:t>pdp.html</a:t>
            </a:r>
            <a:endParaRPr lang="en-US" sz="24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Handouts </a:t>
            </a:r>
            <a:r>
              <a:rPr lang="en-US" dirty="0"/>
              <a:t> </a:t>
            </a:r>
            <a:r>
              <a:rPr lang="en-US" dirty="0" smtClean="0"/>
              <a:t>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735"/>
            <a:ext cx="8229600" cy="5177093"/>
          </a:xfrm>
        </p:spPr>
        <p:txBody>
          <a:bodyPr/>
          <a:lstStyle/>
          <a:p>
            <a:r>
              <a:rPr lang="en-US" dirty="0" smtClean="0"/>
              <a:t>Basic information</a:t>
            </a:r>
          </a:p>
          <a:p>
            <a:r>
              <a:rPr lang="en-US" dirty="0" smtClean="0"/>
              <a:t>Acronym list</a:t>
            </a:r>
          </a:p>
          <a:p>
            <a:r>
              <a:rPr lang="en-US" dirty="0" smtClean="0"/>
              <a:t>ARIN fact sheets</a:t>
            </a:r>
          </a:p>
          <a:p>
            <a:pPr lvl="1"/>
            <a:r>
              <a:rPr lang="en-US" b="0" dirty="0" smtClean="0"/>
              <a:t>ARIN at a Glance</a:t>
            </a:r>
          </a:p>
          <a:p>
            <a:pPr lvl="1"/>
            <a:r>
              <a:rPr lang="en-US" b="0" dirty="0" smtClean="0"/>
              <a:t>Policy Development Process</a:t>
            </a:r>
          </a:p>
          <a:p>
            <a:pPr lvl="1"/>
            <a:r>
              <a:rPr lang="en-US" b="0" dirty="0" smtClean="0"/>
              <a:t>ARIN Participation</a:t>
            </a:r>
          </a:p>
          <a:p>
            <a:pPr lvl="1"/>
            <a:r>
              <a:rPr lang="en-US" b="0" dirty="0" smtClean="0"/>
              <a:t>Internet Ecosystem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8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457200" y="754176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Century Gothic" charset="0"/>
                <a:ea typeface="ＭＳ Ｐゴシック" charset="0"/>
                <a:cs typeface="Century Gothic" charset="0"/>
              </a:rPr>
              <a:t>Policy Development Principles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Open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Developed in open forum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Mailing List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Meetings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Anyone can participate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Transparent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All aspects documented and available on website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Policy process, meetings, and policies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Bottom-up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Policies developed by the community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Staff implements, but does not make policy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39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 idx="4294967295"/>
          </p:nvPr>
        </p:nvSpPr>
        <p:spPr>
          <a:xfrm>
            <a:off x="240848" y="916693"/>
            <a:ext cx="8903152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latin typeface="Century Gothic" charset="0"/>
                <a:ea typeface="ＭＳ Ｐゴシック" charset="0"/>
                <a:cs typeface="ＭＳ Ｐゴシック" charset="0"/>
              </a:rPr>
              <a:t>Who Plays a Role in the </a:t>
            </a:r>
            <a: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38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Policy </a:t>
            </a:r>
            <a:r>
              <a:rPr lang="en-US" sz="3800" b="1" dirty="0">
                <a:latin typeface="Century Gothic" charset="0"/>
                <a:ea typeface="ＭＳ Ｐゴシック" charset="0"/>
                <a:cs typeface="ＭＳ Ｐゴシック" charset="0"/>
              </a:rPr>
              <a:t>Process?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4294967295"/>
          </p:nvPr>
        </p:nvSpPr>
        <p:spPr>
          <a:xfrm>
            <a:off x="409575" y="2212975"/>
            <a:ext cx="8201025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Community</a:t>
            </a: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Participate in discussions and petitions</a:t>
            </a:r>
            <a:endParaRPr lang="en-US" sz="2400" dirty="0" smtClean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Submit </a:t>
            </a:r>
            <a:r>
              <a:rPr lang="en-US" sz="2400" dirty="0">
                <a:latin typeface="Century Gothic" charset="0"/>
                <a:ea typeface="ＭＳ Ｐゴシック" charset="0"/>
              </a:rPr>
              <a:t>proposals </a:t>
            </a:r>
          </a:p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Advisory Council</a:t>
            </a:r>
            <a:r>
              <a:rPr lang="en-US" altLang="ja-JP" b="1" dirty="0">
                <a:latin typeface="Century Gothic" charset="0"/>
                <a:ea typeface="ＭＳ Ｐゴシック" charset="0"/>
                <a:cs typeface="ＭＳ Ｐゴシック" charset="0"/>
              </a:rPr>
              <a:t> (elected volunteers</a:t>
            </a:r>
            <a:r>
              <a:rPr lang="en-US" altLang="ja-JP" b="1" dirty="0" smtClean="0"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Develop policy </a:t>
            </a:r>
            <a:r>
              <a:rPr lang="en-US" sz="2400" dirty="0" smtClean="0">
                <a:latin typeface="Century Gothic" charset="0"/>
                <a:ea typeface="ＭＳ Ｐゴシック" charset="0"/>
              </a:rPr>
              <a:t>from proposals; goal is </a:t>
            </a:r>
            <a:r>
              <a:rPr lang="ja-JP" altLang="en-US" sz="2400" dirty="0">
                <a:latin typeface="Century Gothic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Century Gothic" charset="0"/>
                <a:ea typeface="ＭＳ Ｐゴシック" charset="0"/>
              </a:rPr>
              <a:t>clear, technically sound and useful</a:t>
            </a:r>
            <a:r>
              <a:rPr lang="ja-JP" altLang="en-US" sz="2400" dirty="0" smtClean="0">
                <a:latin typeface="Century Gothic" charset="0"/>
                <a:ea typeface="ＭＳ Ｐゴシック" charset="0"/>
              </a:rPr>
              <a:t>”</a:t>
            </a:r>
            <a:r>
              <a:rPr lang="en-US" altLang="ja-JP" sz="2400" dirty="0" smtClean="0">
                <a:latin typeface="Century Gothic" charset="0"/>
                <a:ea typeface="ＭＳ Ｐゴシック" charset="0"/>
              </a:rPr>
              <a:t> policy</a:t>
            </a:r>
            <a:endParaRPr lang="en-US" altLang="ja-JP" sz="2400" dirty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entury Gothic" charset="0"/>
                <a:ea typeface="ＭＳ Ｐゴシック" charset="0"/>
              </a:rPr>
              <a:t>Determine consensus based on 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36821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 idx="4294967295"/>
          </p:nvPr>
        </p:nvSpPr>
        <p:spPr>
          <a:xfrm>
            <a:off x="194448" y="575445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Roles…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87500"/>
            <a:ext cx="86868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ARIN </a:t>
            </a:r>
            <a:r>
              <a:rPr lang="en-US" altLang="ja-JP" b="1" dirty="0">
                <a:latin typeface="Century Gothic" charset="0"/>
                <a:ea typeface="ＭＳ Ｐゴシック" charset="0"/>
                <a:cs typeface="ＭＳ Ｐゴシック" charset="0"/>
              </a:rPr>
              <a:t>Board of Trustees (elected volunteers)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0"/>
              </a:rPr>
              <a:t>Provide corporate fiduciary oversight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0"/>
              </a:rPr>
              <a:t>Ensure the policy process has been followed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0"/>
              </a:rPr>
              <a:t>Ratify policies</a:t>
            </a:r>
          </a:p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ARIN Staff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0"/>
              </a:rPr>
              <a:t>Provide feedback to </a:t>
            </a:r>
            <a:r>
              <a:rPr lang="en-US" dirty="0" smtClean="0">
                <a:latin typeface="Century Gothic" charset="0"/>
                <a:ea typeface="ＭＳ Ｐゴシック" charset="0"/>
              </a:rPr>
              <a:t>community/AC</a:t>
            </a:r>
            <a:endParaRPr lang="en-US" dirty="0">
              <a:latin typeface="Century Gothic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Century Gothic" charset="0"/>
                <a:ea typeface="ＭＳ Ｐゴシック" charset="0"/>
              </a:rPr>
              <a:t>Clarity and Understanding Reports</a:t>
            </a:r>
          </a:p>
          <a:p>
            <a:pPr lvl="2"/>
            <a:r>
              <a:rPr lang="en-US" dirty="0" smtClean="0">
                <a:latin typeface="Century Gothic" charset="0"/>
                <a:ea typeface="ＭＳ Ｐゴシック" charset="0"/>
              </a:rPr>
              <a:t>Staff </a:t>
            </a:r>
            <a:r>
              <a:rPr lang="en-US" dirty="0">
                <a:latin typeface="Century Gothic" charset="0"/>
                <a:ea typeface="ＭＳ Ｐゴシック" charset="0"/>
              </a:rPr>
              <a:t>and legal </a:t>
            </a:r>
            <a:r>
              <a:rPr lang="en-US" dirty="0" smtClean="0">
                <a:latin typeface="Century Gothic" charset="0"/>
                <a:ea typeface="ＭＳ Ｐゴシック" charset="0"/>
              </a:rPr>
              <a:t>assessments</a:t>
            </a:r>
            <a:endParaRPr lang="en-US" dirty="0">
              <a:latin typeface="Century Gothic" charset="0"/>
              <a:ea typeface="ＭＳ Ｐゴシック" charset="0"/>
            </a:endParaRPr>
          </a:p>
          <a:p>
            <a:pPr lvl="2"/>
            <a:r>
              <a:rPr lang="en-US" dirty="0">
                <a:latin typeface="Century Gothic" charset="0"/>
                <a:ea typeface="ＭＳ Ｐゴシック" charset="0"/>
              </a:rPr>
              <a:t>Policy experience reports 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0"/>
              </a:rPr>
              <a:t>Implement ratified policies</a:t>
            </a:r>
          </a:p>
        </p:txBody>
      </p:sp>
    </p:spTree>
    <p:extLst>
      <p:ext uri="{BB962C8B-B14F-4D97-AF65-F5344CB8AC3E}">
        <p14:creationId xmlns:p14="http://schemas.microsoft.com/office/powerpoint/2010/main" val="66221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562418"/>
            <a:ext cx="6934200" cy="990600"/>
          </a:xfrm>
        </p:spPr>
        <p:txBody>
          <a:bodyPr/>
          <a:lstStyle/>
          <a:p>
            <a:pPr algn="l"/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Basic Steps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76375"/>
            <a:ext cx="8610600" cy="5334000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member submits a proposal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discusses the proposal on the 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“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List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”</a:t>
            </a:r>
            <a:endParaRPr lang="en-US" altLang="ja-JP" sz="27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AC creates a draft </a:t>
            </a:r>
            <a:r>
              <a:rPr lang="en-US" sz="2700" dirty="0" smtClean="0">
                <a:latin typeface="Century Gothic" charset="0"/>
                <a:ea typeface="ＭＳ Ｐゴシック" charset="0"/>
                <a:cs typeface="Century Gothic" charset="0"/>
              </a:rPr>
              <a:t>policy</a:t>
            </a:r>
            <a:endParaRPr lang="en-US" sz="27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discusses the draft policy on the 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“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List</a:t>
            </a:r>
            <a:r>
              <a:rPr lang="ja-JP" altLang="en-US" sz="2700" dirty="0">
                <a:latin typeface="Century Gothic" charset="0"/>
                <a:ea typeface="ＭＳ Ｐゴシック" charset="0"/>
                <a:cs typeface="Century Gothic" charset="0"/>
              </a:rPr>
              <a:t>”</a:t>
            </a:r>
            <a:r>
              <a:rPr lang="en-US" altLang="ja-JP" sz="2700" dirty="0">
                <a:latin typeface="Century Gothic" charset="0"/>
                <a:ea typeface="ＭＳ Ｐゴシック" charset="0"/>
                <a:cs typeface="Century Gothic" charset="0"/>
              </a:rPr>
              <a:t> and at the meeting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AC conducts its consensus review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Community performs last call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Board adopts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700" dirty="0">
                <a:latin typeface="Century Gothic" charset="0"/>
                <a:ea typeface="ＭＳ Ｐゴシック" charset="0"/>
                <a:cs typeface="Century Gothic" charset="0"/>
              </a:rPr>
              <a:t>Staff implements</a:t>
            </a:r>
          </a:p>
        </p:txBody>
      </p:sp>
    </p:spTree>
    <p:extLst>
      <p:ext uri="{BB962C8B-B14F-4D97-AF65-F5344CB8AC3E}">
        <p14:creationId xmlns:p14="http://schemas.microsoft.com/office/powerpoint/2010/main" val="85974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 idx="4294967295"/>
          </p:nvPr>
        </p:nvSpPr>
        <p:spPr>
          <a:xfrm>
            <a:off x="533400" y="1079500"/>
            <a:ext cx="8153400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Petitions</a:t>
            </a:r>
            <a:b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b="1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69986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41500"/>
            <a:ext cx="7888288" cy="3886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3600" dirty="0">
                <a:latin typeface="Century Gothic" charset="0"/>
                <a:ea typeface="ＭＳ Ｐゴシック" charset="0"/>
                <a:cs typeface="Century Gothic" charset="0"/>
              </a:rPr>
              <a:t>Anyone dissatisfied with a decision by the AC can petition in order to keep a proposal moving forward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Century Gothic" charset="0"/>
                <a:ea typeface="ＭＳ Ｐゴシック" charset="0"/>
                <a:cs typeface="Century Gothic" charset="0"/>
              </a:rPr>
              <a:t>Occurs between proposal and draft policy stage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Century Gothic" charset="0"/>
                <a:ea typeface="ＭＳ Ｐゴシック" charset="0"/>
                <a:cs typeface="Century Gothic" charset="0"/>
              </a:rPr>
              <a:t>5 day petition period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Century Gothic" charset="0"/>
                <a:ea typeface="ＭＳ Ｐゴシック" charset="0"/>
                <a:cs typeface="Century Gothic" charset="0"/>
              </a:rPr>
              <a:t>Needs 10 different people from 10 different organizations to publicly support the petition</a:t>
            </a:r>
          </a:p>
          <a:p>
            <a:pPr marL="914400" lvl="2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800" dirty="0">
                <a:latin typeface="Century Gothic" charset="0"/>
                <a:ea typeface="ＭＳ Ｐゴシック" charset="0"/>
                <a:cs typeface="Century Gothic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 </a:t>
            </a:r>
            <a:endParaRPr lang="en-US" sz="13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3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1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1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69987" name="TextBox 4"/>
          <p:cNvSpPr txBox="1">
            <a:spLocks noChangeArrowheads="1"/>
          </p:cNvSpPr>
          <p:nvPr/>
        </p:nvSpPr>
        <p:spPr bwMode="auto">
          <a:xfrm flipH="1">
            <a:off x="730891" y="5419373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entury Gothic" charset="0"/>
                <a:cs typeface="Century Gothic" charset="0"/>
              </a:rPr>
              <a:t>*8 petitions to date</a:t>
            </a:r>
          </a:p>
        </p:txBody>
      </p:sp>
    </p:spTree>
    <p:extLst>
      <p:ext uri="{BB962C8B-B14F-4D97-AF65-F5344CB8AC3E}">
        <p14:creationId xmlns:p14="http://schemas.microsoft.com/office/powerpoint/2010/main" val="104141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 idx="4294967295"/>
          </p:nvPr>
        </p:nvSpPr>
        <p:spPr>
          <a:xfrm>
            <a:off x="533400" y="1065002"/>
            <a:ext cx="8610600" cy="8842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latin typeface="Century Gothic" charset="0"/>
                <a:ea typeface="ＭＳ Ｐゴシック" charset="0"/>
                <a:cs typeface="Century Gothic" charset="0"/>
              </a:rPr>
              <a:t>Number Resource Policy Manual</a:t>
            </a:r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034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62885"/>
            <a:ext cx="8153400" cy="4953000"/>
          </a:xfrm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NRPM</a:t>
            </a: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is ARIN</a:t>
            </a:r>
            <a:r>
              <a:rPr lang="ja-JP" alt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 policy document </a:t>
            </a:r>
          </a:p>
          <a:p>
            <a:pPr lvl="1">
              <a:lnSpc>
                <a:spcPct val="75000"/>
              </a:lnSpc>
            </a:pPr>
            <a:r>
              <a:rPr lang="en-US" dirty="0">
                <a:latin typeface="Century Gothic" charset="0"/>
                <a:ea typeface="ＭＳ Ｐゴシック" charset="0"/>
              </a:rPr>
              <a:t>Version </a:t>
            </a:r>
            <a:r>
              <a:rPr lang="en-US" dirty="0" smtClean="0">
                <a:latin typeface="Century Gothic" charset="0"/>
                <a:ea typeface="ＭＳ Ｐゴシック" charset="0"/>
              </a:rPr>
              <a:t>2011.4 </a:t>
            </a:r>
            <a:r>
              <a:rPr lang="en-US" dirty="0">
                <a:latin typeface="Century Gothic" charset="0"/>
                <a:ea typeface="ＭＳ Ｐゴシック" charset="0"/>
              </a:rPr>
              <a:t>(27 </a:t>
            </a:r>
            <a:r>
              <a:rPr lang="en-US" dirty="0" smtClean="0">
                <a:latin typeface="Century Gothic" charset="0"/>
                <a:ea typeface="ＭＳ Ｐゴシック" charset="0"/>
              </a:rPr>
              <a:t>September 2011</a:t>
            </a:r>
            <a:r>
              <a:rPr lang="en-US" dirty="0">
                <a:latin typeface="Century Gothic" charset="0"/>
                <a:ea typeface="ＭＳ Ｐゴシック" charset="0"/>
              </a:rPr>
              <a:t>)</a:t>
            </a:r>
          </a:p>
          <a:p>
            <a:pPr lvl="1">
              <a:lnSpc>
                <a:spcPct val="75000"/>
              </a:lnSpc>
            </a:pPr>
            <a:r>
              <a:rPr lang="en-US" sz="2600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24th</a:t>
            </a:r>
            <a:r>
              <a:rPr lang="en-US" sz="2600" dirty="0" smtClean="0">
                <a:latin typeface="Century Gothic" charset="0"/>
                <a:ea typeface="ＭＳ Ｐゴシック" charset="0"/>
              </a:rPr>
              <a:t> </a:t>
            </a:r>
            <a:r>
              <a:rPr lang="en-US" sz="2600" dirty="0">
                <a:latin typeface="Century Gothic" charset="0"/>
                <a:ea typeface="ＭＳ Ｐゴシック" charset="0"/>
              </a:rPr>
              <a:t>version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2035" name="Picture 2" descr="C:\Documents and Settings\einarb\Desktop\ARIN Number Resource Policy Manual_1280351169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0" y="3588688"/>
            <a:ext cx="3657600" cy="2738437"/>
          </a:xfrm>
          <a:prstGeom prst="rect">
            <a:avLst/>
          </a:prstGeom>
          <a:noFill/>
          <a:ln w="9525">
            <a:solidFill>
              <a:srgbClr val="060F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953000" y="3265126"/>
            <a:ext cx="45720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Century Gothic" charset="0"/>
                <a:cs typeface="Century Gothic" charset="0"/>
              </a:rPr>
              <a:t>Contains:</a:t>
            </a:r>
            <a:endParaRPr lang="en-US" sz="2400" b="1" dirty="0">
              <a:latin typeface="Century Gothic" charset="0"/>
              <a:cs typeface="Century Gothic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entury Gothic" charset="0"/>
                <a:cs typeface="Century Gothic" charset="0"/>
              </a:rPr>
              <a:t>Change Logs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entury Gothic" charset="0"/>
                <a:cs typeface="Century Gothic" charset="0"/>
              </a:rPr>
              <a:t>Available as PDF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Index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Century Gothic" charset="0"/>
              <a:cs typeface="Century Gothic" charset="0"/>
            </a:endParaRPr>
          </a:p>
        </p:txBody>
      </p:sp>
      <p:sp>
        <p:nvSpPr>
          <p:cNvPr id="172037" name="TextBox 5"/>
          <p:cNvSpPr txBox="1">
            <a:spLocks noChangeArrowheads="1"/>
          </p:cNvSpPr>
          <p:nvPr/>
        </p:nvSpPr>
        <p:spPr bwMode="auto">
          <a:xfrm>
            <a:off x="1560127" y="1432066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i="1" dirty="0">
                <a:latin typeface="Century Gothic" charset="0"/>
              </a:rPr>
              <a:t>https://</a:t>
            </a:r>
            <a:r>
              <a:rPr lang="en-US" i="1" dirty="0" err="1">
                <a:latin typeface="Century Gothic" charset="0"/>
              </a:rPr>
              <a:t>www.arin.net</a:t>
            </a:r>
            <a:r>
              <a:rPr lang="en-US" i="1" dirty="0">
                <a:latin typeface="Century Gothic" charset="0"/>
              </a:rPr>
              <a:t>/policy/</a:t>
            </a:r>
            <a:r>
              <a:rPr lang="en-US" i="1" dirty="0" err="1">
                <a:latin typeface="Century Gothic" charset="0"/>
              </a:rPr>
              <a:t>nrpm.html</a:t>
            </a:r>
            <a:endParaRPr lang="en-US" i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8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 idx="4294967295"/>
          </p:nvPr>
        </p:nvSpPr>
        <p:spPr>
          <a:xfrm>
            <a:off x="533400" y="485775"/>
            <a:ext cx="7391400" cy="1143000"/>
          </a:xfrm>
        </p:spPr>
        <p:txBody>
          <a:bodyPr/>
          <a:lstStyle/>
          <a:p>
            <a:pPr algn="l"/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Policies in the NRPM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04975"/>
            <a:ext cx="8229600" cy="4800600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IPv4 Address Space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IPv6 Address Space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Autonomous System Numbers (ASNs)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Directory Services (WHOIS)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Reverse DNS (in-</a:t>
            </a:r>
            <a:r>
              <a:rPr lang="en-US" dirty="0" err="1">
                <a:latin typeface="Century Gothic" charset="0"/>
                <a:ea typeface="ＭＳ Ｐゴシック" charset="0"/>
                <a:cs typeface="Century Gothic" charset="0"/>
              </a:rPr>
              <a:t>addr</a:t>
            </a: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)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Experimental Assignments</a:t>
            </a:r>
          </a:p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Resource Review Policy</a:t>
            </a:r>
          </a:p>
          <a:p>
            <a:pPr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4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304800" y="601181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Draft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policies at this meeting: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304800" y="1948871"/>
            <a:ext cx="8229600" cy="38429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ARIN-2011-1: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ARIN Inter-RIR Transfers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ARIN-2011-7: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Compliance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Requirement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ARIN-2011-8: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Combined M&amp;A and Specified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ARIN-2011-9: </a:t>
            </a:r>
            <a:r>
              <a:rPr lang="en-US" sz="2400" u="sng" dirty="0">
                <a:latin typeface="Century Gothic" charset="0"/>
                <a:ea typeface="ＭＳ Ｐゴシック" charset="0"/>
                <a:cs typeface="Century Gothic" charset="0"/>
              </a:rPr>
              <a:t>Global Policy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 for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Post Exhaustion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IPv4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Allocation Mechanisms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by the IANA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304800" y="699719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Draft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policies at this meeting: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304800" y="1579950"/>
            <a:ext cx="8229600" cy="51054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ARIN-2011-10: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Remove Single Aggregate Requirement from Specified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Transfer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-2011-11: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Clarify Justified Need for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</a:t>
            </a: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-2011-12: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Set Transfer Need to 24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months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ARIN-2011-13: </a:t>
            </a: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IPv4 Number Resources for Use Within </a:t>
            </a:r>
            <a:r>
              <a:rPr lang="en-US" sz="2400" dirty="0" smtClean="0">
                <a:latin typeface="Century Gothic" charset="0"/>
                <a:ea typeface="ＭＳ Ｐゴシック" charset="0"/>
                <a:cs typeface="Century Gothic" charset="0"/>
              </a:rPr>
              <a:t>Region</a:t>
            </a: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647" y="602504"/>
            <a:ext cx="9032283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How to monitor and not be overwhelmed?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10768" y="1745504"/>
            <a:ext cx="8633935" cy="5440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Once a month:</a:t>
            </a:r>
          </a:p>
          <a:p>
            <a:r>
              <a:rPr lang="en-US" sz="2000" dirty="0" smtClean="0"/>
              <a:t>Front page of the website leads to proposals and draft policies under discussion</a:t>
            </a:r>
          </a:p>
          <a:p>
            <a:pPr lvl="1"/>
            <a:r>
              <a:rPr lang="en-US" sz="1700" b="0" dirty="0" smtClean="0"/>
              <a:t>New proposals need feedback for the AC’s initial decision</a:t>
            </a:r>
          </a:p>
          <a:p>
            <a:pPr lvl="1"/>
            <a:r>
              <a:rPr lang="en-US" sz="1700" b="0" dirty="0" smtClean="0"/>
              <a:t>Web site can help you focus on what’s important to you and your company</a:t>
            </a:r>
          </a:p>
          <a:p>
            <a:pPr>
              <a:buNone/>
            </a:pPr>
            <a:r>
              <a:rPr lang="en-US" sz="2400" b="1" dirty="0" smtClean="0"/>
              <a:t>Twice per year:</a:t>
            </a:r>
          </a:p>
          <a:p>
            <a:r>
              <a:rPr lang="en-US" sz="2000" dirty="0" smtClean="0"/>
              <a:t>Check the ARIN Public Policy Meeting site in the weeks leading up to the meeting</a:t>
            </a:r>
          </a:p>
          <a:p>
            <a:pPr lvl="1"/>
            <a:r>
              <a:rPr lang="en-US" sz="1700" b="0" dirty="0" smtClean="0"/>
              <a:t>Proposals/Draft Policies on Agenda</a:t>
            </a:r>
          </a:p>
          <a:p>
            <a:pPr lvl="1"/>
            <a:r>
              <a:rPr lang="en-US" sz="1700" b="0" dirty="0" smtClean="0"/>
              <a:t>Discussion Guide (summaries, text, staff assessments)</a:t>
            </a:r>
          </a:p>
          <a:p>
            <a:pPr lvl="1"/>
            <a:r>
              <a:rPr lang="en-US" sz="1700" b="0" dirty="0" smtClean="0"/>
              <a:t>Attend in Person/Remote</a:t>
            </a:r>
          </a:p>
          <a:p>
            <a:r>
              <a:rPr lang="en-US" sz="2000" dirty="0" smtClean="0"/>
              <a:t>AC meeting last day: </a:t>
            </a:r>
            <a:r>
              <a:rPr lang="en-US" sz="1946" b="0" dirty="0" smtClean="0"/>
              <a:t>Watch list for AC’s decisions, Last Calls – </a:t>
            </a:r>
            <a:br>
              <a:rPr lang="en-US" sz="1946" b="0" dirty="0" smtClean="0"/>
            </a:br>
            <a:r>
              <a:rPr lang="en-US" sz="1946" b="0" dirty="0" smtClean="0"/>
              <a:t>State your opinion, are you For or Against?</a:t>
            </a:r>
          </a:p>
        </p:txBody>
      </p:sp>
    </p:spTree>
    <p:extLst>
      <p:ext uri="{BB962C8B-B14F-4D97-AF65-F5344CB8AC3E}">
        <p14:creationId xmlns:p14="http://schemas.microsoft.com/office/powerpoint/2010/main" val="259497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461" y="2090420"/>
            <a:ext cx="4010582" cy="4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0" y="112857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entury Gothic" pitchFamily="34" charset="0"/>
                <a:ea typeface="ＭＳ Ｐゴシック" charset="-128"/>
              </a:rPr>
              <a:t>Self-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0651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 idx="4294967295"/>
          </p:nvPr>
        </p:nvSpPr>
        <p:spPr>
          <a:xfrm>
            <a:off x="381000" y="952072"/>
            <a:ext cx="7010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latin typeface="Century Gothic" charset="0"/>
                <a:ea typeface="ＭＳ Ｐゴシック" charset="0"/>
                <a:cs typeface="Century Gothic" charset="0"/>
              </a:rPr>
              <a:t>References</a:t>
            </a:r>
            <a:br>
              <a:rPr lang="en-US" sz="4000" b="1" dirty="0"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25600"/>
            <a:ext cx="8534400" cy="52927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Policy Development Process</a:t>
            </a:r>
            <a:b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b="1" i="1">
                <a:solidFill>
                  <a:srgbClr val="0098C3"/>
                </a:solidFill>
                <a:latin typeface="Century Gothic" charset="0"/>
                <a:ea typeface="ＭＳ Ｐゴシック" charset="0"/>
                <a:cs typeface="ＭＳ Ｐゴシック" charset="0"/>
                <a:hlinkClick r:id="rId3"/>
              </a:rPr>
              <a:t>https://www.arin.net/policy/pdp.html</a:t>
            </a:r>
            <a:endParaRPr lang="en-US" sz="2800" b="1" i="1">
              <a:solidFill>
                <a:srgbClr val="0098C3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4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Draft Policies and Proposals</a:t>
            </a:r>
            <a:b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b="1" i="1">
                <a:solidFill>
                  <a:srgbClr val="0098C3"/>
                </a:solidFill>
                <a:latin typeface="Century Gothic" charset="0"/>
                <a:ea typeface="ＭＳ Ｐゴシック" charset="0"/>
                <a:cs typeface="ＭＳ Ｐゴシック" charset="0"/>
                <a:hlinkClick r:id="rId4"/>
              </a:rPr>
              <a:t>https://www.arin.net/policy/proposals/index.html</a:t>
            </a:r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Number Resource Policy Manual</a:t>
            </a:r>
            <a:b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b="1" i="1">
                <a:solidFill>
                  <a:srgbClr val="0098C3"/>
                </a:solidFill>
                <a:latin typeface="Century Gothic" charset="0"/>
                <a:ea typeface="ＭＳ Ｐゴシック" charset="0"/>
                <a:cs typeface="ＭＳ Ｐゴシック" charset="0"/>
                <a:hlinkClick r:id="rId5"/>
              </a:rPr>
              <a:t>https://www.arin.net/policy/nrpm.html</a:t>
            </a:r>
            <a:endParaRPr lang="en-US" sz="2400" b="1" i="1">
              <a:solidFill>
                <a:srgbClr val="0098C3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0" y="2567517"/>
            <a:ext cx="9144000" cy="15163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000" b="1" dirty="0" smtClean="0">
                <a:latin typeface="Century Gothic" charset="0"/>
                <a:ea typeface="ＭＳ Ｐゴシック" charset="0"/>
                <a:cs typeface="Century Gothic" charset="0"/>
              </a:rPr>
              <a:t>Questions?</a:t>
            </a:r>
            <a:endParaRPr lang="en-US" sz="5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64741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3600" dirty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dirty="0">
                <a:latin typeface="Century Gothic" pitchFamily="34" charset="0"/>
                <a:ea typeface="ＭＳ Ｐゴシック" charset="-128"/>
              </a:rPr>
            </a:b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4900" dirty="0" smtClean="0">
                <a:latin typeface="Century Gothic" pitchFamily="34" charset="0"/>
                <a:ea typeface="ＭＳ Ｐゴシック" charset="-128"/>
              </a:rPr>
              <a:t>Don’t Forget Your Survey</a:t>
            </a:r>
            <a:br>
              <a:rPr lang="en-US" sz="49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4000" dirty="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40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>Please complete the survey form and drop it in the bowl.</a:t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>Tomorrow morning at the start of the meeting there will be a drawing for a $100 Think Geek gift certificate. </a:t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dirty="0" smtClean="0">
                <a:latin typeface="Century Gothic" pitchFamily="34" charset="0"/>
                <a:ea typeface="ＭＳ Ｐゴシック" charset="-128"/>
              </a:rPr>
            </a:br>
            <a:endParaRPr lang="en-US" sz="3600" dirty="0" smtClean="0">
              <a:latin typeface="Century Gothic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671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381000" y="4826352"/>
            <a:ext cx="8305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Introduction to ARIN and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the Internet Registry System</a:t>
            </a:r>
          </a:p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John Curran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39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 idx="4294967295"/>
          </p:nvPr>
        </p:nvSpPr>
        <p:spPr>
          <a:xfrm>
            <a:off x="0" y="750629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entury Gothic" pitchFamily="34" charset="0"/>
                <a:ea typeface="ＭＳ Ｐゴシック" charset="-128"/>
              </a:rPr>
              <a:t>Regional Internet Registries (RIRs)</a:t>
            </a:r>
          </a:p>
        </p:txBody>
      </p:sp>
      <p:sp>
        <p:nvSpPr>
          <p:cNvPr id="8195" name="Subtitle 8"/>
          <p:cNvSpPr>
            <a:spLocks noGrp="1"/>
          </p:cNvSpPr>
          <p:nvPr>
            <p:ph type="subTitle" idx="4294967295"/>
          </p:nvPr>
        </p:nvSpPr>
        <p:spPr>
          <a:xfrm>
            <a:off x="442328" y="2061836"/>
            <a:ext cx="8001000" cy="47961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The system began in 1992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There are five RIRs</a:t>
            </a:r>
          </a:p>
          <a:p>
            <a:pPr marL="400050" lvl="1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sz="2600" dirty="0" smtClean="0">
                <a:latin typeface="Century Gothic" pitchFamily="34" charset="0"/>
                <a:ea typeface="ＭＳ Ｐゴシック" charset="-128"/>
              </a:rPr>
              <a:t>- </a:t>
            </a: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LACNIC formed in 2002 out of ARIN region</a:t>
            </a:r>
          </a:p>
          <a:p>
            <a:pPr marL="400050" lvl="1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- </a:t>
            </a:r>
            <a:r>
              <a:rPr lang="en-US" sz="2400" dirty="0" err="1" smtClean="0">
                <a:latin typeface="Century Gothic" pitchFamily="34" charset="0"/>
                <a:ea typeface="ＭＳ Ｐゴシック" charset="-128"/>
              </a:rPr>
              <a:t>AfriNIC</a:t>
            </a:r>
            <a:r>
              <a:rPr lang="en-US" sz="2400" dirty="0" smtClean="0">
                <a:latin typeface="Century Gothic" pitchFamily="34" charset="0"/>
                <a:ea typeface="ＭＳ Ｐゴシック" charset="-128"/>
              </a:rPr>
              <a:t> formed in 2005 out of ARIN and RIPE NCC 	         regions.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2800" b="1" dirty="0" smtClean="0">
                <a:latin typeface="Century Gothic" pitchFamily="34" charset="0"/>
                <a:ea typeface="ＭＳ Ｐゴシック" charset="-128"/>
              </a:rPr>
              <a:t>All RIRs are nonprofit, community-driven organizations</a:t>
            </a:r>
          </a:p>
          <a:p>
            <a:pPr marL="0" indent="0" eaLnBrk="1" hangingPunct="1">
              <a:lnSpc>
                <a:spcPct val="80000"/>
              </a:lnSpc>
              <a:spcAft>
                <a:spcPts val="2400"/>
              </a:spcAft>
              <a:buNone/>
            </a:pPr>
            <a:endParaRPr lang="en-US" sz="3000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8196" name="Picture 4" descr="RIR_Regions_map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5045" y="1764435"/>
            <a:ext cx="3165891" cy="15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280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4225"/>
            <a:ext cx="8686800" cy="10223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Internet Registry System</a:t>
            </a:r>
          </a:p>
        </p:txBody>
      </p:sp>
      <p:graphicFrame>
        <p:nvGraphicFramePr>
          <p:cNvPr id="6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83030"/>
              </p:ext>
            </p:extLst>
          </p:nvPr>
        </p:nvGraphicFramePr>
        <p:xfrm>
          <a:off x="228600" y="1851038"/>
          <a:ext cx="8686800" cy="4370753"/>
        </p:xfrm>
        <a:graphic>
          <a:graphicData uri="http://schemas.openxmlformats.org/drawingml/2006/table">
            <a:tbl>
              <a:tblPr/>
              <a:tblGrid>
                <a:gridCol w="1371600"/>
                <a:gridCol w="7315200"/>
              </a:tblGrid>
              <a:tr h="162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ICANN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(IANA)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Top level coordination of the Internet identifiers (domain names, numbers)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global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RIRs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RIR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ISPs/LIRs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ISP/LIR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08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16"/>
          <p:cNvSpPr>
            <a:spLocks noChangeShapeType="1"/>
          </p:cNvSpPr>
          <p:nvPr/>
        </p:nvSpPr>
        <p:spPr bwMode="auto">
          <a:xfrm flipH="1">
            <a:off x="1201022" y="5330076"/>
            <a:ext cx="928688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128"/>
          <p:cNvSpPr>
            <a:spLocks noChangeShapeType="1"/>
          </p:cNvSpPr>
          <p:nvPr/>
        </p:nvSpPr>
        <p:spPr bwMode="auto">
          <a:xfrm>
            <a:off x="2129710" y="5330076"/>
            <a:ext cx="998537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6"/>
          <p:cNvSpPr>
            <a:spLocks noChangeShapeType="1"/>
          </p:cNvSpPr>
          <p:nvPr/>
        </p:nvSpPr>
        <p:spPr bwMode="auto">
          <a:xfrm flipH="1">
            <a:off x="2410697" y="4012451"/>
            <a:ext cx="2162175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106"/>
          <p:cNvSpPr>
            <a:spLocks noChangeShapeType="1"/>
          </p:cNvSpPr>
          <p:nvPr/>
        </p:nvSpPr>
        <p:spPr bwMode="auto">
          <a:xfrm>
            <a:off x="4572872" y="4012451"/>
            <a:ext cx="2076450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7987"/>
            <a:ext cx="929727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5183A"/>
                </a:solidFill>
                <a:latin typeface="Century Gothic" pitchFamily="34" charset="0"/>
                <a:ea typeface="ＭＳ Ｐゴシック" charset="-128"/>
              </a:rPr>
              <a:t>Number Resource Provisioning Hierarchy</a:t>
            </a:r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2463085" y="1558176"/>
            <a:ext cx="4224337" cy="892175"/>
          </a:xfrm>
          <a:prstGeom prst="rect">
            <a:avLst/>
          </a:prstGeom>
          <a:solidFill>
            <a:srgbClr val="008C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entury Gothic" pitchFamily="-107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277472" y="1616914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ICANN / IANA</a:t>
            </a:r>
            <a:endParaRPr lang="en-US" sz="2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2972672" y="1921714"/>
            <a:ext cx="329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(Internet Assigned Numbers Authority)</a:t>
            </a:r>
          </a:p>
        </p:txBody>
      </p: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2515472" y="2150314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global unallocated IP address pool</a:t>
            </a:r>
            <a:endParaRPr lang="en-US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1131172" y="4923676"/>
            <a:ext cx="1997075" cy="406400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1123235" y="4974476"/>
            <a:ext cx="200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sp>
        <p:nvSpPr>
          <p:cNvPr id="10253" name="Rectangle 49"/>
          <p:cNvSpPr>
            <a:spLocks noChangeArrowheads="1"/>
          </p:cNvSpPr>
          <p:nvPr/>
        </p:nvSpPr>
        <p:spPr bwMode="auto">
          <a:xfrm>
            <a:off x="2353547" y="6179389"/>
            <a:ext cx="152400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Rectangle 52"/>
          <p:cNvSpPr>
            <a:spLocks noChangeArrowheads="1"/>
          </p:cNvSpPr>
          <p:nvPr/>
        </p:nvSpPr>
        <p:spPr bwMode="auto">
          <a:xfrm>
            <a:off x="2410697" y="6207964"/>
            <a:ext cx="146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55" name="Rectangle 60"/>
          <p:cNvSpPr>
            <a:spLocks noChangeArrowheads="1"/>
          </p:cNvSpPr>
          <p:nvPr/>
        </p:nvSpPr>
        <p:spPr bwMode="auto">
          <a:xfrm>
            <a:off x="686672" y="6188914"/>
            <a:ext cx="102235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Rectangle 61"/>
          <p:cNvSpPr>
            <a:spLocks noChangeArrowheads="1"/>
          </p:cNvSpPr>
          <p:nvPr/>
        </p:nvSpPr>
        <p:spPr bwMode="auto">
          <a:xfrm>
            <a:off x="686672" y="6217489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pic>
        <p:nvPicPr>
          <p:cNvPr id="10257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247" y="3158376"/>
            <a:ext cx="4194175" cy="838200"/>
          </a:xfrm>
          <a:prstGeom prst="rect">
            <a:avLst/>
          </a:prstGeom>
          <a:solidFill>
            <a:srgbClr val="D4E6FF"/>
          </a:solidFill>
          <a:ln w="9525">
            <a:noFill/>
            <a:miter lim="800000"/>
            <a:headEnd/>
            <a:tailEnd/>
          </a:ln>
        </p:spPr>
      </p:pic>
      <p:sp>
        <p:nvSpPr>
          <p:cNvPr id="10258" name="Rectangle 69"/>
          <p:cNvSpPr>
            <a:spLocks noChangeArrowheads="1"/>
          </p:cNvSpPr>
          <p:nvPr/>
        </p:nvSpPr>
        <p:spPr bwMode="auto">
          <a:xfrm>
            <a:off x="2501185" y="3185364"/>
            <a:ext cx="4178300" cy="827087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Rectangle 70"/>
          <p:cNvSpPr>
            <a:spLocks noChangeArrowheads="1"/>
          </p:cNvSpPr>
          <p:nvPr/>
        </p:nvSpPr>
        <p:spPr bwMode="auto">
          <a:xfrm>
            <a:off x="4395072" y="3231401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RIRs</a:t>
            </a:r>
          </a:p>
        </p:txBody>
      </p:sp>
      <p:sp>
        <p:nvSpPr>
          <p:cNvPr id="10260" name="Rectangle 72"/>
          <p:cNvSpPr>
            <a:spLocks noChangeArrowheads="1"/>
          </p:cNvSpPr>
          <p:nvPr/>
        </p:nvSpPr>
        <p:spPr bwMode="auto">
          <a:xfrm>
            <a:off x="2753597" y="3552076"/>
            <a:ext cx="360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Century Gothic" pitchFamily="34" charset="0"/>
              </a:rPr>
              <a:t>AfriNIC</a:t>
            </a:r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, APNIC, ARIN, LACNIC, RIPE NCC)</a:t>
            </a:r>
          </a:p>
        </p:txBody>
      </p:sp>
      <p:sp>
        <p:nvSpPr>
          <p:cNvPr id="10261" name="Rectangle 82"/>
          <p:cNvSpPr>
            <a:spLocks noChangeArrowheads="1"/>
          </p:cNvSpPr>
          <p:nvPr/>
        </p:nvSpPr>
        <p:spPr bwMode="auto">
          <a:xfrm>
            <a:off x="2594847" y="3780676"/>
            <a:ext cx="399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regional unallocated IP address pool</a:t>
            </a:r>
          </a:p>
        </p:txBody>
      </p:sp>
      <p:sp>
        <p:nvSpPr>
          <p:cNvPr id="10262" name="Freeform 148"/>
          <p:cNvSpPr>
            <a:spLocks/>
          </p:cNvSpPr>
          <p:nvPr/>
        </p:nvSpPr>
        <p:spPr bwMode="auto">
          <a:xfrm>
            <a:off x="610472" y="5579314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149"/>
          <p:cNvSpPr>
            <a:spLocks noChangeArrowheads="1"/>
          </p:cNvSpPr>
          <p:nvPr/>
        </p:nvSpPr>
        <p:spPr bwMode="auto">
          <a:xfrm>
            <a:off x="678735" y="5625351"/>
            <a:ext cx="1030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Re-Allocate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4" name="Freeform 150"/>
          <p:cNvSpPr>
            <a:spLocks/>
          </p:cNvSpPr>
          <p:nvPr/>
        </p:nvSpPr>
        <p:spPr bwMode="auto">
          <a:xfrm>
            <a:off x="2534522" y="5588839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151"/>
          <p:cNvSpPr>
            <a:spLocks noChangeArrowheads="1"/>
          </p:cNvSpPr>
          <p:nvPr/>
        </p:nvSpPr>
        <p:spPr bwMode="auto">
          <a:xfrm>
            <a:off x="2701210" y="5625351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Re-Assign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6" name="Rectangle 154"/>
          <p:cNvSpPr>
            <a:spLocks noChangeArrowheads="1"/>
          </p:cNvSpPr>
          <p:nvPr/>
        </p:nvSpPr>
        <p:spPr bwMode="auto">
          <a:xfrm>
            <a:off x="6096872" y="4941139"/>
            <a:ext cx="2057400" cy="409575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Rectangle 155"/>
          <p:cNvSpPr>
            <a:spLocks noChangeArrowheads="1"/>
          </p:cNvSpPr>
          <p:nvPr/>
        </p:nvSpPr>
        <p:spPr bwMode="auto">
          <a:xfrm>
            <a:off x="6173072" y="5007814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68" name="Line 84"/>
          <p:cNvSpPr>
            <a:spLocks noChangeShapeType="1"/>
          </p:cNvSpPr>
          <p:nvPr/>
        </p:nvSpPr>
        <p:spPr bwMode="auto">
          <a:xfrm flipH="1" flipV="1">
            <a:off x="4572872" y="2450351"/>
            <a:ext cx="0" cy="735013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92"/>
          <p:cNvSpPr>
            <a:spLocks/>
          </p:cNvSpPr>
          <p:nvPr/>
        </p:nvSpPr>
        <p:spPr bwMode="auto">
          <a:xfrm>
            <a:off x="4061697" y="2556714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Rectangle 93"/>
          <p:cNvSpPr>
            <a:spLocks noChangeArrowheads="1"/>
          </p:cNvSpPr>
          <p:nvPr/>
        </p:nvSpPr>
        <p:spPr bwMode="auto">
          <a:xfrm>
            <a:off x="4155360" y="2602751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1" name="Freeform 92"/>
          <p:cNvSpPr>
            <a:spLocks/>
          </p:cNvSpPr>
          <p:nvPr/>
        </p:nvSpPr>
        <p:spPr bwMode="auto">
          <a:xfrm>
            <a:off x="6554072" y="4307726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Rectangle 93"/>
          <p:cNvSpPr>
            <a:spLocks noChangeArrowheads="1"/>
          </p:cNvSpPr>
          <p:nvPr/>
        </p:nvSpPr>
        <p:spPr bwMode="auto">
          <a:xfrm>
            <a:off x="6647735" y="4353764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Assign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3" name="Line 84"/>
          <p:cNvSpPr>
            <a:spLocks noChangeShapeType="1"/>
          </p:cNvSpPr>
          <p:nvPr/>
        </p:nvSpPr>
        <p:spPr bwMode="auto">
          <a:xfrm flipH="1" flipV="1">
            <a:off x="7087472" y="4688726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84"/>
          <p:cNvSpPr>
            <a:spLocks noChangeShapeType="1"/>
          </p:cNvSpPr>
          <p:nvPr/>
        </p:nvSpPr>
        <p:spPr bwMode="auto">
          <a:xfrm flipH="1" flipV="1">
            <a:off x="2061447" y="4642689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4"/>
          <p:cNvSpPr>
            <a:spLocks noChangeShapeType="1"/>
          </p:cNvSpPr>
          <p:nvPr/>
        </p:nvSpPr>
        <p:spPr bwMode="auto">
          <a:xfrm flipH="1" flipV="1">
            <a:off x="3128247" y="5899989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84"/>
          <p:cNvSpPr>
            <a:spLocks noChangeShapeType="1"/>
          </p:cNvSpPr>
          <p:nvPr/>
        </p:nvSpPr>
        <p:spPr bwMode="auto">
          <a:xfrm flipH="1" flipV="1">
            <a:off x="1201022" y="5899989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2"/>
          <p:cNvSpPr>
            <a:spLocks/>
          </p:cNvSpPr>
          <p:nvPr/>
        </p:nvSpPr>
        <p:spPr bwMode="auto">
          <a:xfrm>
            <a:off x="1569322" y="4307726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93"/>
          <p:cNvSpPr>
            <a:spLocks noChangeArrowheads="1"/>
          </p:cNvSpPr>
          <p:nvPr/>
        </p:nvSpPr>
        <p:spPr bwMode="auto">
          <a:xfrm>
            <a:off x="1662985" y="4353764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01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0897" name="Group 1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1628063"/>
              </p:ext>
            </p:extLst>
          </p:nvPr>
        </p:nvGraphicFramePr>
        <p:xfrm>
          <a:off x="401152" y="1835314"/>
          <a:ext cx="8458200" cy="3962400"/>
        </p:xfrm>
        <a:graphic>
          <a:graphicData uri="http://schemas.openxmlformats.org/drawingml/2006/table">
            <a:tbl>
              <a:tblPr/>
              <a:tblGrid>
                <a:gridCol w="2819400"/>
                <a:gridCol w="2667000"/>
                <a:gridCol w="2971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Title 3"/>
          <p:cNvSpPr txBox="1">
            <a:spLocks/>
          </p:cNvSpPr>
          <p:nvPr/>
        </p:nvSpPr>
        <p:spPr bwMode="auto">
          <a:xfrm>
            <a:off x="457200" y="610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05183A"/>
                </a:solidFill>
                <a:latin typeface="Century Gothic" pitchFamily="34" charset="0"/>
              </a:rPr>
              <a:t>RIR Structure</a:t>
            </a:r>
          </a:p>
        </p:txBody>
      </p:sp>
    </p:spTree>
    <p:extLst>
      <p:ext uri="{BB962C8B-B14F-4D97-AF65-F5344CB8AC3E}">
        <p14:creationId xmlns:p14="http://schemas.microsoft.com/office/powerpoint/2010/main" val="877377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507247"/>
              </p:ext>
            </p:extLst>
          </p:nvPr>
        </p:nvGraphicFramePr>
        <p:xfrm>
          <a:off x="357360" y="1474250"/>
          <a:ext cx="8458200" cy="5163432"/>
        </p:xfrm>
        <a:graphic>
          <a:graphicData uri="http://schemas.openxmlformats.org/drawingml/2006/table">
            <a:tbl>
              <a:tblPr/>
              <a:tblGrid>
                <a:gridCol w="2919413"/>
                <a:gridCol w="2490787"/>
                <a:gridCol w="3048000"/>
              </a:tblGrid>
              <a:tr h="8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Number Resources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Organization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Policy Development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4316979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IP address allocation &amp;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ASN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Directory services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Whois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pitchFamily="-106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IRR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Reverse DNS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Elections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Information dissemination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Website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Newsletters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Roundtables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Training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Facilitate the policy development process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Maintain email discussion lists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Conduct public policy 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Publish policy documents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itle 3"/>
          <p:cNvSpPr>
            <a:spLocks noGrp="1"/>
          </p:cNvSpPr>
          <p:nvPr>
            <p:ph type="title" idx="4294967295"/>
          </p:nvPr>
        </p:nvSpPr>
        <p:spPr>
          <a:xfrm>
            <a:off x="1" y="418836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entury Gothic" pitchFamily="34" charset="0"/>
                <a:ea typeface="ＭＳ Ｐゴシック" charset="-128"/>
              </a:rPr>
              <a:t>RIR Services</a:t>
            </a:r>
          </a:p>
        </p:txBody>
      </p:sp>
    </p:spTree>
    <p:extLst>
      <p:ext uri="{BB962C8B-B14F-4D97-AF65-F5344CB8AC3E}">
        <p14:creationId xmlns:p14="http://schemas.microsoft.com/office/powerpoint/2010/main" val="2286825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1153</Words>
  <Application>Microsoft Macintosh PowerPoint</Application>
  <PresentationFormat>On-screen Show (4:3)</PresentationFormat>
  <Paragraphs>270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Custom Design</vt:lpstr>
      <vt:lpstr>Welcome to Your  First ARIN Meeting</vt:lpstr>
      <vt:lpstr>Handouts  for you</vt:lpstr>
      <vt:lpstr>Self- Introductions</vt:lpstr>
      <vt:lpstr>PowerPoint Presentation</vt:lpstr>
      <vt:lpstr>Regional Internet Registries (RIRs)</vt:lpstr>
      <vt:lpstr>Internet Registry System</vt:lpstr>
      <vt:lpstr>Number Resource Provisioning Hierarchy</vt:lpstr>
      <vt:lpstr>PowerPoint Presentation</vt:lpstr>
      <vt:lpstr>RIR Services</vt:lpstr>
      <vt:lpstr>About ARIN</vt:lpstr>
      <vt:lpstr>PowerPoint Presentation</vt:lpstr>
      <vt:lpstr>Organizational Chart</vt:lpstr>
      <vt:lpstr>Registration Services</vt:lpstr>
      <vt:lpstr>Technical Services</vt:lpstr>
      <vt:lpstr>Organization Services</vt:lpstr>
      <vt:lpstr>Policy Development Services</vt:lpstr>
      <vt:lpstr>PowerPoint Presentation</vt:lpstr>
      <vt:lpstr>ARIN Policy Development Process and Draft Policy Preview</vt:lpstr>
      <vt:lpstr>Policy Development Process (PDP)</vt:lpstr>
      <vt:lpstr>Policy Development Principles</vt:lpstr>
      <vt:lpstr>Who Plays a Role in the  Policy Process?</vt:lpstr>
      <vt:lpstr>Roles…</vt:lpstr>
      <vt:lpstr>Basic Steps</vt:lpstr>
      <vt:lpstr> Petitions </vt:lpstr>
      <vt:lpstr>Number Resource Policy Manual </vt:lpstr>
      <vt:lpstr>Policies in the NRPM</vt:lpstr>
      <vt:lpstr>Draft policies at this meeting:</vt:lpstr>
      <vt:lpstr>Draft policies at this meeting:</vt:lpstr>
      <vt:lpstr>How to monitor and not be overwhelmed?</vt:lpstr>
      <vt:lpstr>References </vt:lpstr>
      <vt:lpstr>Questions?</vt:lpstr>
      <vt:lpstr>   Don’t Forget Your Survey  Please complete the survey form and drop it in the bowl.  Tomorrow morning at the start of the meeting there will be a drawing for a $100 Think Geek gift certificate.  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74</cp:revision>
  <dcterms:created xsi:type="dcterms:W3CDTF">2010-08-12T13:39:46Z</dcterms:created>
  <dcterms:modified xsi:type="dcterms:W3CDTF">2011-10-10T14:11:14Z</dcterms:modified>
</cp:coreProperties>
</file>