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6" r:id="rId2"/>
  </p:sldMasterIdLst>
  <p:notesMasterIdLst>
    <p:notesMasterId r:id="rId13"/>
  </p:notesMasterIdLst>
  <p:sldIdLst>
    <p:sldId id="261" r:id="rId3"/>
    <p:sldId id="263" r:id="rId4"/>
    <p:sldId id="271" r:id="rId5"/>
    <p:sldId id="262" r:id="rId6"/>
    <p:sldId id="264" r:id="rId7"/>
    <p:sldId id="265" r:id="rId8"/>
    <p:sldId id="266" r:id="rId9"/>
    <p:sldId id="272" r:id="rId10"/>
    <p:sldId id="273" r:id="rId11"/>
    <p:sldId id="267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E83828"/>
    <a:srgbClr val="05183A"/>
    <a:srgbClr val="041A34"/>
    <a:srgbClr val="061129"/>
    <a:srgbClr val="008CB5"/>
    <a:srgbClr val="060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78C43FE-1A6C-4B5D-9BAA-F7602B07F4E2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CF16BFC-80AC-499B-A66C-E8DB300215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11200"/>
            <a:ext cx="5380038" cy="40354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75213"/>
            <a:ext cx="6324600" cy="38639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Thanks to Raimundo Beca for his service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n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614363"/>
            <a:ext cx="322103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2" y="4442347"/>
            <a:ext cx="8284081" cy="133926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372" y="5781611"/>
            <a:ext cx="8284081" cy="142285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49238" y="6534150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5AAF243A-88FC-4FBB-95BD-3C93C9EE0B30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1988" y="653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19A432-9911-4600-98A3-76FA68286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49238" y="6534150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52E74020-6CB1-4072-A0F9-C2A3241405AE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1988" y="653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80542A-239F-4AE9-9ED3-35932AE01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066800" y="4951413"/>
            <a:ext cx="69342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nr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27025"/>
            <a:ext cx="25146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49238" y="6534150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8F3F80A6-9DBF-4DE3-8C5F-9DB5DD69F3E7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1988" y="653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8DAA13-EBD2-4D48-B81C-ADE8C3E61E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51F8E-A815-4E74-BF6A-AE8856C1ED99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E9402D-42BF-48ED-BA71-D18C39E4D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5B10E-6F4F-4816-9365-BA5787F00D1E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E46BFE-D790-43B9-B3F5-E69187E37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530F2-1C9E-4166-8E85-E431EF023B72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33AB92-EB36-4293-8E72-FF051E51A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BA2A0-83FE-4FB1-AD0F-F13A2B1ECDFB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3F3155-1110-46E2-9C55-52C6483B0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0D7F2-F3A1-47EE-BA82-F68B707D7CA9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098A3C-F088-45D3-81DD-FA92EB3D8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40FCC-B849-40DE-ACDB-ADDF7F1CDA5B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604093-9C70-41D8-B452-6CDD5DDC2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EC703-750C-442B-B367-9F7A2FC334C4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BF7E2E-67F5-4C49-AF48-45BDAFB6F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22250"/>
            <a:ext cx="1554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bar-on-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3275" y="1089025"/>
            <a:ext cx="7223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r-on-sid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23275" y="1068388"/>
            <a:ext cx="7223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854547"/>
            <a:ext cx="8174098" cy="96552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77" y="1846257"/>
            <a:ext cx="8229600" cy="44982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9238" y="6534150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1EB68E6F-F6A3-405B-AF48-4F647D6C1E87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1988" y="653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BD1CC8-998B-47EC-90E6-0EA3B2FE35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E6DB2F6-BE67-4799-87A0-7ED550BB015A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4055086-6A95-4D8C-AEA9-2774D6B3A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4F09A13-C04A-4683-A8DA-C23027BC3B8E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C3B67E6-7EBC-4933-B405-30189F763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2F454D5-3A8F-4664-9A13-D10C25F17ED1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C1E0B51-7D43-4911-B3C1-CCD460D05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BCA7482-69AF-4CA7-B3FC-1612A61C1B70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48F131-1C87-4AF2-91AC-B7A984C73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22250"/>
            <a:ext cx="1554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49238" y="6534150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0BEEADFF-36B0-4DC2-9778-A66A77E4428C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1988" y="653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46DF03-3BDF-4F46-BCD4-4F8693AC2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49238" y="6534150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81524924-CD51-427D-80F8-65F42BCE2B44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1988" y="653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5B74E8-89A3-4CC2-8D12-CFEE6F6C7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9238" y="6534150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DBD26DC4-66E6-49AB-9D9F-120715882D5B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1988" y="653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707D80-95A2-473B-B87A-84CAA04B1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E99715-8849-4580-9149-9F314AB9F437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BDBAF2-FCCE-4504-B421-7CD1B9D4B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FB2DDB-0FCC-4A22-8BBD-720B8CD2E1BD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898372-FF9C-4A8C-9DC8-2C130E9D0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DEA2A5-BF5E-48AA-BEE6-02E912EFD407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7822D6-E5FD-47AB-B8A5-6B340F3F6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49238" y="6534150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C1DF52D0-0189-4A87-9662-939B2AD49A7A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1988" y="653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53D1AE-A874-49D8-B092-52FFCF7F0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798513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98713"/>
            <a:ext cx="822960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hilly_master_bckgrnd-04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42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49238" y="6534150"/>
            <a:ext cx="2133600" cy="258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763A7F43-D3EF-4808-9F1C-A21DFE4D28AB}" type="datetimeFigureOut">
              <a:rPr lang="en-US"/>
              <a:pPr/>
              <a:t>10/13/2011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71988" y="653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0E1154-212A-4FA2-88DF-1377180A85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345238"/>
            <a:ext cx="9144000" cy="512762"/>
          </a:xfrm>
          <a:prstGeom prst="rect">
            <a:avLst/>
          </a:prstGeom>
          <a:solidFill>
            <a:srgbClr val="0D0D0D">
              <a:alpha val="9019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26"/>
          <p:cNvSpPr>
            <a:spLocks noGrp="1"/>
          </p:cNvSpPr>
          <p:nvPr>
            <p:ph type="ctrTitle"/>
          </p:nvPr>
        </p:nvSpPr>
        <p:spPr>
          <a:xfrm>
            <a:off x="346075" y="4441825"/>
            <a:ext cx="8285163" cy="1339850"/>
          </a:xfrm>
          <a:effectLst>
            <a:outerShdw dist="45791" dir="1822140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3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NRO Number Council Report</a:t>
            </a:r>
          </a:p>
        </p:txBody>
      </p:sp>
      <p:sp>
        <p:nvSpPr>
          <p:cNvPr id="12290" name="Subtitle 27"/>
          <p:cNvSpPr>
            <a:spLocks noGrp="1"/>
          </p:cNvSpPr>
          <p:nvPr>
            <p:ph type="subTitle" idx="1"/>
          </p:nvPr>
        </p:nvSpPr>
        <p:spPr>
          <a:xfrm>
            <a:off x="1066800" y="5486400"/>
            <a:ext cx="6934200" cy="10668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Louie Lee</a:t>
            </a:r>
          </a:p>
          <a:p>
            <a:pPr>
              <a:lnSpc>
                <a:spcPct val="60000"/>
              </a:lnSpc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Jason Schiller</a:t>
            </a:r>
          </a:p>
          <a:p>
            <a:pPr>
              <a:lnSpc>
                <a:spcPct val="60000"/>
              </a:lnSpc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Ron de Silva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249238" y="854075"/>
            <a:ext cx="8174037" cy="966788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Thanks</a:t>
            </a: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249238" y="1846263"/>
            <a:ext cx="822960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Don</a:t>
            </a:r>
            <a:r>
              <a:rPr lang="en-US" altLang="en-US" smtClean="0">
                <a:latin typeface="Century Gothic" pitchFamily="34" charset="0"/>
              </a:rPr>
              <a:t>’</a:t>
            </a:r>
            <a:r>
              <a:rPr lang="en-US" smtClean="0">
                <a:latin typeface="Century Gothic" pitchFamily="34" charset="0"/>
              </a:rPr>
              <a:t>t forget to vote for 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Century Gothic" pitchFamily="34" charset="0"/>
              </a:rPr>
              <a:t>ARIN AC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Century Gothic" pitchFamily="34" charset="0"/>
              </a:rPr>
              <a:t>ARIN Board of Directors</a:t>
            </a:r>
          </a:p>
          <a:p>
            <a:pPr>
              <a:lnSpc>
                <a:spcPct val="90000"/>
              </a:lnSpc>
            </a:pPr>
            <a:endParaRPr lang="en-US" smtClean="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Questions?</a:t>
            </a:r>
          </a:p>
          <a:p>
            <a:pPr>
              <a:lnSpc>
                <a:spcPct val="90000"/>
              </a:lnSpc>
            </a:pPr>
            <a:endParaRPr lang="en-US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249238" y="854075"/>
            <a:ext cx="8174037" cy="966788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What is the NRO?</a:t>
            </a:r>
          </a:p>
        </p:txBody>
      </p:sp>
      <p:pic>
        <p:nvPicPr>
          <p:cNvPr id="31747" name="Picture 3" descr="ar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13" y="2438400"/>
            <a:ext cx="18557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apnic-logo-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124200"/>
            <a:ext cx="9604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lacnicofficial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00400"/>
            <a:ext cx="958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ripenc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105400"/>
            <a:ext cx="9874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afrinic-v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250" y="5181600"/>
            <a:ext cx="18605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nr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2008188"/>
            <a:ext cx="7777163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ectangle 9"/>
          <p:cNvSpPr>
            <a:spLocks noChangeArrowheads="1"/>
          </p:cNvSpPr>
          <p:nvPr/>
        </p:nvSpPr>
        <p:spPr bwMode="white">
          <a:xfrm>
            <a:off x="76200" y="1600200"/>
            <a:ext cx="83058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31754" name="Picture 10" descr="ar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3763" y="2362200"/>
            <a:ext cx="18557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apnic-logo-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150" y="3048000"/>
            <a:ext cx="9604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lacnicofficial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350" y="3124200"/>
            <a:ext cx="958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ripenc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4750" y="5029200"/>
            <a:ext cx="9874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afrinic-v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5105400"/>
            <a:ext cx="18605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0156 0.0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13091 0.00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37 L -0.14409 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1007 -0.16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03732 -0.17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249238" y="854075"/>
            <a:ext cx="8174037" cy="966788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NRO EC / NRO NC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249238" y="1846263"/>
            <a:ext cx="8229600" cy="4498975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NRO EC</a:t>
            </a:r>
          </a:p>
          <a:p>
            <a:pPr lvl="1"/>
            <a:r>
              <a:rPr lang="en-US" b="0" smtClean="0">
                <a:latin typeface="Century Gothic" pitchFamily="34" charset="0"/>
              </a:rPr>
              <a:t>Consists of the 5 RIR Presidents</a:t>
            </a:r>
          </a:p>
          <a:p>
            <a:pPr lvl="1"/>
            <a:r>
              <a:rPr lang="en-US" b="0" smtClean="0">
                <a:latin typeface="Century Gothic" pitchFamily="34" charset="0"/>
              </a:rPr>
              <a:t>Speaks on behalf of the RIRs</a:t>
            </a:r>
          </a:p>
          <a:p>
            <a:r>
              <a:rPr lang="en-US" smtClean="0">
                <a:latin typeface="Century Gothic" pitchFamily="34" charset="0"/>
              </a:rPr>
              <a:t>NRO NC</a:t>
            </a:r>
          </a:p>
          <a:p>
            <a:pPr lvl="1"/>
            <a:r>
              <a:rPr lang="en-US" b="0" smtClean="0">
                <a:latin typeface="Century Gothic" pitchFamily="34" charset="0"/>
              </a:rPr>
              <a:t>2 Elected by the community, 1 appointed from each of the 5 RIRs</a:t>
            </a:r>
          </a:p>
          <a:p>
            <a:pPr lvl="1"/>
            <a:r>
              <a:rPr lang="en-US" b="0" smtClean="0">
                <a:latin typeface="Century Gothic" pitchFamily="34" charset="0"/>
              </a:rPr>
              <a:t>Performs the function of the ASO 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title"/>
          </p:nvPr>
        </p:nvSpPr>
        <p:spPr>
          <a:xfrm>
            <a:off x="249238" y="854075"/>
            <a:ext cx="8174037" cy="9667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entury Gothic" charset="0"/>
                <a:ea typeface="+mj-ea"/>
              </a:rPr>
              <a:t>2011 NRO NC Council Members</a:t>
            </a:r>
            <a:endParaRPr lang="en-US" dirty="0">
              <a:latin typeface="Century Gothic" charset="0"/>
              <a:ea typeface="+mj-ea"/>
            </a:endParaRPr>
          </a:p>
        </p:txBody>
      </p:sp>
      <p:graphicFrame>
        <p:nvGraphicFramePr>
          <p:cNvPr id="5" name="Group 41"/>
          <p:cNvGraphicFramePr>
            <a:graphicFrameLocks/>
          </p:cNvGraphicFramePr>
          <p:nvPr/>
        </p:nvGraphicFramePr>
        <p:xfrm>
          <a:off x="990600" y="1820863"/>
          <a:ext cx="6934200" cy="4478683"/>
        </p:xfrm>
        <a:graphic>
          <a:graphicData uri="http://schemas.openxmlformats.org/drawingml/2006/table">
            <a:tbl>
              <a:tblPr/>
              <a:tblGrid>
                <a:gridCol w="2286000"/>
                <a:gridCol w="4648200"/>
              </a:tblGrid>
              <a:tr h="374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Region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Member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/>
                        <a:ea typeface="ＭＳ Ｐゴシック" pitchFamily="50" charset="-128"/>
                        <a:cs typeface="Century Gothic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Fiona 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Asonga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/>
                        <a:ea typeface="新細明體" pitchFamily="18" charset="-120"/>
                        <a:cs typeface="Century Gothic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Alan Barrett* [Vice 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Jean Robert 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Hountomey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/>
                        <a:ea typeface="ＭＳ Ｐゴシック" pitchFamily="50" charset="-128"/>
                        <a:cs typeface="Century Gothic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Naresh Ajwani [Vice 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Tomohiro Fujisaki 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Andy Linton*(interim appointment)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/>
                        <a:ea typeface="ＭＳ Ｐゴシック" pitchFamily="50" charset="-128"/>
                        <a:cs typeface="Century Gothic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Louis Lee [Chair]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Jason Schiller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Ron da Silva*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/>
                        <a:ea typeface="ＭＳ Ｐゴシック" pitchFamily="50" charset="-128"/>
                        <a:cs typeface="Century Gothic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Sebastian 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Bellagamba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/>
                        <a:ea typeface="新細明體" pitchFamily="18" charset="-120"/>
                        <a:cs typeface="Century Gothic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Hartmut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 Glaser*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Francisco Obispo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/>
                        <a:ea typeface="ＭＳ Ｐゴシック" pitchFamily="50" charset="-128"/>
                        <a:cs typeface="Century Gothic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Hans 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Petter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Holen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/>
                        <a:ea typeface="新細明體" pitchFamily="18" charset="-120"/>
                        <a:cs typeface="Century Gothic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Dave Wilson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Wilfried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 </a:t>
                      </a:r>
                      <a:r>
                        <a:rPr kumimoji="0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Woeber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新細明體" pitchFamily="18" charset="-120"/>
                          <a:cs typeface="Century Gothic"/>
                        </a:rPr>
                        <a:t>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9" name="Picture 25" descr="apnic-logo-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9738" y="2995613"/>
            <a:ext cx="80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26" descr="ar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040188"/>
            <a:ext cx="18557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27" descr="lacnicofficial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673600"/>
            <a:ext cx="8143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Picture 28" descr="ripenc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562600"/>
            <a:ext cx="10144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Picture 30" descr="afrinic-v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8100" y="2387600"/>
            <a:ext cx="16557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4" name="Text Box 29"/>
          <p:cNvSpPr txBox="1">
            <a:spLocks noChangeArrowheads="1"/>
          </p:cNvSpPr>
          <p:nvPr/>
        </p:nvSpPr>
        <p:spPr bwMode="auto">
          <a:xfrm>
            <a:off x="990600" y="6245225"/>
            <a:ext cx="2443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1400">
                <a:solidFill>
                  <a:srgbClr val="000000"/>
                </a:solidFill>
                <a:latin typeface="Century Gothic" pitchFamily="34" charset="0"/>
                <a:ea typeface="新細明體" charset="-120"/>
              </a:rPr>
              <a:t>* </a:t>
            </a:r>
            <a:r>
              <a:rPr lang="en-US" altLang="zh-TW" sz="1400">
                <a:solidFill>
                  <a:srgbClr val="000000"/>
                </a:solidFill>
                <a:latin typeface="Century Gothic" pitchFamily="34" charset="0"/>
                <a:ea typeface="新細明體" charset="-120"/>
              </a:rPr>
              <a:t>Appointed by RIR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249238" y="854075"/>
            <a:ext cx="8174037" cy="966788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What Does the ASO AC Do?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249238" y="1846263"/>
            <a:ext cx="8229600" cy="4498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Century Gothic" pitchFamily="34" charset="0"/>
              </a:rPr>
              <a:t>Appoints seats 9 and 10 to the ICANN Board of Directors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Century Gothic" pitchFamily="34" charset="0"/>
              </a:rPr>
              <a:t>Appoints a representative to the ICANN Nominating Committee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Century Gothic" pitchFamily="34" charset="0"/>
              </a:rPr>
              <a:t>Objectively processes RIR related global policies submitted from participants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Century Gothic" pitchFamily="34" charset="0"/>
              </a:rPr>
              <a:t>Certifies that global policies submitted to the process fully comply with documented RIR process development policies </a:t>
            </a:r>
            <a:r>
              <a:rPr lang="ja-JP" altLang="en-US" sz="2400" smtClean="0">
                <a:latin typeface="Century Gothic" pitchFamily="34" charset="0"/>
              </a:rPr>
              <a:t>“</a:t>
            </a:r>
            <a:r>
              <a:rPr lang="en-US" altLang="ja-JP" sz="2400" smtClean="0">
                <a:latin typeface="Century Gothic" pitchFamily="34" charset="0"/>
              </a:rPr>
              <a:t>PDP</a:t>
            </a:r>
            <a:r>
              <a:rPr lang="ja-JP" altLang="en-US" sz="2400" smtClean="0">
                <a:latin typeface="Century Gothic" pitchFamily="34" charset="0"/>
              </a:rPr>
              <a:t>’</a:t>
            </a:r>
            <a:r>
              <a:rPr lang="en-US" altLang="ja-JP" sz="2400" smtClean="0">
                <a:latin typeface="Century Gothic" pitchFamily="34" charset="0"/>
              </a:rPr>
              <a:t>s</a:t>
            </a:r>
            <a:r>
              <a:rPr lang="ja-JP" altLang="en-US" sz="2400" smtClean="0">
                <a:latin typeface="Century Gothic" pitchFamily="34" charset="0"/>
              </a:rPr>
              <a:t>”</a:t>
            </a:r>
            <a:endParaRPr lang="en-US" altLang="ja-JP" sz="240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smtClean="0">
                <a:latin typeface="Century Gothic" pitchFamily="34" charset="0"/>
              </a:rPr>
              <a:t>Offers advice to the ICANN Board on RIR related issues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Century Gothic" pitchFamily="34" charset="0"/>
              </a:rPr>
              <a:t>Defines operating procedures for processing global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249238" y="854075"/>
            <a:ext cx="8174037" cy="966788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What</a:t>
            </a:r>
            <a:r>
              <a:rPr lang="ja-JP" altLang="en-US" smtClean="0">
                <a:latin typeface="Century Gothic" pitchFamily="34" charset="0"/>
              </a:rPr>
              <a:t>’</a:t>
            </a:r>
            <a:r>
              <a:rPr lang="en-US" altLang="ja-JP" smtClean="0">
                <a:latin typeface="Century Gothic" pitchFamily="34" charset="0"/>
              </a:rPr>
              <a:t>s Happening</a:t>
            </a:r>
            <a:endParaRPr lang="en-US" smtClean="0">
              <a:latin typeface="Century Gothic" pitchFamily="34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249238" y="1846263"/>
            <a:ext cx="8229600" cy="4498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smtClean="0">
                <a:latin typeface="Century Gothic" pitchFamily="34" charset="0"/>
              </a:rPr>
              <a:t>New People Added to the NRO NC</a:t>
            </a:r>
          </a:p>
          <a:p>
            <a:pPr lvl="1">
              <a:lnSpc>
                <a:spcPct val="80000"/>
              </a:lnSpc>
            </a:pPr>
            <a:r>
              <a:rPr lang="en-US" sz="2400" b="0" smtClean="0">
                <a:latin typeface="Century Gothic" pitchFamily="34" charset="0"/>
              </a:rPr>
              <a:t>Ron de Silva re-appointed (ARIN)</a:t>
            </a:r>
          </a:p>
          <a:p>
            <a:pPr lvl="1">
              <a:lnSpc>
                <a:spcPct val="80000"/>
              </a:lnSpc>
            </a:pPr>
            <a:r>
              <a:rPr lang="en-US" sz="2400" b="0" smtClean="0">
                <a:latin typeface="Century Gothic" pitchFamily="34" charset="0"/>
              </a:rPr>
              <a:t> Tomohiro Fujisaki re-elected (APNIC)</a:t>
            </a:r>
          </a:p>
          <a:p>
            <a:pPr lvl="1">
              <a:lnSpc>
                <a:spcPct val="80000"/>
              </a:lnSpc>
            </a:pPr>
            <a:r>
              <a:rPr lang="en-US" sz="2400" b="0" smtClean="0">
                <a:latin typeface="Century Gothic" pitchFamily="34" charset="0"/>
              </a:rPr>
              <a:t>Alejandro Guzmán Giraldo (LACNIC)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latin typeface="Century Gothic" pitchFamily="34" charset="0"/>
              </a:rPr>
              <a:t>Starts Jan 1 , 2012 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latin typeface="Century Gothic" pitchFamily="34" charset="0"/>
              </a:rPr>
              <a:t>ASO AC to begin selection for ICANN Board seat 9</a:t>
            </a:r>
          </a:p>
          <a:p>
            <a:pPr lvl="1">
              <a:lnSpc>
                <a:spcPct val="80000"/>
              </a:lnSpc>
            </a:pPr>
            <a:r>
              <a:rPr lang="en-US" sz="2400" b="0" smtClean="0">
                <a:latin typeface="Century Gothic" pitchFamily="34" charset="0"/>
              </a:rPr>
              <a:t>Recently updated our board selection process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latin typeface="Century Gothic" pitchFamily="34" charset="0"/>
              </a:rPr>
              <a:t>Hartmut Glaser elected to the ICANN NomCom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latin typeface="Century Gothic" pitchFamily="34" charset="0"/>
              </a:rPr>
              <a:t>ASO AC Workshop at ICANN 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249238" y="854075"/>
            <a:ext cx="8174037" cy="966788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Global Policy Proposal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249238" y="1846263"/>
            <a:ext cx="8229600" cy="4498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smtClean="0">
                <a:latin typeface="Century Gothic" pitchFamily="34" charset="0"/>
              </a:rPr>
              <a:t>GPP-IPv4-2011 – Global Policy for Post Exhaustion IPv4 Allocation Mechanisms by the IANA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ARIN 2011-9 – under discussion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RIPE – last call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AfriNIC – last call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LACNIC – adopted pending ICANN ratification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APNIC – adopted pending ICANN ratification</a:t>
            </a:r>
          </a:p>
          <a:p>
            <a:pPr lvl="1">
              <a:lnSpc>
                <a:spcPct val="90000"/>
              </a:lnSpc>
            </a:pPr>
            <a:endParaRPr lang="en-US" sz="2400" smtClean="0"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600" b="1" smtClean="0">
                <a:latin typeface="Century Gothic" pitchFamily="34" charset="0"/>
              </a:rPr>
              <a:t>http://www.icann.org/en/announcements/announcement-26apr11-en.htm</a:t>
            </a:r>
          </a:p>
          <a:p>
            <a:pPr lvl="1">
              <a:lnSpc>
                <a:spcPct val="90000"/>
              </a:lnSpc>
            </a:pPr>
            <a:endParaRPr lang="en-US" sz="2400" smtClean="0">
              <a:latin typeface="Century Gothic" pitchFamily="34" charset="0"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249238" y="854075"/>
            <a:ext cx="8174037" cy="966788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Global Policy Proposal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249238" y="1846263"/>
            <a:ext cx="8229600" cy="4498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smtClean="0">
                <a:latin typeface="Century Gothic" pitchFamily="34" charset="0"/>
              </a:rPr>
              <a:t>GPP-IPv4-2010 – Global Policy for IPv4 Allocations by the IANA Post Exhaustion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ARIN 2010-10 – adopted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AfriNIC – under discussion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LACNIC – withdrawn 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RIPE -- withdrawn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APNIC – abandoned</a:t>
            </a:r>
          </a:p>
          <a:p>
            <a:pPr lvl="1">
              <a:lnSpc>
                <a:spcPct val="90000"/>
              </a:lnSpc>
            </a:pPr>
            <a:endParaRPr lang="en-US" sz="2400" smtClean="0">
              <a:latin typeface="Century Gothic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z="1600" b="1" smtClean="0">
                <a:latin typeface="Century Gothic" pitchFamily="34" charset="0"/>
              </a:rPr>
              <a:t>http://www.icann.org/en/announcements/announcement-11feb11-en.htm</a:t>
            </a:r>
            <a:endParaRPr lang="en-US" sz="2400" smtClean="0">
              <a:latin typeface="Century Gothic" pitchFamily="34" charset="0"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249238" y="854075"/>
            <a:ext cx="8174037" cy="966788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846263"/>
            <a:ext cx="8229600" cy="4498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Independent review of the ICANN ASO AC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Century Gothic" pitchFamily="34" charset="0"/>
              </a:rPr>
              <a:t>Call for survey participants ASO AC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Century Gothic" pitchFamily="34" charset="0"/>
              </a:rPr>
              <a:t>Available until the end of the month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Century Gothic" pitchFamily="34" charset="0"/>
              </a:rPr>
              <a:t>http://www.items.fr/aso.php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Century Gothic" pitchFamily="34" charset="0"/>
              </a:rPr>
              <a:t>ICANN Review Teams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Century Gothic" pitchFamily="34" charset="0"/>
              </a:rPr>
              <a:t>Security, Stability and Resiliency of the DNS – Hartmut Glaser (LACNIC)</a:t>
            </a:r>
          </a:p>
          <a:p>
            <a:pPr lvl="1">
              <a:lnSpc>
                <a:spcPct val="90000"/>
              </a:lnSpc>
            </a:pPr>
            <a:r>
              <a:rPr lang="en-US" b="0" smtClean="0">
                <a:latin typeface="Century Gothic" pitchFamily="34" charset="0"/>
              </a:rPr>
              <a:t>WHOIS Policy - Wilfried Woeber (RIPE-NCC)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lly_NRO-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Philly_NRO-NC.thmx</Template>
  <TotalTime>1490</TotalTime>
  <Words>387</Words>
  <Application>Microsoft Office PowerPoint</Application>
  <PresentationFormat>On-screen Show (4:3)</PresentationFormat>
  <Paragraphs>81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ＭＳ Ｐゴシック</vt:lpstr>
      <vt:lpstr>Century Gothic</vt:lpstr>
      <vt:lpstr>Calibri</vt:lpstr>
      <vt:lpstr>新細明體</vt:lpstr>
      <vt:lpstr>Philly_NRO-NC</vt:lpstr>
      <vt:lpstr>Custom Design</vt:lpstr>
      <vt:lpstr>NRO Number Council Report</vt:lpstr>
      <vt:lpstr>What is the NRO?</vt:lpstr>
      <vt:lpstr>NRO EC / NRO NC</vt:lpstr>
      <vt:lpstr>2011 NRO NC Council Members</vt:lpstr>
      <vt:lpstr>What Does the ASO AC Do?</vt:lpstr>
      <vt:lpstr>What’s Happening</vt:lpstr>
      <vt:lpstr>Global Policy Proposal</vt:lpstr>
      <vt:lpstr>Global Policy Proposal</vt:lpstr>
      <vt:lpstr>Reviews</vt:lpstr>
      <vt:lpstr>Thanks</vt:lpstr>
    </vt:vector>
  </TitlesOfParts>
  <Manager/>
  <Company>Google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NRO Number Council Report</dc:title>
  <dc:subject/>
  <dc:creator>jason.schiller</dc:creator>
  <cp:keywords/>
  <dc:description/>
  <cp:lastModifiedBy>jasonb</cp:lastModifiedBy>
  <cp:revision>19</cp:revision>
  <dcterms:created xsi:type="dcterms:W3CDTF">2010-04-12T15:04:47Z</dcterms:created>
  <dcterms:modified xsi:type="dcterms:W3CDTF">2011-10-13T13:06:24Z</dcterms:modified>
  <cp:category/>
</cp:coreProperties>
</file>