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16"/>
  </p:notesMasterIdLst>
  <p:sldIdLst>
    <p:sldId id="25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66" r:id="rId1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65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65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65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65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65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65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65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65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65" charset="0"/>
                <a:cs typeface="DejaVu Sans" charset="0"/>
              </a:defRPr>
            </a:lvl1pPr>
          </a:lstStyle>
          <a:p>
            <a:fld id="{744A5122-671C-452F-8009-08AF26FD00F2}" type="slidenum">
              <a:rPr lang="es-UY"/>
              <a:pPr/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20B9106-425E-43CC-AC4E-E6636E671349}" type="slidenum">
              <a:rPr lang="es-UY"/>
              <a:pPr/>
              <a:t>1</a:t>
            </a:fld>
            <a:endParaRPr lang="es-UY"/>
          </a:p>
        </p:txBody>
      </p:sp>
      <p:sp>
        <p:nvSpPr>
          <p:cNvPr id="43011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D33A388-645F-4D64-B071-2B5D8F40B928}" type="slidenum">
              <a:rPr lang="en-US"/>
              <a:pPr/>
              <a:t>10</a:t>
            </a:fld>
            <a:endParaRPr lang="en-US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4281488" y="10155238"/>
            <a:ext cx="3275012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3375" rIns="102645" bIns="53375" anchor="b"/>
          <a:lstStyle/>
          <a:p>
            <a:pPr algn="r" hangingPunct="1">
              <a:buClrTx/>
              <a:tabLst>
                <a:tab pos="0" algn="l"/>
                <a:tab pos="520700" algn="l"/>
                <a:tab pos="1041400" algn="l"/>
                <a:tab pos="1563688" algn="l"/>
                <a:tab pos="2084388" algn="l"/>
                <a:tab pos="2606675" algn="l"/>
                <a:tab pos="3127375" algn="l"/>
                <a:tab pos="3649663" algn="l"/>
                <a:tab pos="4170363" algn="l"/>
                <a:tab pos="4692650" algn="l"/>
                <a:tab pos="5213350" algn="l"/>
                <a:tab pos="5735638" algn="l"/>
                <a:tab pos="6256338" algn="l"/>
                <a:tab pos="6778625" algn="l"/>
                <a:tab pos="7299325" algn="l"/>
                <a:tab pos="7820025" algn="l"/>
                <a:tab pos="8342313" algn="l"/>
                <a:tab pos="8863013" algn="l"/>
                <a:tab pos="9385300" algn="l"/>
                <a:tab pos="9906000" algn="l"/>
                <a:tab pos="10428288" algn="l"/>
              </a:tabLst>
            </a:pPr>
            <a:fld id="{7F224ED8-3968-49CF-8FDE-109FC055D325}" type="slidenum">
              <a:rPr lang="en-US" sz="1400">
                <a:solidFill>
                  <a:srgbClr val="000000"/>
                </a:solidFill>
                <a:ea typeface="ＭＳ Ｐゴシック" pitchFamily="-65" charset="-128"/>
              </a:rPr>
              <a:pPr algn="r" hangingPunct="1">
                <a:buClrTx/>
                <a:tabLst>
                  <a:tab pos="0" algn="l"/>
                  <a:tab pos="520700" algn="l"/>
                  <a:tab pos="1041400" algn="l"/>
                  <a:tab pos="1563688" algn="l"/>
                  <a:tab pos="2084388" algn="l"/>
                  <a:tab pos="2606675" algn="l"/>
                  <a:tab pos="3127375" algn="l"/>
                  <a:tab pos="3649663" algn="l"/>
                  <a:tab pos="4170363" algn="l"/>
                  <a:tab pos="4692650" algn="l"/>
                  <a:tab pos="5213350" algn="l"/>
                  <a:tab pos="5735638" algn="l"/>
                  <a:tab pos="6256338" algn="l"/>
                  <a:tab pos="6778625" algn="l"/>
                  <a:tab pos="7299325" algn="l"/>
                  <a:tab pos="7820025" algn="l"/>
                  <a:tab pos="8342313" algn="l"/>
                  <a:tab pos="8863013" algn="l"/>
                  <a:tab pos="9385300" algn="l"/>
                  <a:tab pos="9906000" algn="l"/>
                  <a:tab pos="10428288" algn="l"/>
                </a:tabLst>
              </a:pPr>
              <a:t>10</a:t>
            </a:fld>
            <a:endParaRPr lang="en-US" sz="1400">
              <a:solidFill>
                <a:srgbClr val="000000"/>
              </a:solidFill>
              <a:ea typeface="ＭＳ Ｐゴシック" pitchFamily="-65" charset="-128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3375" rIns="102645" bIns="53375" anchor="b"/>
          <a:lstStyle/>
          <a:p>
            <a:pPr algn="r" hangingPunct="1">
              <a:buClrTx/>
              <a:tabLst>
                <a:tab pos="0" algn="l"/>
                <a:tab pos="520700" algn="l"/>
                <a:tab pos="1041400" algn="l"/>
                <a:tab pos="1563688" algn="l"/>
                <a:tab pos="2084388" algn="l"/>
                <a:tab pos="2606675" algn="l"/>
                <a:tab pos="3127375" algn="l"/>
                <a:tab pos="3649663" algn="l"/>
                <a:tab pos="4170363" algn="l"/>
                <a:tab pos="4692650" algn="l"/>
                <a:tab pos="5213350" algn="l"/>
                <a:tab pos="5735638" algn="l"/>
                <a:tab pos="6256338" algn="l"/>
                <a:tab pos="6778625" algn="l"/>
                <a:tab pos="7299325" algn="l"/>
                <a:tab pos="7820025" algn="l"/>
                <a:tab pos="8342313" algn="l"/>
                <a:tab pos="8863013" algn="l"/>
                <a:tab pos="9385300" algn="l"/>
                <a:tab pos="9906000" algn="l"/>
                <a:tab pos="10428288" algn="l"/>
              </a:tabLst>
            </a:pPr>
            <a:fld id="{0FE1DCF9-B845-406F-AAB3-1B4C811E6144}" type="slidenum">
              <a:rPr lang="en-US" sz="1400">
                <a:solidFill>
                  <a:srgbClr val="000000"/>
                </a:solidFill>
                <a:ea typeface="ＭＳ Ｐゴシック" pitchFamily="-65" charset="-128"/>
              </a:rPr>
              <a:pPr algn="r" hangingPunct="1">
                <a:buClrTx/>
                <a:tabLst>
                  <a:tab pos="0" algn="l"/>
                  <a:tab pos="520700" algn="l"/>
                  <a:tab pos="1041400" algn="l"/>
                  <a:tab pos="1563688" algn="l"/>
                  <a:tab pos="2084388" algn="l"/>
                  <a:tab pos="2606675" algn="l"/>
                  <a:tab pos="3127375" algn="l"/>
                  <a:tab pos="3649663" algn="l"/>
                  <a:tab pos="4170363" algn="l"/>
                  <a:tab pos="4692650" algn="l"/>
                  <a:tab pos="5213350" algn="l"/>
                  <a:tab pos="5735638" algn="l"/>
                  <a:tab pos="6256338" algn="l"/>
                  <a:tab pos="6778625" algn="l"/>
                  <a:tab pos="7299325" algn="l"/>
                  <a:tab pos="7820025" algn="l"/>
                  <a:tab pos="8342313" algn="l"/>
                  <a:tab pos="8863013" algn="l"/>
                  <a:tab pos="9385300" algn="l"/>
                  <a:tab pos="9906000" algn="l"/>
                  <a:tab pos="10428288" algn="l"/>
                </a:tabLst>
              </a:pPr>
              <a:t>10</a:t>
            </a:fld>
            <a:endParaRPr lang="en-US" sz="1400">
              <a:solidFill>
                <a:srgbClr val="000000"/>
              </a:solidFill>
              <a:ea typeface="ＭＳ Ｐゴシック" pitchFamily="-65" charset="-128"/>
            </a:endParaRPr>
          </a:p>
        </p:txBody>
      </p:sp>
      <p:sp>
        <p:nvSpPr>
          <p:cNvPr id="61445" name="Text Box 3"/>
          <p:cNvSpPr>
            <a:spLocks noChangeArrowheads="1"/>
          </p:cNvSpPr>
          <p:nvPr>
            <p:ph type="sldImg"/>
          </p:nvPr>
        </p:nvSpPr>
        <p:spPr>
          <a:xfrm>
            <a:off x="1108075" y="801688"/>
            <a:ext cx="5341938" cy="4008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6" name="Text Box 4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pPr>
              <a:spcBef>
                <a:spcPts val="513"/>
              </a:spcBef>
              <a:buClrTx/>
              <a:tabLst>
                <a:tab pos="0" algn="l"/>
                <a:tab pos="520700" algn="l"/>
                <a:tab pos="1041400" algn="l"/>
                <a:tab pos="1563688" algn="l"/>
                <a:tab pos="2084388" algn="l"/>
                <a:tab pos="2606675" algn="l"/>
                <a:tab pos="3127375" algn="l"/>
                <a:tab pos="3649663" algn="l"/>
                <a:tab pos="4170363" algn="l"/>
                <a:tab pos="4692650" algn="l"/>
                <a:tab pos="5213350" algn="l"/>
                <a:tab pos="5735638" algn="l"/>
                <a:tab pos="6256338" algn="l"/>
                <a:tab pos="6778625" algn="l"/>
                <a:tab pos="7299325" algn="l"/>
                <a:tab pos="7820025" algn="l"/>
                <a:tab pos="8342313" algn="l"/>
                <a:tab pos="8863013" algn="l"/>
                <a:tab pos="9385300" algn="l"/>
                <a:tab pos="9906000" algn="l"/>
                <a:tab pos="10428288" algn="l"/>
              </a:tabLst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5FA924-BA98-47B3-BD30-4968CD6CE8AB}" type="slidenum">
              <a:rPr lang="es-UY"/>
              <a:pPr/>
              <a:t>11</a:t>
            </a:fld>
            <a:endParaRPr lang="es-UY"/>
          </a:p>
        </p:txBody>
      </p:sp>
      <p:sp>
        <p:nvSpPr>
          <p:cNvPr id="63491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2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EAFCF50-4E2D-4E62-BC1F-5768D8918E63}" type="slidenum">
              <a:rPr lang="es-UY"/>
              <a:pPr/>
              <a:t>12</a:t>
            </a:fld>
            <a:endParaRPr lang="es-UY"/>
          </a:p>
        </p:txBody>
      </p:sp>
      <p:sp>
        <p:nvSpPr>
          <p:cNvPr id="65539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40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FB9DF94-2B44-44AD-9C59-177B0BD7E56F}" type="slidenum">
              <a:rPr lang="es-UY"/>
              <a:pPr/>
              <a:t>2</a:t>
            </a:fld>
            <a:endParaRPr lang="es-UY"/>
          </a:p>
        </p:txBody>
      </p:sp>
      <p:sp>
        <p:nvSpPr>
          <p:cNvPr id="45059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DB2E207-3E81-4EEF-BA10-CAD4EA87F60E}" type="slidenum">
              <a:rPr lang="es-UY"/>
              <a:pPr/>
              <a:t>3</a:t>
            </a:fld>
            <a:endParaRPr lang="es-UY"/>
          </a:p>
        </p:txBody>
      </p:sp>
      <p:sp>
        <p:nvSpPr>
          <p:cNvPr id="47107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8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EE8DC0-3982-4B60-BA64-F148D682CA02}" type="slidenum">
              <a:rPr lang="es-UY"/>
              <a:pPr/>
              <a:t>4</a:t>
            </a:fld>
            <a:endParaRPr lang="es-UY"/>
          </a:p>
        </p:txBody>
      </p:sp>
      <p:sp>
        <p:nvSpPr>
          <p:cNvPr id="49155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6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F9E2734-CF05-4383-BEC7-5A4E63618090}" type="slidenum">
              <a:rPr lang="es-UY"/>
              <a:pPr/>
              <a:t>5</a:t>
            </a:fld>
            <a:endParaRPr lang="es-UY"/>
          </a:p>
        </p:txBody>
      </p:sp>
      <p:sp>
        <p:nvSpPr>
          <p:cNvPr id="51203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4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52F369E-B099-4593-9214-4F78BB43C037}" type="slidenum">
              <a:rPr lang="es-UY"/>
              <a:pPr/>
              <a:t>6</a:t>
            </a:fld>
            <a:endParaRPr lang="es-UY"/>
          </a:p>
        </p:txBody>
      </p:sp>
      <p:sp>
        <p:nvSpPr>
          <p:cNvPr id="53251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2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3962B1C-B174-411C-A0FE-AEC6DBA16236}" type="slidenum">
              <a:rPr lang="es-UY"/>
              <a:pPr/>
              <a:t>7</a:t>
            </a:fld>
            <a:endParaRPr lang="es-UY"/>
          </a:p>
        </p:txBody>
      </p:sp>
      <p:sp>
        <p:nvSpPr>
          <p:cNvPr id="55299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9A337-4DE1-489E-A26A-DA66EF27A9DA}" type="slidenum">
              <a:rPr lang="es-UY"/>
              <a:pPr/>
              <a:t>8</a:t>
            </a:fld>
            <a:endParaRPr lang="es-UY"/>
          </a:p>
        </p:txBody>
      </p:sp>
      <p:sp>
        <p:nvSpPr>
          <p:cNvPr id="57347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8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9B6455-89FE-40E0-8D3C-F2FD7B682B04}" type="slidenum">
              <a:rPr lang="es-UY"/>
              <a:pPr/>
              <a:t>9</a:t>
            </a:fld>
            <a:endParaRPr lang="es-UY"/>
          </a:p>
        </p:txBody>
      </p:sp>
      <p:sp>
        <p:nvSpPr>
          <p:cNvPr id="59395" name="Text Box 1"/>
          <p:cNvSpPr>
            <a:spLocks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6" name="Text Box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35863" y="274638"/>
            <a:ext cx="1233487" cy="117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209550" y="5992813"/>
            <a:ext cx="7135813" cy="1587"/>
          </a:xfrm>
          <a:prstGeom prst="line">
            <a:avLst/>
          </a:prstGeom>
          <a:noFill/>
          <a:ln w="25560">
            <a:solidFill>
              <a:srgbClr val="EFAB1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 flipV="1">
            <a:off x="396875" y="1184275"/>
            <a:ext cx="1588" cy="5095875"/>
          </a:xfrm>
          <a:prstGeom prst="line">
            <a:avLst/>
          </a:prstGeom>
          <a:noFill/>
          <a:ln w="25560">
            <a:solidFill>
              <a:srgbClr val="EFAB1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65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65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65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35863" y="274638"/>
            <a:ext cx="1233487" cy="117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209550" y="5992813"/>
            <a:ext cx="7135813" cy="1587"/>
          </a:xfrm>
          <a:prstGeom prst="line">
            <a:avLst/>
          </a:prstGeom>
          <a:noFill/>
          <a:ln w="25560">
            <a:solidFill>
              <a:srgbClr val="EFAB1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396875" y="1184275"/>
            <a:ext cx="1588" cy="5095875"/>
          </a:xfrm>
          <a:prstGeom prst="line">
            <a:avLst/>
          </a:prstGeom>
          <a:noFill/>
          <a:ln w="25560">
            <a:solidFill>
              <a:srgbClr val="EFAB1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434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65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65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65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35863" y="274638"/>
            <a:ext cx="1233487" cy="117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209550" y="5992813"/>
            <a:ext cx="7135813" cy="1587"/>
          </a:xfrm>
          <a:prstGeom prst="line">
            <a:avLst/>
          </a:prstGeom>
          <a:noFill/>
          <a:ln w="25560">
            <a:solidFill>
              <a:srgbClr val="EFAB1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396875" y="1184275"/>
            <a:ext cx="1588" cy="5095875"/>
          </a:xfrm>
          <a:prstGeom prst="line">
            <a:avLst/>
          </a:prstGeom>
          <a:noFill/>
          <a:ln w="25560">
            <a:solidFill>
              <a:srgbClr val="EFAB1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65" charset="0"/>
            </a:endParaRPr>
          </a:p>
        </p:txBody>
      </p:sp>
      <p:sp>
        <p:nvSpPr>
          <p:cNvPr id="276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76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defRPr sz="4400">
          <a:solidFill>
            <a:srgbClr val="000000"/>
          </a:solidFill>
          <a:latin typeface="Arial" pitchFamily="-65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65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65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65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65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s.lacnic.net/stats/reports/fre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4473575" y="6477000"/>
            <a:ext cx="204788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3160" tIns="41400" rIns="83160" bIns="41400"/>
          <a:lstStyle/>
          <a:p>
            <a:pPr algn="ctr">
              <a:lnSpc>
                <a:spcPct val="100000"/>
              </a:lnSpc>
            </a:pPr>
            <a:fld id="{B5F469F6-C263-42AA-B8B8-93CB4A5F57B1}" type="slidenum">
              <a:rPr lang="es-UY" sz="800">
                <a:solidFill>
                  <a:srgbClr val="000000"/>
                </a:solidFill>
                <a:latin typeface="Gill Sans" pitchFamily="-65" charset="0"/>
                <a:ea typeface="ヒラギノ角ゴ ProN W6" pitchFamily="-65" charset="-128"/>
              </a:rPr>
              <a:pPr algn="ctr">
                <a:lnSpc>
                  <a:spcPct val="100000"/>
                </a:lnSpc>
              </a:pPr>
              <a:t>1</a:t>
            </a:fld>
            <a:endParaRPr lang="es-UY" sz="800">
              <a:solidFill>
                <a:srgbClr val="000000"/>
              </a:solidFill>
              <a:latin typeface="Gill Sans" pitchFamily="-65" charset="0"/>
              <a:ea typeface="ヒラギノ角ゴ ProN W6" pitchFamily="-65" charset="-128"/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685800" y="2130425"/>
            <a:ext cx="7769225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UY" sz="4000">
                <a:solidFill>
                  <a:srgbClr val="8B8B8B"/>
                </a:solidFill>
                <a:latin typeface="Calibri" pitchFamily="-65" charset="0"/>
              </a:rPr>
              <a:t>LACNIC Update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1371600" y="3886200"/>
            <a:ext cx="6397625" cy="1201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s-UY">
                <a:solidFill>
                  <a:srgbClr val="898989"/>
                </a:solidFill>
                <a:latin typeface="Calibri" pitchFamily="-65" charset="0"/>
              </a:rPr>
              <a:t>October 2011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s-UY">
              <a:solidFill>
                <a:srgbClr val="898989"/>
              </a:solidFill>
              <a:latin typeface="Calibri" pitchFamily="-65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s-UY">
                <a:solidFill>
                  <a:srgbClr val="898989"/>
                </a:solidFill>
                <a:latin typeface="Calibri" pitchFamily="-65" charset="0"/>
              </a:rPr>
              <a:t>@raulecheberria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s-UY">
                <a:solidFill>
                  <a:srgbClr val="898989"/>
                </a:solidFill>
                <a:latin typeface="Calibri" pitchFamily="-65" charset="0"/>
              </a:rPr>
              <a:t>raul@lacnic.net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0" y="-52388"/>
            <a:ext cx="9144000" cy="1311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 hangingPunct="1"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UY" sz="4000">
                <a:solidFill>
                  <a:srgbClr val="004A9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65" charset="0"/>
                <a:ea typeface="ＭＳ Ｐゴシック" pitchFamily="-65" charset="-128"/>
              </a:rPr>
              <a:t>Proposals that reached </a:t>
            </a:r>
          </a:p>
          <a:p>
            <a:pPr algn="ctr" hangingPunct="1"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s-UY" sz="4000">
                <a:solidFill>
                  <a:srgbClr val="004A9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65" charset="0"/>
                <a:ea typeface="ＭＳ Ｐゴシック" pitchFamily="-65" charset="-128"/>
              </a:rPr>
              <a:t>consensus in LACNIC XVI</a:t>
            </a: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539750" y="1828800"/>
            <a:ext cx="845978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Font typeface="Wingdings" pitchFamily="-6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b="1">
                <a:solidFill>
                  <a:srgbClr val="000000"/>
                </a:solidFill>
                <a:latin typeface="Calibri" pitchFamily="-65" charset="0"/>
                <a:cs typeface="DejaVu Sans" charset="0"/>
              </a:rPr>
              <a:t>LAC-2011-03v2 Modification of Section 2.3.4 - Policies for the Distribution of Additional IPv4 Address Space</a:t>
            </a:r>
          </a:p>
          <a:p>
            <a:pPr>
              <a:lnSpc>
                <a:spcPct val="150000"/>
              </a:lnSpc>
              <a:buFont typeface="Wingdings" pitchFamily="-6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b="1">
                <a:solidFill>
                  <a:srgbClr val="000000"/>
                </a:solidFill>
                <a:latin typeface="Calibri" pitchFamily="-65" charset="0"/>
                <a:cs typeface="DejaVu Sans" charset="0"/>
              </a:rPr>
              <a:t>LAC-2011-04v3 Add line 6 to Section 11.1 of the Policy Manual on IPv4 address exhaustion</a:t>
            </a:r>
          </a:p>
          <a:p>
            <a:pPr>
              <a:lnSpc>
                <a:spcPct val="150000"/>
              </a:lnSpc>
              <a:buFont typeface="Wingdings" pitchFamily="-6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b="1">
                <a:solidFill>
                  <a:srgbClr val="000000"/>
                </a:solidFill>
                <a:latin typeface="Calibri" pitchFamily="-65" charset="0"/>
                <a:cs typeface="DejaVu Sans" charset="0"/>
              </a:rPr>
              <a:t>LAC-2011-06v3 Distributions / Allocations for a smooth finish of IPv4 resources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/>
          </p:cNvSpPr>
          <p:nvPr/>
        </p:nvSpPr>
        <p:spPr bwMode="auto">
          <a:xfrm>
            <a:off x="604838" y="274638"/>
            <a:ext cx="68548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Next Meetings</a:t>
            </a:r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604838" y="1060450"/>
            <a:ext cx="8080375" cy="4225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 b="1">
                <a:solidFill>
                  <a:srgbClr val="000000"/>
                </a:solidFill>
                <a:latin typeface="Calibri" pitchFamily="-65" charset="0"/>
              </a:rPr>
              <a:t>LACNIC XVII – May 6 – 11 2012</a:t>
            </a: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General meeting, Policy Forum, </a:t>
            </a: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LACTLD and technical forums</a:t>
            </a: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(Security, IPv6, IXs).</a:t>
            </a: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Quito, Ecuador</a:t>
            </a: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 b="1">
                <a:solidFill>
                  <a:srgbClr val="000000"/>
                </a:solidFill>
                <a:latin typeface="Calibri" pitchFamily="-65" charset="0"/>
              </a:rPr>
              <a:t>LACNIC XVIII – 29 October – 2 November – 2012</a:t>
            </a: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Policy Forum and co-organized with LACNOG 2012</a:t>
            </a: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Montevideo, Uruguay.</a:t>
            </a:r>
          </a:p>
          <a:p>
            <a:pPr>
              <a:lnSpc>
                <a:spcPct val="10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10th anniversary of LACNIC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3825" y="4916488"/>
            <a:ext cx="3802063" cy="51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685800" y="1838325"/>
            <a:ext cx="7769225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s-UY" sz="4000">
                <a:solidFill>
                  <a:srgbClr val="8B8B8B"/>
                </a:solidFill>
                <a:latin typeface="Calibri" pitchFamily="-65" charset="0"/>
              </a:rPr>
              <a:t>Thank you !</a:t>
            </a:r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1371600" y="3886200"/>
            <a:ext cx="6397625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s-UY">
                <a:solidFill>
                  <a:srgbClr val="898989"/>
                </a:solidFill>
                <a:latin typeface="Calibri" pitchFamily="-65" charset="0"/>
              </a:rPr>
              <a:t>@raulecheberria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604838" y="274638"/>
            <a:ext cx="6856412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Membership update</a:t>
            </a: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60363" y="1276350"/>
            <a:ext cx="8639175" cy="5022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45000"/>
              <a:buFont typeface="StarSymbol" charset="0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 Announced last week.</a:t>
            </a: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 LACNIC reached 2.000 members. </a:t>
            </a: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 We doubled the number of members in 2 years.</a:t>
            </a:r>
          </a:p>
          <a:p>
            <a:pPr>
              <a:lnSpc>
                <a:spcPct val="15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>
              <a:solidFill>
                <a:srgbClr val="000000"/>
              </a:solidFill>
              <a:latin typeface="Calibri" pitchFamily="-65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604838" y="274638"/>
            <a:ext cx="6856412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Resource update</a:t>
            </a: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60363" y="1276350"/>
            <a:ext cx="8639175" cy="5022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 b="1">
                <a:solidFill>
                  <a:srgbClr val="000000"/>
                </a:solidFill>
                <a:latin typeface="Calibri" pitchFamily="-65" charset="0"/>
              </a:rPr>
              <a:t>IPv4 Address Space (as yesterday)</a:t>
            </a:r>
          </a:p>
          <a:p>
            <a:pPr marL="431800" lvl="1" indent="-215900"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4.08 /8s (68,489,984)</a:t>
            </a: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 b="1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 b="1">
                <a:solidFill>
                  <a:srgbClr val="000000"/>
                </a:solidFill>
                <a:latin typeface="Calibri" pitchFamily="-65" charset="0"/>
              </a:rPr>
              <a:t>Exhaustion date: </a:t>
            </a:r>
            <a:r>
              <a:rPr lang="es-UY" sz="2100">
                <a:solidFill>
                  <a:srgbClr val="000000"/>
                </a:solidFill>
                <a:latin typeface="Calibri" pitchFamily="-65" charset="0"/>
              </a:rPr>
              <a:t>~30/May/2014</a:t>
            </a: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 b="1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100" b="1">
                <a:solidFill>
                  <a:srgbClr val="000000"/>
                </a:solidFill>
                <a:latin typeface="Calibri" pitchFamily="-65" charset="0"/>
              </a:rPr>
              <a:t>Daily report at: </a:t>
            </a:r>
            <a:r>
              <a:rPr lang="es-UY" sz="2100">
                <a:solidFill>
                  <a:srgbClr val="000000"/>
                </a:solidFill>
                <a:latin typeface="Calibri" pitchFamily="-65" charset="0"/>
                <a:hlinkClick r:id="rId3"/>
              </a:rPr>
              <a:t>http://www.labs.lacnic.net/stats/reports/free</a:t>
            </a: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100" b="1">
              <a:solidFill>
                <a:srgbClr val="000000"/>
              </a:solidFill>
              <a:latin typeface="Calibri" pitchFamily="-65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1"/>
          <p:cNvSpPr>
            <a:spLocks noChangeArrowheads="1"/>
          </p:cNvSpPr>
          <p:nvPr/>
        </p:nvSpPr>
        <p:spPr bwMode="auto">
          <a:xfrm>
            <a:off x="457200" y="274638"/>
            <a:ext cx="7075488" cy="117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Allocations</a:t>
            </a:r>
          </a:p>
        </p:txBody>
      </p: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457200" y="1535113"/>
            <a:ext cx="4038600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UY" sz="2400" b="1">
                <a:solidFill>
                  <a:srgbClr val="000000"/>
                </a:solidFill>
                <a:latin typeface="Calibri" pitchFamily="-65" charset="0"/>
              </a:rPr>
              <a:t>IPv4 vs IPv6 alloc/assig</a:t>
            </a:r>
          </a:p>
        </p:txBody>
      </p:sp>
      <p:sp>
        <p:nvSpPr>
          <p:cNvPr id="48134" name="Rectangle 3"/>
          <p:cNvSpPr>
            <a:spLocks noChangeArrowheads="1"/>
          </p:cNvSpPr>
          <p:nvPr/>
        </p:nvSpPr>
        <p:spPr bwMode="auto">
          <a:xfrm>
            <a:off x="4645025" y="1535113"/>
            <a:ext cx="435292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UY" sz="2400" b="1">
                <a:solidFill>
                  <a:srgbClr val="000000"/>
                </a:solidFill>
                <a:latin typeface="Calibri" pitchFamily="-65" charset="0"/>
              </a:rPr>
              <a:t>IPv4 Addresses alloc/assig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39750" y="2160588"/>
          <a:ext cx="3957638" cy="3778250"/>
        </p:xfrm>
        <a:graphic>
          <a:graphicData uri="http://schemas.openxmlformats.org/presentationml/2006/ole">
            <p:oleObj spid="_x0000_s48130" r:id="rId4" imgW="3958560" imgH="3778560" progId="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643438" y="2160588"/>
          <a:ext cx="4318000" cy="3778250"/>
        </p:xfrm>
        <a:graphic>
          <a:graphicData uri="http://schemas.openxmlformats.org/presentationml/2006/ole">
            <p:oleObj spid="_x0000_s48131" r:id="rId5" imgW="4318560" imgH="377856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"/>
          <p:cNvSpPr>
            <a:spLocks noChangeArrowheads="1"/>
          </p:cNvSpPr>
          <p:nvPr/>
        </p:nvSpPr>
        <p:spPr bwMode="auto">
          <a:xfrm>
            <a:off x="604838" y="274638"/>
            <a:ext cx="6856412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ASNs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39750" y="1439863"/>
          <a:ext cx="7918450" cy="4498975"/>
        </p:xfrm>
        <a:graphic>
          <a:graphicData uri="http://schemas.openxmlformats.org/presentationml/2006/ole">
            <p:oleObj spid="_x0000_s50178" r:id="rId4" imgW="7918560" imgH="449856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604838" y="274638"/>
            <a:ext cx="6856412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Important Projects</a:t>
            </a: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604838" y="1187450"/>
            <a:ext cx="8080375" cy="485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 b="1">
                <a:solidFill>
                  <a:srgbClr val="000000"/>
                </a:solidFill>
                <a:latin typeface="Calibri" pitchFamily="-65" charset="0"/>
              </a:rPr>
              <a:t>Customer Service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Processes more focused in customer</a:t>
            </a:r>
          </a:p>
          <a:p>
            <a:pPr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 b="1">
                <a:solidFill>
                  <a:srgbClr val="000000"/>
                </a:solidFill>
                <a:latin typeface="Calibri" pitchFamily="-65" charset="0"/>
              </a:rPr>
              <a:t>RPKI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Production system launched - Jan 2011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Hosted service in production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Delegated in Q4 2011</a:t>
            </a:r>
          </a:p>
          <a:p>
            <a:pPr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 b="1">
                <a:solidFill>
                  <a:srgbClr val="000000"/>
                </a:solidFill>
                <a:latin typeface="Calibri" pitchFamily="-65" charset="0"/>
              </a:rPr>
              <a:t>DNSSEC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Signing parent zones (2Q 2011)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Signing child zones (4Q 2011)</a:t>
            </a:r>
          </a:p>
          <a:p>
            <a:pPr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 b="1">
                <a:solidFill>
                  <a:srgbClr val="000000"/>
                </a:solidFill>
                <a:latin typeface="Calibri" pitchFamily="-65" charset="0"/>
              </a:rPr>
              <a:t>IPv6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Workshops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I + D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400">
                <a:solidFill>
                  <a:srgbClr val="000000"/>
                </a:solidFill>
                <a:latin typeface="Calibri" pitchFamily="-65" charset="0"/>
              </a:rPr>
              <a:t>Virtual Seminars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604838" y="274638"/>
            <a:ext cx="68548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Important Projects</a:t>
            </a: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604838" y="1295400"/>
            <a:ext cx="8080375" cy="4737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 AMPARO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000">
                <a:solidFill>
                  <a:srgbClr val="000000"/>
                </a:solidFill>
                <a:latin typeface="Calibri" pitchFamily="-65" charset="0"/>
              </a:rPr>
              <a:t>To provide training and to promote the creation of CSIRTs. 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000">
                <a:solidFill>
                  <a:srgbClr val="000000"/>
                </a:solidFill>
                <a:latin typeface="Calibri" pitchFamily="-65" charset="0"/>
              </a:rPr>
              <a:t>1st CSIRT’s coordination meeting in B.Aires last week. </a:t>
            </a:r>
          </a:p>
          <a:p>
            <a:pPr marL="431800" lvl="1" indent="-215900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200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 FRIDA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000">
                <a:solidFill>
                  <a:srgbClr val="000000"/>
                </a:solidFill>
                <a:latin typeface="Calibri" pitchFamily="-65" charset="0"/>
              </a:rPr>
              <a:t>Regional Fund for Digital Innovation in Latin America and the Caribbean. Frida awards announced last week. 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200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 Raíces (Roots)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000">
                <a:solidFill>
                  <a:srgbClr val="000000"/>
                </a:solidFill>
                <a:latin typeface="Calibri" pitchFamily="-65" charset="0"/>
              </a:rPr>
              <a:t>Target: To install anycast copies of root servers (DNS) in the region. 2 more expected for this year.</a:t>
            </a:r>
          </a:p>
          <a:p>
            <a:pPr marL="431800" lvl="1" indent="-215900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200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 SARA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000">
                <a:solidFill>
                  <a:srgbClr val="000000"/>
                </a:solidFill>
                <a:latin typeface="Calibri" pitchFamily="-65" charset="0"/>
              </a:rPr>
              <a:t>Automatization of Resource management by members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</a:tabLst>
            </a:pPr>
            <a:fld id="{C6F8D497-B1CA-4B9B-B990-3870D1F644B8}" type="slidenum">
              <a:rPr lang="es-UY" sz="1200" b="1">
                <a:solidFill>
                  <a:srgbClr val="898989"/>
                </a:solidFill>
                <a:ea typeface="ヒラギノ角ゴ ProN W6" pitchFamily="-65" charset="-128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</a:tabLst>
              </a:pPr>
              <a:t>7</a:t>
            </a:fld>
            <a:endParaRPr lang="es-UY" sz="1200" b="1">
              <a:solidFill>
                <a:srgbClr val="898989"/>
              </a:solidFill>
              <a:ea typeface="ヒラギノ角ゴ ProN W6" pitchFamily="-65" charset="-128"/>
            </a:endParaRP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8270875" y="6477000"/>
            <a:ext cx="320675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3160" tIns="41400" rIns="83160" bIns="41400"/>
          <a:lstStyle/>
          <a:p>
            <a:pPr algn="ctr">
              <a:lnSpc>
                <a:spcPct val="100000"/>
              </a:lnSpc>
            </a:pPr>
            <a:fld id="{17D9A0D4-4B19-4D0B-A4E6-016AA64F4ED7}" type="slidenum">
              <a:rPr lang="es-UY" sz="1500" b="1">
                <a:solidFill>
                  <a:srgbClr val="000000"/>
                </a:solidFill>
                <a:latin typeface="Gill Sans" pitchFamily="-65" charset="0"/>
                <a:ea typeface="ヒラギノ角ゴ ProN W6" pitchFamily="-65" charset="-128"/>
              </a:rPr>
              <a:pPr algn="ctr">
                <a:lnSpc>
                  <a:spcPct val="100000"/>
                </a:lnSpc>
              </a:pPr>
              <a:t>7</a:t>
            </a:fld>
            <a:endParaRPr lang="es-UY" sz="1500" b="1">
              <a:solidFill>
                <a:srgbClr val="000000"/>
              </a:solidFill>
              <a:latin typeface="Gill Sans" pitchFamily="-65" charset="0"/>
              <a:ea typeface="ヒラギノ角ゴ ProN W6" pitchFamily="-65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604838" y="274638"/>
            <a:ext cx="68548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PAST MEETINGS</a:t>
            </a: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604838" y="1600200"/>
            <a:ext cx="8080375" cy="4225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 LACNIC XV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Held in Cancun, Mexico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297 participants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32 countries 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7 policies presented, 3 reached consensus and have already been ratified.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200" b="1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 LACNIC XVI (together with LACNOG 2011)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Held in Buenos Aires, Argentina together with LACNOG 2011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340 participants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28 countries.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6 policies presented, 3 reached consensus.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200" b="1">
              <a:solidFill>
                <a:srgbClr val="000000"/>
              </a:solidFill>
              <a:latin typeface="Calibri" pitchFamily="-65" charset="0"/>
            </a:endParaRP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UY" sz="2200" b="1">
              <a:solidFill>
                <a:srgbClr val="000000"/>
              </a:solidFill>
              <a:latin typeface="Calibri" pitchFamily="-65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604838" y="274638"/>
            <a:ext cx="68548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UY" sz="4000">
                <a:solidFill>
                  <a:srgbClr val="2962A2"/>
                </a:solidFill>
                <a:latin typeface="Calibri" pitchFamily="-65" charset="0"/>
              </a:rPr>
              <a:t>Policies that got consensus in LACNIC XV</a:t>
            </a: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604838" y="1600200"/>
            <a:ext cx="8080375" cy="4225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LAC-2011-01 Elimination of technical restrictions on IPv6 prefix de-aggregation</a:t>
            </a: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LAC-2011-02 Modification of Section 2.3.3 - Initial IPv4 Address Allocation and Assignment</a:t>
            </a:r>
          </a:p>
          <a:p>
            <a:pPr>
              <a:lnSpc>
                <a:spcPct val="150000"/>
              </a:lnSpc>
              <a:buSzPct val="45000"/>
              <a:buFont typeface="Wingdings" pitchFamily="-65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UY" sz="2200" b="1">
                <a:solidFill>
                  <a:srgbClr val="000000"/>
                </a:solidFill>
                <a:latin typeface="Calibri" pitchFamily="-65" charset="0"/>
              </a:rPr>
              <a:t>LAC-2011-05 Global Policy for post exhaustion IPv4 allocation mechanisms by the IANA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65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65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65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65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65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65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65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65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65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417</Words>
  <Application>Microsoft Office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Droid Sans Fallback</vt:lpstr>
      <vt:lpstr>Times New Roman</vt:lpstr>
      <vt:lpstr>ＭＳ Ｐゴシック</vt:lpstr>
      <vt:lpstr>DejaVu Sans</vt:lpstr>
      <vt:lpstr>Gill Sans</vt:lpstr>
      <vt:lpstr>ヒラギノ角ゴ ProN W6</vt:lpstr>
      <vt:lpstr>Calibri</vt:lpstr>
      <vt:lpstr>StarSymbol</vt:lpstr>
      <vt:lpstr>Wingdings</vt:lpstr>
      <vt:lpstr>Tema de Office</vt:lpstr>
      <vt:lpstr>1_Tema de Office</vt:lpstr>
      <vt:lpstr>2_Tema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jasonb</cp:lastModifiedBy>
  <cp:revision>4</cp:revision>
  <cp:lastPrinted>1601-01-01T00:00:00Z</cp:lastPrinted>
  <dcterms:created xsi:type="dcterms:W3CDTF">2011-10-12T15:34:59Z</dcterms:created>
  <dcterms:modified xsi:type="dcterms:W3CDTF">2011-10-13T15:04:07Z</dcterms:modified>
</cp:coreProperties>
</file>