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5A4FEE8-CE1E-6C4B-9A28-655E621623EA}" type="datetimeFigureOut">
              <a:rPr lang="en-US"/>
              <a:pPr/>
              <a:t>4/8/11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2479144-117D-AF42-825F-21EAA394D7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12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8114" y="1379481"/>
            <a:ext cx="4878638" cy="243031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8115" y="4006921"/>
            <a:ext cx="4878638" cy="14706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43565"/>
            <a:ext cx="9143999" cy="18042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7" y="2547838"/>
            <a:ext cx="8763655" cy="502619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3413" y="65389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Gothic" charset="0"/>
                <a:cs typeface="Century Gothic" charset="0"/>
              </a:defRPr>
            </a:lvl1pPr>
          </a:lstStyle>
          <a:p>
            <a:fld id="{67F51B66-F725-8F46-91E8-A06F4A0726E8}" type="datetimeFigureOut">
              <a:rPr lang="en-US"/>
              <a:pPr/>
              <a:t>4/8/11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92975" y="65389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Gothic" charset="0"/>
                <a:cs typeface="Century Gothic" charset="0"/>
              </a:defRPr>
            </a:lvl1pPr>
          </a:lstStyle>
          <a:p>
            <a:fld id="{21702DEB-F43D-DB46-B2D6-154143DC30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785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681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6A17F7CE-1ECB-A847-B799-3B58625FE23B}" type="datetimeFigureOut">
              <a:rPr lang="en-US"/>
              <a:pPr/>
              <a:t>4/8/11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FCFB492-1728-D54A-94F0-463F30A22B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9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" y="918648"/>
            <a:ext cx="9143621" cy="15995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8140"/>
            <a:ext cx="4038600" cy="34980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8140"/>
            <a:ext cx="4038600" cy="34980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09D13DAE-B23D-5240-9AAB-D0C32342A6CC}" type="datetimeFigureOut">
              <a:rPr lang="en-US"/>
              <a:pPr/>
              <a:t>4/8/11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2E395404-6B72-4C42-B429-811BD38C41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5325"/>
            <a:ext cx="9143621" cy="15995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8843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9637"/>
            <a:ext cx="4040188" cy="32465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4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79637"/>
            <a:ext cx="4041775" cy="32465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037B9CF6-9549-AD44-91C7-B049E2469331}" type="datetimeFigureOut">
              <a:rPr lang="en-US"/>
              <a:pPr/>
              <a:t>4/8/11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D6FAE2DB-EC7D-124C-80D2-C274EC50BF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7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8648"/>
            <a:ext cx="9143621" cy="15995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7A202DE-B98A-A24A-84C4-6F8983E10C9D}" type="datetimeFigureOut">
              <a:rPr lang="en-US"/>
              <a:pPr/>
              <a:t>4/8/11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3C4A2110-A482-2043-A779-0D9C70AC55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7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8C6EB09-8F13-5B46-8AE9-4234B3870CC5}" type="datetimeFigureOut">
              <a:rPr lang="en-US"/>
              <a:pPr/>
              <a:t>4/8/11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2FE7610B-3DEE-6049-A522-E92A71986C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9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80238"/>
            <a:ext cx="5111750" cy="5245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6125"/>
            <a:ext cx="3008313" cy="41100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60225FEE-E4E9-A34C-8395-E040B4998F3B}" type="datetimeFigureOut">
              <a:rPr lang="en-US"/>
              <a:pPr/>
              <a:t>4/8/11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51870A2-B36A-5D4D-8DCC-C58905ACF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6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549DB8DF-AFC8-654F-92EC-F60A5485C200}" type="datetimeFigureOut">
              <a:rPr lang="en-US"/>
              <a:pPr/>
              <a:t>4/8/11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80F5A46-3163-D249-A8A3-1D32FF7C4C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3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9063"/>
            <a:ext cx="9144000" cy="159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14500"/>
            <a:ext cx="8229600" cy="576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052" name="Picture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" y="0"/>
            <a:ext cx="9141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ctrTitle"/>
          </p:nvPr>
        </p:nvSpPr>
        <p:spPr>
          <a:xfrm>
            <a:off x="3716338" y="1533904"/>
            <a:ext cx="5427662" cy="282733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000" dirty="0">
                <a:latin typeface="Century Gothic" charset="0"/>
                <a:cs typeface="Century Gothic" charset="0"/>
              </a:rPr>
              <a:t>FSD Update</a:t>
            </a:r>
          </a:p>
        </p:txBody>
      </p:sp>
      <p:sp>
        <p:nvSpPr>
          <p:cNvPr id="12291" name="Subtitle 6"/>
          <p:cNvSpPr>
            <a:spLocks noGrp="1"/>
          </p:cNvSpPr>
          <p:nvPr>
            <p:ph type="subTitle" idx="1"/>
          </p:nvPr>
        </p:nvSpPr>
        <p:spPr>
          <a:xfrm>
            <a:off x="3552825" y="4083050"/>
            <a:ext cx="5591175" cy="1028700"/>
          </a:xfrm>
        </p:spPr>
        <p:txBody>
          <a:bodyPr/>
          <a:lstStyle/>
          <a:p>
            <a:pPr eaLnBrk="1" hangingPunct="1"/>
            <a:r>
              <a:rPr lang="en-US">
                <a:latin typeface="Century Gothic" charset="0"/>
                <a:cs typeface="Century Gothic" charset="0"/>
              </a:rPr>
              <a:t>Bob Stratton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742950"/>
            <a:ext cx="9144000" cy="1804988"/>
          </a:xfrm>
        </p:spPr>
        <p:txBody>
          <a:bodyPr/>
          <a:lstStyle/>
          <a:p>
            <a:r>
              <a:rPr lang="en-US">
                <a:latin typeface="Century Gothic" charset="0"/>
                <a:cs typeface="Century Gothic" charset="0"/>
              </a:rPr>
              <a:t>World Economic Growth</a:t>
            </a:r>
            <a:br>
              <a:rPr lang="en-US">
                <a:latin typeface="Century Gothic" charset="0"/>
                <a:cs typeface="Century Gothic" charset="0"/>
              </a:rPr>
            </a:br>
            <a:r>
              <a:rPr lang="en-US" sz="2000">
                <a:latin typeface="Century Gothic" charset="0"/>
                <a:cs typeface="Century Gothic" charset="0"/>
              </a:rPr>
              <a:t>Economist Magazine – March 24</a:t>
            </a:r>
            <a:r>
              <a:rPr lang="en-US" sz="2000" baseline="30000">
                <a:latin typeface="Century Gothic" charset="0"/>
                <a:cs typeface="Century Gothic" charset="0"/>
              </a:rPr>
              <a:t>th</a:t>
            </a:r>
            <a:r>
              <a:rPr lang="en-US" sz="2000">
                <a:latin typeface="Century Gothic" charset="0"/>
                <a:cs typeface="Century Gothic" charset="0"/>
              </a:rPr>
              <a:t>, 2011</a:t>
            </a:r>
            <a:endParaRPr lang="en-US">
              <a:latin typeface="Century Gothic" charset="0"/>
              <a:cs typeface="Century Gothic" charset="0"/>
            </a:endParaRPr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35175" y="2849638"/>
            <a:ext cx="4921250" cy="2508250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0" y="2133600"/>
            <a:ext cx="9144000" cy="1600200"/>
          </a:xfrm>
        </p:spPr>
        <p:txBody>
          <a:bodyPr/>
          <a:lstStyle/>
          <a:p>
            <a:r>
              <a:rPr lang="en-US" sz="6000" dirty="0">
                <a:latin typeface="Century Gothic" charset="0"/>
                <a:cs typeface="Century Gothic" charset="0"/>
              </a:rPr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233363"/>
            <a:ext cx="9144000" cy="1803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charset="0"/>
                <a:cs typeface="Century Gothic" charset="0"/>
              </a:rPr>
              <a:t>Overview</a:t>
            </a:r>
            <a:endParaRPr lang="en-US" dirty="0">
              <a:latin typeface="Century Gothic" charset="0"/>
              <a:cs typeface="Century Gothic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73088" y="1900238"/>
            <a:ext cx="8229600" cy="5176837"/>
          </a:xfrm>
        </p:spPr>
        <p:txBody>
          <a:bodyPr/>
          <a:lstStyle/>
          <a:p>
            <a:pPr marL="971550" lvl="1" indent="-514350" eaLnBrk="1" hangingPunct="1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Century Gothic" pitchFamily="34" charset="0"/>
                <a:cs typeface="Century Gothic" pitchFamily="34" charset="0"/>
              </a:rPr>
              <a:t>Staff</a:t>
            </a:r>
          </a:p>
          <a:p>
            <a:pPr marL="971550" lvl="1" indent="-514350" eaLnBrk="1" hangingPunct="1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Century Gothic" pitchFamily="34" charset="0"/>
                <a:cs typeface="Century Gothic" pitchFamily="34" charset="0"/>
              </a:rPr>
              <a:t>Finishing up Financial Audit</a:t>
            </a:r>
          </a:p>
          <a:p>
            <a:pPr marL="971550" lvl="1" indent="-514350" eaLnBrk="1" hangingPunct="1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Century Gothic" pitchFamily="34" charset="0"/>
                <a:cs typeface="Century Gothic" pitchFamily="34" charset="0"/>
              </a:rPr>
              <a:t>Beginning to Work in ARIN </a:t>
            </a:r>
            <a:r>
              <a:rPr lang="en-US" dirty="0" err="1" smtClean="0">
                <a:latin typeface="Century Gothic" pitchFamily="34" charset="0"/>
                <a:cs typeface="Century Gothic" pitchFamily="34" charset="0"/>
              </a:rPr>
              <a:t>OnLine</a:t>
            </a:r>
            <a:endParaRPr lang="en-US" dirty="0" smtClean="0">
              <a:latin typeface="Century Gothic" pitchFamily="34" charset="0"/>
              <a:cs typeface="Century Gothic" pitchFamily="34" charset="0"/>
            </a:endParaRPr>
          </a:p>
          <a:p>
            <a:pPr marL="971550" lvl="1" indent="-514350" eaLnBrk="1" hangingPunct="1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Century Gothic" pitchFamily="34" charset="0"/>
                <a:cs typeface="Century Gothic" pitchFamily="34" charset="0"/>
              </a:rPr>
              <a:t>Monitoring Accounts</a:t>
            </a:r>
          </a:p>
          <a:p>
            <a:pPr marL="971550" lvl="1" indent="-514350" eaLnBrk="1" hangingPunct="1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Century Gothic" pitchFamily="34" charset="0"/>
                <a:cs typeface="Century Gothic" pitchFamily="34" charset="0"/>
              </a:rPr>
              <a:t>Supporting Board Committees</a:t>
            </a:r>
          </a:p>
          <a:p>
            <a:pPr marL="971550" lvl="1" indent="-514350" eaLnBrk="1" hangingPunct="1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Century Gothic" pitchFamily="34" charset="0"/>
                <a:cs typeface="Century Gothic" pitchFamily="34" charset="0"/>
              </a:rPr>
              <a:t>In House Legal 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222855"/>
            <a:ext cx="9144000" cy="1804988"/>
          </a:xfrm>
        </p:spPr>
        <p:txBody>
          <a:bodyPr/>
          <a:lstStyle/>
          <a:p>
            <a:r>
              <a:rPr lang="en-US" dirty="0" smtClean="0">
                <a:latin typeface="Century Gothic" charset="0"/>
                <a:cs typeface="Century Gothic" charset="0"/>
              </a:rPr>
              <a:t>Staff</a:t>
            </a:r>
            <a:endParaRPr lang="en-US" dirty="0">
              <a:latin typeface="Century Gothic" charset="0"/>
              <a:cs typeface="Century Gothic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14313" y="1628700"/>
            <a:ext cx="8763000" cy="50260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b="1" dirty="0">
                <a:latin typeface="Century Gothic" charset="0"/>
                <a:cs typeface="Century Gothic" charset="0"/>
              </a:rPr>
              <a:t>Tammy Rowe </a:t>
            </a:r>
            <a:r>
              <a:rPr lang="en-US" sz="2800" dirty="0">
                <a:latin typeface="Century Gothic" charset="0"/>
                <a:cs typeface="Century Gothic" charset="0"/>
              </a:rPr>
              <a:t>– Accounting Supervisor - AR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Amaris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Wang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Tanya Gomez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Amy </a:t>
            </a: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Sanchez</a:t>
            </a:r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Maria 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Choinere</a:t>
            </a:r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sz="2800" b="1" dirty="0">
                <a:latin typeface="Century Gothic" charset="0"/>
                <a:cs typeface="Century Gothic" charset="0"/>
              </a:rPr>
              <a:t>Val </a:t>
            </a:r>
            <a:r>
              <a:rPr lang="en-US" sz="2800" b="1" dirty="0" err="1">
                <a:latin typeface="Century Gothic" charset="0"/>
                <a:cs typeface="Century Gothic" charset="0"/>
              </a:rPr>
              <a:t>Winkelman</a:t>
            </a:r>
            <a:r>
              <a:rPr lang="en-US" sz="2800" b="1" dirty="0">
                <a:latin typeface="Century Gothic" charset="0"/>
                <a:cs typeface="Century Gothic" charset="0"/>
              </a:rPr>
              <a:t> </a:t>
            </a:r>
            <a:r>
              <a:rPr lang="en-US" sz="2800" dirty="0">
                <a:latin typeface="Century Gothic" charset="0"/>
                <a:cs typeface="Century Gothic" charset="0"/>
              </a:rPr>
              <a:t>– Staff Accountant</a:t>
            </a:r>
          </a:p>
          <a:p>
            <a:pPr eaLnBrk="1" hangingPunct="1">
              <a:lnSpc>
                <a:spcPct val="130000"/>
              </a:lnSpc>
            </a:pPr>
            <a:r>
              <a:rPr lang="en-US" sz="2800" b="1" dirty="0">
                <a:latin typeface="Century Gothic" charset="0"/>
                <a:cs typeface="Century Gothic" charset="0"/>
              </a:rPr>
              <a:t>Michael </a:t>
            </a:r>
            <a:r>
              <a:rPr lang="en-US" sz="2800" b="1" dirty="0" err="1">
                <a:latin typeface="Century Gothic" charset="0"/>
                <a:cs typeface="Century Gothic" charset="0"/>
              </a:rPr>
              <a:t>Abejuela</a:t>
            </a:r>
            <a:r>
              <a:rPr lang="en-US" sz="2800" b="1" dirty="0">
                <a:latin typeface="Century Gothic" charset="0"/>
                <a:cs typeface="Century Gothic" charset="0"/>
              </a:rPr>
              <a:t> </a:t>
            </a:r>
            <a:r>
              <a:rPr lang="en-US" sz="2800" dirty="0">
                <a:latin typeface="Century Gothic" charset="0"/>
                <a:cs typeface="Century Gothic" charset="0"/>
              </a:rPr>
              <a:t>– Staff Attorney</a:t>
            </a:r>
          </a:p>
          <a:p>
            <a:endParaRPr lang="en-US" dirty="0">
              <a:latin typeface="Century Gothic" charset="0"/>
              <a:cs typeface="Century Gothic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42950"/>
            <a:ext cx="9144000" cy="180498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charset="0"/>
                <a:cs typeface="Century Gothic" charset="0"/>
              </a:rPr>
              <a:t>Financial Audit</a:t>
            </a:r>
            <a:endParaRPr lang="en-US" dirty="0">
              <a:latin typeface="Century Gothic" charset="0"/>
              <a:cs typeface="Century Gothic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14313" y="2269748"/>
            <a:ext cx="8763000" cy="5026025"/>
          </a:xfrm>
        </p:spPr>
        <p:txBody>
          <a:bodyPr/>
          <a:lstStyle/>
          <a:p>
            <a:pPr eaLnBrk="1" hangingPunct="1"/>
            <a:r>
              <a:rPr lang="en-US" b="1" dirty="0">
                <a:latin typeface="Century Gothic" charset="0"/>
                <a:cs typeface="Century Gothic" charset="0"/>
              </a:rPr>
              <a:t>Draft Completed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b="0" dirty="0">
                <a:latin typeface="Century Gothic" charset="0"/>
                <a:ea typeface="Century Gothic" charset="0"/>
                <a:cs typeface="Century Gothic" charset="0"/>
              </a:rPr>
              <a:t>Review underway by Audit Committee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b="0" dirty="0">
                <a:latin typeface="Century Gothic" charset="0"/>
                <a:ea typeface="Century Gothic" charset="0"/>
                <a:cs typeface="Century Gothic" charset="0"/>
              </a:rPr>
              <a:t>Beginning to work on 990 filing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b="0" dirty="0">
                <a:latin typeface="Century Gothic" charset="0"/>
                <a:ea typeface="Century Gothic" charset="0"/>
                <a:cs typeface="Century Gothic" charset="0"/>
              </a:rPr>
              <a:t>Implementing some Audit Suggestions for Improving Controls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203090"/>
            <a:ext cx="9144000" cy="1804988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Century Gothic" charset="0"/>
                <a:cs typeface="Century Gothic" charset="0"/>
              </a:rPr>
              <a:t>FSD </a:t>
            </a:r>
            <a:r>
              <a:rPr lang="en-US" sz="4000" dirty="0" smtClean="0">
                <a:latin typeface="Century Gothic" charset="0"/>
                <a:cs typeface="Century Gothic" charset="0"/>
              </a:rPr>
              <a:t>Beginning to </a:t>
            </a:r>
            <a:br>
              <a:rPr lang="en-US" sz="4000" dirty="0" smtClean="0">
                <a:latin typeface="Century Gothic" charset="0"/>
                <a:cs typeface="Century Gothic" charset="0"/>
              </a:rPr>
            </a:br>
            <a:r>
              <a:rPr lang="en-US" sz="4000" dirty="0" smtClean="0">
                <a:latin typeface="Century Gothic" charset="0"/>
                <a:cs typeface="Century Gothic" charset="0"/>
              </a:rPr>
              <a:t>work in ARIN Online</a:t>
            </a:r>
            <a:endParaRPr lang="en-US" sz="4000" dirty="0">
              <a:latin typeface="Century Gothic" charset="0"/>
              <a:cs typeface="Century Gothic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907478"/>
            <a:ext cx="8763000" cy="5026025"/>
          </a:xfrm>
        </p:spPr>
        <p:txBody>
          <a:bodyPr/>
          <a:lstStyle/>
          <a:p>
            <a:r>
              <a:rPr lang="en-US" sz="2800" dirty="0" smtClean="0"/>
              <a:t>Interaction </a:t>
            </a:r>
            <a:r>
              <a:rPr lang="en-US" sz="2800" dirty="0"/>
              <a:t>with Customer related to initial requests that have been approved by Registration</a:t>
            </a:r>
          </a:p>
          <a:p>
            <a:pPr lvl="1"/>
            <a:r>
              <a:rPr lang="en-US" sz="2400" dirty="0" smtClean="0"/>
              <a:t>Approval </a:t>
            </a:r>
            <a:r>
              <a:rPr lang="en-US" sz="2400" dirty="0"/>
              <a:t>message being sent from FSD staff with </a:t>
            </a:r>
            <a:r>
              <a:rPr lang="en-US" sz="2400" dirty="0" smtClean="0"/>
              <a:t>instructions</a:t>
            </a:r>
            <a:endParaRPr lang="en-US" sz="2400" dirty="0"/>
          </a:p>
          <a:p>
            <a:pPr lvl="2"/>
            <a:r>
              <a:rPr lang="en-US" sz="2000" dirty="0" smtClean="0"/>
              <a:t>RSA</a:t>
            </a:r>
            <a:endParaRPr lang="en-US" sz="2000" dirty="0"/>
          </a:p>
          <a:p>
            <a:pPr lvl="2"/>
            <a:r>
              <a:rPr lang="en-US" sz="2000" dirty="0" smtClean="0"/>
              <a:t>Payment </a:t>
            </a:r>
            <a:r>
              <a:rPr lang="en-US" sz="2000" dirty="0"/>
              <a:t>requirements</a:t>
            </a:r>
          </a:p>
          <a:p>
            <a:pPr lvl="2"/>
            <a:r>
              <a:rPr lang="en-US" sz="2000" dirty="0" smtClean="0"/>
              <a:t>Existing </a:t>
            </a:r>
            <a:r>
              <a:rPr lang="en-US" sz="2000" dirty="0"/>
              <a:t>clients are being acknowledged by providing an invoice with the approval </a:t>
            </a:r>
            <a:r>
              <a:rPr lang="en-US" sz="2000" dirty="0" smtClean="0"/>
              <a:t>message</a:t>
            </a:r>
          </a:p>
          <a:p>
            <a:pPr lvl="1"/>
            <a:r>
              <a:rPr lang="en-US" sz="2400" dirty="0" smtClean="0"/>
              <a:t>FSD </a:t>
            </a:r>
            <a:r>
              <a:rPr lang="en-US" sz="2400" dirty="0"/>
              <a:t>and RSD seamless interaction</a:t>
            </a:r>
            <a:endParaRPr lang="en-US" sz="2400" dirty="0">
              <a:latin typeface="Century Gothic" charset="0"/>
              <a:cs typeface="Century Gothic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476855"/>
            <a:ext cx="9144000" cy="180498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charset="0"/>
                <a:cs typeface="Century Gothic" charset="0"/>
              </a:rPr>
              <a:t>Monitoring Accounts</a:t>
            </a:r>
            <a:endParaRPr lang="en-US" dirty="0">
              <a:latin typeface="Century Gothic" charset="0"/>
              <a:cs typeface="Century Gothic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2281843"/>
            <a:ext cx="8763000" cy="5026025"/>
          </a:xfrm>
        </p:spPr>
        <p:txBody>
          <a:bodyPr/>
          <a:lstStyle/>
          <a:p>
            <a:pPr eaLnBrk="1" hangingPunct="1"/>
            <a:r>
              <a:rPr lang="en-US" b="1" dirty="0">
                <a:latin typeface="Century Gothic" charset="0"/>
                <a:cs typeface="Century Gothic" charset="0"/>
              </a:rPr>
              <a:t>Bank Accounts</a:t>
            </a:r>
          </a:p>
          <a:p>
            <a:pPr lvl="1" eaLnBrk="1" hangingPunct="1"/>
            <a:r>
              <a:rPr lang="en-US" b="0" dirty="0">
                <a:latin typeface="Century Gothic" charset="0"/>
                <a:ea typeface="Century Gothic" charset="0"/>
                <a:cs typeface="Century Gothic" charset="0"/>
              </a:rPr>
              <a:t>Credit Cards</a:t>
            </a:r>
          </a:p>
          <a:p>
            <a:pPr lvl="1" eaLnBrk="1" hangingPunct="1"/>
            <a:r>
              <a:rPr lang="en-US" b="0" dirty="0">
                <a:latin typeface="Century Gothic" charset="0"/>
                <a:ea typeface="Century Gothic" charset="0"/>
                <a:cs typeface="Century Gothic" charset="0"/>
              </a:rPr>
              <a:t>Operating and Payroll Accounts</a:t>
            </a:r>
          </a:p>
          <a:p>
            <a:pPr lvl="1" eaLnBrk="1" hangingPunct="1"/>
            <a:r>
              <a:rPr lang="en-US" b="0" dirty="0">
                <a:latin typeface="Century Gothic" charset="0"/>
                <a:ea typeface="Century Gothic" charset="0"/>
                <a:cs typeface="Century Gothic" charset="0"/>
              </a:rPr>
              <a:t>Lockbox</a:t>
            </a:r>
          </a:p>
          <a:p>
            <a:pPr eaLnBrk="1" hangingPunct="1"/>
            <a:r>
              <a:rPr lang="en-US" b="1" dirty="0">
                <a:latin typeface="Century Gothic" charset="0"/>
                <a:cs typeface="Century Gothic" charset="0"/>
              </a:rPr>
              <a:t>Reserve Investments</a:t>
            </a:r>
          </a:p>
          <a:p>
            <a:pPr lvl="1" eaLnBrk="1" hangingPunct="1"/>
            <a:r>
              <a:rPr lang="en-US" b="0" dirty="0">
                <a:latin typeface="Century Gothic" charset="0"/>
                <a:ea typeface="Century Gothic" charset="0"/>
                <a:cs typeface="Century Gothic" charset="0"/>
              </a:rPr>
              <a:t>Market Returns reflected in results for 2010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742950"/>
            <a:ext cx="9144000" cy="180498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charset="0"/>
                <a:cs typeface="Century Gothic" charset="0"/>
              </a:rPr>
              <a:t>Support of Board Committees</a:t>
            </a:r>
            <a:endParaRPr lang="en-US" dirty="0">
              <a:latin typeface="Century Gothic" charset="0"/>
              <a:cs typeface="Century Gothic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14313" y="2269748"/>
            <a:ext cx="8763000" cy="5026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>
                <a:latin typeface="Century Gothic" charset="0"/>
                <a:cs typeface="Century Gothic" charset="0"/>
              </a:rPr>
              <a:t>Finance Committee Work presented by Treasurer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>
                <a:latin typeface="Century Gothic" charset="0"/>
                <a:cs typeface="Century Gothic" charset="0"/>
              </a:rPr>
              <a:t>Audit Committee work under way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>
                <a:latin typeface="Century Gothic" charset="0"/>
                <a:cs typeface="Century Gothic" charset="0"/>
              </a:rPr>
              <a:t>Continue to fund Green Initiative of Carbon Offsets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5"/>
          <p:cNvSpPr>
            <a:spLocks noGrp="1"/>
          </p:cNvSpPr>
          <p:nvPr>
            <p:ph type="title"/>
          </p:nvPr>
        </p:nvSpPr>
        <p:spPr>
          <a:xfrm>
            <a:off x="0" y="428474"/>
            <a:ext cx="9144000" cy="180498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charset="0"/>
                <a:cs typeface="Century Gothic" charset="0"/>
              </a:rPr>
              <a:t>In House Legal Work</a:t>
            </a:r>
            <a:endParaRPr lang="en-US" dirty="0">
              <a:latin typeface="Century Gothic" charset="0"/>
              <a:cs typeface="Century Gothic" charset="0"/>
            </a:endParaRPr>
          </a:p>
        </p:txBody>
      </p:sp>
      <p:sp>
        <p:nvSpPr>
          <p:cNvPr id="19459" name="Content Placeholder 6"/>
          <p:cNvSpPr>
            <a:spLocks noGrp="1"/>
          </p:cNvSpPr>
          <p:nvPr>
            <p:ph idx="1"/>
          </p:nvPr>
        </p:nvSpPr>
        <p:spPr>
          <a:xfrm>
            <a:off x="504599" y="1979462"/>
            <a:ext cx="8763000" cy="5026025"/>
          </a:xfrm>
        </p:spPr>
        <p:txBody>
          <a:bodyPr/>
          <a:lstStyle/>
          <a:p>
            <a:pPr eaLnBrk="1" hangingPunct="1"/>
            <a:r>
              <a:rPr lang="en-US" b="1" dirty="0">
                <a:latin typeface="Century Gothic" charset="0"/>
                <a:cs typeface="Century Gothic" charset="0"/>
              </a:rPr>
              <a:t>Michael </a:t>
            </a:r>
            <a:r>
              <a:rPr lang="en-US" b="1" dirty="0" err="1">
                <a:latin typeface="Century Gothic" charset="0"/>
                <a:cs typeface="Century Gothic" charset="0"/>
              </a:rPr>
              <a:t>Abejuela</a:t>
            </a:r>
            <a:r>
              <a:rPr lang="en-US" b="1" dirty="0">
                <a:latin typeface="Century Gothic" charset="0"/>
                <a:cs typeface="Century Gothic" charset="0"/>
              </a:rPr>
              <a:t>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b="0" dirty="0">
                <a:latin typeface="Century Gothic" charset="0"/>
                <a:ea typeface="Century Gothic" charset="0"/>
                <a:cs typeface="Century Gothic" charset="0"/>
              </a:rPr>
              <a:t>Coordinating Work with General Counsel</a:t>
            </a:r>
          </a:p>
          <a:p>
            <a:pPr lvl="1" eaLnBrk="1" hangingPunct="1">
              <a:lnSpc>
                <a:spcPct val="120000"/>
              </a:lnSpc>
            </a:pPr>
            <a:r>
              <a:rPr lang="en-US" b="0" dirty="0">
                <a:latin typeface="Century Gothic" charset="0"/>
                <a:ea typeface="Century Gothic" charset="0"/>
                <a:cs typeface="Century Gothic" charset="0"/>
              </a:rPr>
              <a:t>RSA and LRSA negotiator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b="0" dirty="0">
                <a:latin typeface="Century Gothic" charset="0"/>
                <a:ea typeface="Century Gothic" charset="0"/>
                <a:cs typeface="Century Gothic" charset="0"/>
              </a:rPr>
              <a:t>Contracts Review</a:t>
            </a:r>
          </a:p>
          <a:p>
            <a:pPr lvl="1" eaLnBrk="1" hangingPunct="1">
              <a:lnSpc>
                <a:spcPct val="120000"/>
              </a:lnSpc>
            </a:pPr>
            <a:r>
              <a:rPr lang="en-US" b="0" dirty="0">
                <a:latin typeface="Century Gothic" charset="0"/>
                <a:ea typeface="Century Gothic" charset="0"/>
                <a:cs typeface="Century Gothic" charset="0"/>
              </a:rPr>
              <a:t>Insurance Liaison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b="0" dirty="0">
                <a:latin typeface="Century Gothic" charset="0"/>
                <a:ea typeface="Century Gothic" charset="0"/>
                <a:cs typeface="Century Gothic" charset="0"/>
              </a:rPr>
              <a:t>Internal Process Review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0" y="476855"/>
            <a:ext cx="9144000" cy="1804988"/>
          </a:xfrm>
        </p:spPr>
        <p:txBody>
          <a:bodyPr/>
          <a:lstStyle/>
          <a:p>
            <a:r>
              <a:rPr lang="en-US" dirty="0">
                <a:latin typeface="Century Gothic" charset="0"/>
                <a:cs typeface="Century Gothic" charset="0"/>
              </a:rPr>
              <a:t>ARIN Registration Revenue </a:t>
            </a:r>
          </a:p>
        </p:txBody>
      </p:sp>
      <p:graphicFrame>
        <p:nvGraphicFramePr>
          <p:cNvPr id="102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547660"/>
              </p:ext>
            </p:extLst>
          </p:nvPr>
        </p:nvGraphicFramePr>
        <p:xfrm>
          <a:off x="214313" y="2160891"/>
          <a:ext cx="8763000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3" imgW="8766808" imgH="3865199" progId="Excel.Chart.8">
                  <p:embed/>
                </p:oleObj>
              </mc:Choice>
              <mc:Fallback>
                <p:oleObj r:id="rId3" imgW="8766808" imgH="3865199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2160891"/>
                        <a:ext cx="8763000" cy="3863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192</Words>
  <Application>Microsoft Macintosh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Excel.Chart.8</vt:lpstr>
      <vt:lpstr>FSD Update</vt:lpstr>
      <vt:lpstr>Overview</vt:lpstr>
      <vt:lpstr>Staff</vt:lpstr>
      <vt:lpstr>Financial Audit</vt:lpstr>
      <vt:lpstr>FSD Beginning to  work in ARIN Online</vt:lpstr>
      <vt:lpstr>Monitoring Accounts</vt:lpstr>
      <vt:lpstr>Support of Board Committees</vt:lpstr>
      <vt:lpstr>In House Legal Work</vt:lpstr>
      <vt:lpstr>ARIN Registration Revenue </vt:lpstr>
      <vt:lpstr>World Economic Growth Economist Magazine – March 24th, 2011</vt:lpstr>
      <vt:lpstr>Questions?</vt:lpstr>
    </vt:vector>
  </TitlesOfParts>
  <Company>arin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Sellers</dc:creator>
  <cp:lastModifiedBy>Erin Sellers</cp:lastModifiedBy>
  <cp:revision>94</cp:revision>
  <dcterms:created xsi:type="dcterms:W3CDTF">2010-08-12T13:39:46Z</dcterms:created>
  <dcterms:modified xsi:type="dcterms:W3CDTF">2011-04-08T15:28:36Z</dcterms:modified>
</cp:coreProperties>
</file>