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83" r:id="rId4"/>
    <p:sldId id="281" r:id="rId5"/>
    <p:sldId id="276" r:id="rId6"/>
    <p:sldId id="277" r:id="rId7"/>
    <p:sldId id="261" r:id="rId8"/>
    <p:sldId id="270" r:id="rId9"/>
    <p:sldId id="271" r:id="rId10"/>
    <p:sldId id="272" r:id="rId11"/>
    <p:sldId id="273" r:id="rId12"/>
    <p:sldId id="274" r:id="rId13"/>
    <p:sldId id="282" r:id="rId14"/>
    <p:sldId id="27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0A60F33-B551-034F-9F2D-6281193E7F85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A8227F-84C7-2E4C-8C7A-8366E881D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6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413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charset="0"/>
                <a:cs typeface="Century Gothic" charset="0"/>
              </a:defRPr>
            </a:lvl1pPr>
          </a:lstStyle>
          <a:p>
            <a:pPr>
              <a:defRPr/>
            </a:pPr>
            <a:fld id="{43339597-A23A-214B-9E93-27474BA5DBF0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92975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charset="0"/>
                <a:cs typeface="Century Gothic" charset="0"/>
              </a:defRPr>
            </a:lvl1pPr>
          </a:lstStyle>
          <a:p>
            <a:pPr>
              <a:defRPr/>
            </a:pPr>
            <a:fld id="{46A512A2-713B-E245-BE90-99F1C56B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53539BA6-B8A1-A04E-90CD-3C2F139B0086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0139A5F0-79E9-B84C-9D44-58C60C56E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4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681B8C12-DA49-A64F-A42C-C489AB5B64FA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67EAADCE-7163-D24B-B340-686810A6B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C51B8A73-137C-714B-AE99-37E3413861C9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534FDF41-BCFC-ED48-B103-4D4221649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9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13B9EA68-0C4D-FA4C-92BA-7DCEFE5D6BDD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CBB8367C-0288-9944-B710-55E68F6F6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5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93A89418-7710-7E4D-A005-A1204E0492AA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4B78AEA3-8148-484A-94C3-3D64C8216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58F3F4AE-8B13-9346-867B-F860F860BC0D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BCED8220-E27F-C84E-A49C-EA6728EE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3F575ED4-0928-C945-991A-A0A7A712D235}" type="datetime1">
              <a:rPr lang="en-US"/>
              <a:pPr>
                <a:defRPr/>
              </a:pPr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472454DE-D373-1448-B973-C610C071F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9063"/>
            <a:ext cx="914400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14500"/>
            <a:ext cx="8229600" cy="576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5"/>
          <p:cNvSpPr>
            <a:spLocks noGrp="1"/>
          </p:cNvSpPr>
          <p:nvPr>
            <p:ph type="ctrTitle"/>
          </p:nvPr>
        </p:nvSpPr>
        <p:spPr>
          <a:xfrm>
            <a:off x="3716338" y="1255713"/>
            <a:ext cx="5427662" cy="2827337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</a:rPr>
              <a:t>Registration Services Update</a:t>
            </a:r>
          </a:p>
        </p:txBody>
      </p:sp>
      <p:sp>
        <p:nvSpPr>
          <p:cNvPr id="12290" name="Subtitle 6"/>
          <p:cNvSpPr>
            <a:spLocks noGrp="1"/>
          </p:cNvSpPr>
          <p:nvPr>
            <p:ph type="subTitle" idx="1"/>
          </p:nvPr>
        </p:nvSpPr>
        <p:spPr>
          <a:xfrm>
            <a:off x="3552825" y="4083050"/>
            <a:ext cx="5591175" cy="1028700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</a:rPr>
              <a:t>Leslie Nobile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6988" y="668487"/>
            <a:ext cx="6832600" cy="59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779463"/>
            <a:ext cx="8229600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0788" y="230334"/>
            <a:ext cx="7161212" cy="672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2124075"/>
            <a:ext cx="5984875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z="3600">
                <a:latin typeface="Century Gothic" charset="0"/>
              </a:rPr>
              <a:t>IPv4 vs IPv6 Subscribers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460500" y="1574800"/>
            <a:ext cx="8229600" cy="876300"/>
          </a:xfrm>
        </p:spPr>
        <p:txBody>
          <a:bodyPr/>
          <a:lstStyle/>
          <a:p>
            <a:r>
              <a:rPr lang="en-US" sz="2800">
                <a:latin typeface="Century Gothic" charset="0"/>
              </a:rPr>
              <a:t>3,578 IPv4 ISP subscribers today</a:t>
            </a:r>
          </a:p>
          <a:p>
            <a:pPr lvl="1"/>
            <a:r>
              <a:rPr lang="en-US" sz="1600">
                <a:latin typeface="Century Gothic" charset="0"/>
                <a:cs typeface="Century Gothic" charset="0"/>
              </a:rPr>
              <a:t>2,502 (70%) do not have IPv6 allocations</a:t>
            </a:r>
          </a:p>
          <a:p>
            <a:pPr lvl="1">
              <a:buFont typeface="Arial" charset="0"/>
              <a:buNone/>
            </a:pPr>
            <a:endParaRPr lang="en-US">
              <a:latin typeface="Century Gothic" charset="0"/>
              <a:cs typeface="Century Gothic" charset="0"/>
            </a:endParaRPr>
          </a:p>
          <a:p>
            <a:pPr>
              <a:buFont typeface="Arial" charset="0"/>
              <a:buNone/>
            </a:pPr>
            <a:endParaRPr lang="en-US"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8" y="1404938"/>
            <a:ext cx="40989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-44450" y="236538"/>
            <a:ext cx="9188450" cy="1598612"/>
          </a:xfrm>
        </p:spPr>
        <p:txBody>
          <a:bodyPr/>
          <a:lstStyle/>
          <a:p>
            <a:r>
              <a:rPr lang="en-US">
                <a:latin typeface="Century Gothic" charset="0"/>
              </a:rPr>
              <a:t>RSD Team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390525" y="1898650"/>
            <a:ext cx="4816475" cy="4246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  <a:spcAft>
                <a:spcPts val="600"/>
              </a:spcAft>
              <a:buFont typeface="Wingdings 2" charset="0"/>
              <a:buNone/>
              <a:defRPr/>
            </a:pPr>
            <a:r>
              <a:rPr lang="en-US" sz="2800" b="1" u="sng">
                <a:solidFill>
                  <a:srgbClr val="008CB5"/>
                </a:solidFill>
                <a:latin typeface="Century Gothic" charset="0"/>
                <a:cs typeface="Century Gothic" charset="0"/>
              </a:rPr>
              <a:t>Principal Resource Analyst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spcAft>
                <a:spcPts val="1800"/>
              </a:spcAft>
              <a:buFont typeface="Wingdings 2" charset="0"/>
              <a:buNone/>
              <a:defRPr/>
            </a:pPr>
            <a:r>
              <a:rPr lang="en-US" sz="2800">
                <a:latin typeface="Century Gothic" charset="0"/>
                <a:cs typeface="Century Gothic" charset="0"/>
              </a:rPr>
              <a:t>Cathy Clements</a:t>
            </a:r>
          </a:p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ts val="1800"/>
              </a:spcAft>
              <a:buClr>
                <a:srgbClr val="FFCC00"/>
              </a:buClr>
              <a:buSzPct val="75000"/>
              <a:buFont typeface="Arial" charset="0"/>
              <a:buNone/>
              <a:defRPr/>
            </a:pPr>
            <a:r>
              <a:rPr lang="en-US" sz="2800" b="1" u="sng">
                <a:solidFill>
                  <a:srgbClr val="008CB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entury Gothic" charset="0"/>
                <a:cs typeface="Century Gothic" charset="0"/>
              </a:rPr>
              <a:t>Tec</a:t>
            </a:r>
            <a:r>
              <a:rPr lang="en-US" sz="2800" b="1" u="sng">
                <a:solidFill>
                  <a:srgbClr val="008CB5"/>
                </a:solidFill>
                <a:latin typeface="Century Gothic" charset="0"/>
                <a:cs typeface="Century Gothic" charset="0"/>
              </a:rPr>
              <a:t>hnical Specialist</a:t>
            </a:r>
          </a:p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ts val="1800"/>
              </a:spcAft>
              <a:buClr>
                <a:srgbClr val="FFCC00"/>
              </a:buClr>
              <a:buSzPct val="75000"/>
              <a:buFont typeface="Arial" charset="0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latin typeface="Century Gothic" charset="0"/>
                <a:cs typeface="Century Gothic" charset="0"/>
              </a:rPr>
              <a:t>David Hu</a:t>
            </a:r>
            <a:r>
              <a:rPr lang="en-US" sz="2800">
                <a:latin typeface="Century Gothic" charset="0"/>
                <a:cs typeface="Century Gothic" charset="0"/>
              </a:rPr>
              <a:t>berman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800" b="1" u="sng">
                <a:solidFill>
                  <a:srgbClr val="008CB5"/>
                </a:solidFill>
                <a:latin typeface="Century Gothic" charset="0"/>
                <a:cs typeface="Century Gothic" charset="0"/>
              </a:rPr>
              <a:t>Senior Resource Analyst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800">
                <a:latin typeface="Century Gothic" charset="0"/>
                <a:cs typeface="Century Gothic" charset="0"/>
              </a:rPr>
              <a:t>Jon Worley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sz="2800">
              <a:latin typeface="Century Gothic" charset="0"/>
              <a:cs typeface="Century Gothic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sz="2800">
              <a:latin typeface="Century Gothic" charset="0"/>
              <a:cs typeface="Century Gothic" charset="0"/>
            </a:endParaRPr>
          </a:p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75000"/>
              <a:buFont typeface="Arial" charset="0"/>
              <a:buNone/>
              <a:defRPr/>
            </a:pPr>
            <a:endParaRPr lang="en-US" sz="2800">
              <a:latin typeface="Century Gothic" charset="0"/>
              <a:cs typeface="Century Gothic" charset="0"/>
            </a:endParaRP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Font typeface="Wingdings 2" charset="0"/>
              <a:buNone/>
              <a:defRPr/>
            </a:pPr>
            <a:endParaRPr lang="en-US" sz="2800">
              <a:latin typeface="Century Gothic" charset="0"/>
              <a:cs typeface="Century Gothic" charset="0"/>
            </a:endParaRP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Font typeface="Wingdings 2" charset="0"/>
              <a:buNone/>
              <a:defRPr/>
            </a:pPr>
            <a:endParaRPr lang="en-US" sz="2800">
              <a:latin typeface="Century Gothic" charset="0"/>
              <a:cs typeface="Century Gothic" charset="0"/>
            </a:endParaRPr>
          </a:p>
          <a:p>
            <a:pPr marL="742950" lvl="1" indent="-285750">
              <a:lnSpc>
                <a:spcPct val="75000"/>
              </a:lnSpc>
              <a:spcBef>
                <a:spcPct val="20000"/>
              </a:spcBef>
              <a:buFont typeface="Arial" charset="0"/>
              <a:buChar char="–"/>
              <a:defRPr/>
            </a:pPr>
            <a:endParaRPr lang="en-US" sz="2800">
              <a:latin typeface="Century Gothic" charset="0"/>
              <a:cs typeface="Century Gothic" charset="0"/>
            </a:endParaRP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>
              <a:latin typeface="Century Gothic" charset="0"/>
              <a:cs typeface="Century Gothic" charset="0"/>
            </a:endParaRP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>
              <a:latin typeface="Century Gothic" charset="0"/>
              <a:cs typeface="Century Gothic" charset="0"/>
            </a:endParaRP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>
              <a:latin typeface="Century Gothic" charset="0"/>
              <a:cs typeface="Century Gothic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6413" y="3919538"/>
            <a:ext cx="4054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4863" lvl="1" indent="-347663" fontAlgn="ctr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90000"/>
              <a:buFont typeface="Wingdings" charset="0"/>
              <a:buNone/>
              <a:tabLst>
                <a:tab pos="914400" algn="l"/>
                <a:tab pos="1255713" algn="l"/>
                <a:tab pos="1652588" algn="l"/>
                <a:tab pos="2060575" algn="l"/>
              </a:tabLst>
              <a:defRPr/>
            </a:pPr>
            <a:endParaRPr lang="en-US" sz="3200">
              <a:effectLst>
                <a:outerShdw blurRad="38100" dist="38100" dir="2700000" algn="tl">
                  <a:srgbClr val="DDDDDD"/>
                </a:outerShdw>
              </a:effectLst>
              <a:latin typeface="Futura Md BT" charset="0"/>
            </a:endParaRPr>
          </a:p>
          <a:p>
            <a:pPr marL="804863" lvl="1" indent="-347663" fontAlgn="ctr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90000"/>
              <a:buFont typeface="Wingdings" charset="0"/>
              <a:buNone/>
              <a:tabLst>
                <a:tab pos="914400" algn="l"/>
                <a:tab pos="1255713" algn="l"/>
                <a:tab pos="1652588" algn="l"/>
                <a:tab pos="2060575" algn="l"/>
              </a:tabLst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Futura Md BT" charset="0"/>
            </a:endParaRPr>
          </a:p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75000"/>
              <a:buFont typeface="Wingdings 2" charset="0"/>
              <a:buChar char=""/>
              <a:tabLst>
                <a:tab pos="914400" algn="l"/>
                <a:tab pos="1255713" algn="l"/>
                <a:tab pos="1652588" algn="l"/>
                <a:tab pos="2060575" algn="l"/>
              </a:tabLst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Futura Hv BT" charset="0"/>
            </a:endParaRP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5441950" y="1835150"/>
            <a:ext cx="3522663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800" b="1" u="sng">
                <a:solidFill>
                  <a:srgbClr val="008CB5"/>
                </a:solidFill>
                <a:latin typeface="Century Gothic" charset="0"/>
                <a:cs typeface="Century Gothic" charset="0"/>
              </a:rPr>
              <a:t>Resource Analysts</a:t>
            </a:r>
            <a:endParaRPr lang="en-US" sz="2800" u="sng">
              <a:solidFill>
                <a:srgbClr val="008CB5"/>
              </a:solidFill>
              <a:latin typeface="Century Gothic" charset="0"/>
              <a:cs typeface="Century Gothic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Doreen Marraffa</a:t>
            </a: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Sue Dobert</a:t>
            </a: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Mike Pappano</a:t>
            </a: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Lisa Liedel</a:t>
            </a: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Chad Eastman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290638" y="320675"/>
            <a:ext cx="6019800" cy="1046163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</a:rPr>
              <a:t>Current Focus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58775" y="1477963"/>
            <a:ext cx="8172450" cy="4803775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/>
              <a:buChar char="•"/>
              <a:defRPr/>
            </a:pPr>
            <a:r>
              <a:rPr lang="en-US" dirty="0" smtClean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IPv4 Depletion &amp; IPv6 Uptake </a:t>
            </a:r>
          </a:p>
          <a:p>
            <a:pPr marL="742950" lvl="2" indent="-342900">
              <a:defRPr/>
            </a:pPr>
            <a:r>
              <a:rPr lang="en-US" dirty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Developing, adapting, and improving processes and procedures</a:t>
            </a:r>
          </a:p>
          <a:p>
            <a:pPr marL="742950" lvl="2" indent="-342900">
              <a:defRPr/>
            </a:pPr>
            <a:r>
              <a:rPr lang="en-US" dirty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Working hard to keep pace with increased v6 requests and more complex v4 and transfer </a:t>
            </a:r>
            <a:r>
              <a:rPr lang="en-US" dirty="0" smtClean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requests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b="1" dirty="0" smtClean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Implementation of New Policies and Services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b="1" dirty="0" smtClean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Fraud and non-compliance work, resource reclamation where appropriate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b="1" dirty="0" smtClean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ARIN on-line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400" b="0" dirty="0" smtClean="0">
                <a:latin typeface="Century Gothic" pitchFamily="-109" charset="0"/>
                <a:ea typeface="Century Gothic" pitchFamily="-109" charset="0"/>
                <a:cs typeface="Century Gothic" pitchFamily="-109" charset="0"/>
              </a:rPr>
              <a:t>Learning new features, working on bugs, enhancements and new requirements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en-US" sz="2800" b="1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en-US" sz="2800" b="1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en-US" sz="2800" b="1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en-US" sz="2800" b="1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en-US" sz="2800" b="1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en-US" sz="2800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en-US" dirty="0" smtClean="0">
              <a:latin typeface="Century Gothic" pitchFamily="-109" charset="0"/>
              <a:ea typeface="Century Gothic" pitchFamily="-109" charset="0"/>
              <a:cs typeface="Century Gothic" pitchFamily="-10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2575" y="4979988"/>
            <a:ext cx="6230938" cy="920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117600" y="355600"/>
            <a:ext cx="6396038" cy="1277938"/>
          </a:xfrm>
        </p:spPr>
        <p:txBody>
          <a:bodyPr/>
          <a:lstStyle/>
          <a:p>
            <a:r>
              <a:rPr lang="en-US" sz="3800">
                <a:latin typeface="Century Gothic" charset="0"/>
              </a:rPr>
              <a:t>Legacy RSA Status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896938" y="4657725"/>
            <a:ext cx="798353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Aft>
                <a:spcPts val="600"/>
              </a:spcAft>
            </a:pPr>
            <a:r>
              <a:rPr lang="en-US" sz="1500" b="1">
                <a:latin typeface="Century Gothic" charset="0"/>
                <a:cs typeface="Century Gothic" charset="0"/>
              </a:rPr>
              <a:t>  Total Resources and Organizations covered under Legacy RSA:</a:t>
            </a:r>
            <a:endParaRPr lang="en-US" sz="1500">
              <a:latin typeface="Century Gothic" charset="0"/>
              <a:cs typeface="Century Gothic" charset="0"/>
            </a:endParaRPr>
          </a:p>
          <a:p>
            <a:pPr lvl="3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500" b="1">
                <a:latin typeface="Century Gothic" charset="0"/>
                <a:cs typeface="Century Gothic" charset="0"/>
              </a:rPr>
              <a:t> ASNs	                 177</a:t>
            </a:r>
          </a:p>
          <a:p>
            <a:pPr lvl="3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500" b="1">
                <a:latin typeface="Century Gothic" charset="0"/>
                <a:cs typeface="Century Gothic" charset="0"/>
              </a:rPr>
              <a:t> IPv4 Blocks		1,441 totaling 8.17 /8 equivalents</a:t>
            </a:r>
          </a:p>
          <a:p>
            <a:pPr lvl="3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500" b="1">
                <a:latin typeface="Century Gothic" charset="0"/>
                <a:cs typeface="Century Gothic" charset="0"/>
              </a:rPr>
              <a:t> OrgIDs			516  </a:t>
            </a:r>
          </a:p>
        </p:txBody>
      </p:sp>
      <p:pic>
        <p:nvPicPr>
          <p:cNvPr id="1536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1443038"/>
            <a:ext cx="4432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3012" name="Group 36"/>
          <p:cNvGraphicFramePr>
            <a:graphicFrameLocks noGrp="1"/>
          </p:cNvGraphicFramePr>
          <p:nvPr>
            <p:ph idx="1"/>
          </p:nvPr>
        </p:nvGraphicFramePr>
        <p:xfrm>
          <a:off x="744538" y="973138"/>
          <a:ext cx="7796212" cy="3743326"/>
        </p:xfrm>
        <a:graphic>
          <a:graphicData uri="http://schemas.openxmlformats.org/drawingml/2006/table">
            <a:tbl>
              <a:tblPr/>
              <a:tblGrid>
                <a:gridCol w="2967037"/>
                <a:gridCol w="3271838"/>
                <a:gridCol w="1557337"/>
              </a:tblGrid>
              <a:tr h="11922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Recovered Resources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Jan 1, 2005 – Mar 31, 2011</a:t>
                      </a:r>
                    </a:p>
                  </a:txBody>
                  <a:tcPr marL="84511" marR="84511" marT="42463" marB="424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entury Gothic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511" marR="84511" marT="42463" marB="424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/16 equivalents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ASNs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*Returned</a:t>
                      </a:r>
                    </a:p>
                  </a:txBody>
                  <a:tcPr marL="84511" marR="84511" marT="42463" marB="424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455.84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1,517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*Revoked</a:t>
                      </a:r>
                    </a:p>
                  </a:txBody>
                  <a:tcPr marL="84511" marR="84511" marT="42463" marB="424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122.20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4,635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*Reclaimed</a:t>
                      </a:r>
                    </a:p>
                  </a:txBody>
                  <a:tcPr marL="84511" marR="84511" marT="42463" marB="424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7.06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0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15</a:t>
                      </a:r>
                    </a:p>
                  </a:txBody>
                  <a:tcPr marL="84511" marR="84511" marT="42463" marB="424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9" name="Text Box 31"/>
          <p:cNvSpPr txBox="1">
            <a:spLocks noChangeArrowheads="1"/>
          </p:cNvSpPr>
          <p:nvPr/>
        </p:nvSpPr>
        <p:spPr bwMode="auto">
          <a:xfrm>
            <a:off x="744538" y="4949825"/>
            <a:ext cx="7575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Century Gothic" charset="0"/>
                <a:cs typeface="Century Gothic" charset="0"/>
              </a:rPr>
              <a:t>*Returned = Voluntarily by registrant</a:t>
            </a:r>
          </a:p>
          <a:p>
            <a:pPr eaLnBrk="1" hangingPunct="1"/>
            <a:r>
              <a:rPr lang="en-US" sz="1800" b="1">
                <a:latin typeface="Century Gothic" charset="0"/>
                <a:cs typeface="Century Gothic" charset="0"/>
              </a:rPr>
              <a:t>*Revoked = For non-payment</a:t>
            </a:r>
          </a:p>
          <a:p>
            <a:pPr eaLnBrk="1" hangingPunct="1"/>
            <a:r>
              <a:rPr lang="en-US" sz="1800" b="1">
                <a:latin typeface="Century Gothic" charset="0"/>
                <a:cs typeface="Century Gothic" charset="0"/>
              </a:rPr>
              <a:t>*Reclaimed = For fraud, misappropriation, or business dissolution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28613" y="790575"/>
            <a:ext cx="8497887" cy="1019175"/>
          </a:xfrm>
        </p:spPr>
        <p:txBody>
          <a:bodyPr/>
          <a:lstStyle/>
          <a:p>
            <a:r>
              <a:rPr lang="en-US">
                <a:latin typeface="Century Gothic" charset="0"/>
              </a:rPr>
              <a:t>Current IPv4 Inventory </a:t>
            </a:r>
            <a:br>
              <a:rPr lang="en-US">
                <a:latin typeface="Century Gothic" charset="0"/>
              </a:rPr>
            </a:br>
            <a:r>
              <a:rPr lang="en-US" sz="2400">
                <a:latin typeface="Century Gothic" charset="0"/>
              </a:rPr>
              <a:t>(as of 31 Mar 2011)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28613" y="1946275"/>
            <a:ext cx="8815387" cy="42799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>
                <a:latin typeface="Century Gothic" charset="0"/>
              </a:rPr>
              <a:t>5.16 /8 equivalents in the pool of </a:t>
            </a:r>
            <a:r>
              <a:rPr lang="ja-JP" altLang="en-US" sz="2400" b="1">
                <a:latin typeface="Century Gothic" charset="0"/>
              </a:rPr>
              <a:t>“</a:t>
            </a:r>
            <a:r>
              <a:rPr lang="en-US" altLang="ja-JP" sz="2400" b="1">
                <a:latin typeface="Century Gothic" charset="0"/>
              </a:rPr>
              <a:t>available addresses</a:t>
            </a:r>
            <a:r>
              <a:rPr lang="ja-JP" altLang="en-US" sz="2400" b="1">
                <a:latin typeface="Century Gothic" charset="0"/>
              </a:rPr>
              <a:t>”</a:t>
            </a:r>
            <a:endParaRPr lang="en-US" altLang="ja-JP" sz="2400" b="1">
              <a:latin typeface="Century Gothic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Century Gothic" charset="0"/>
              </a:rPr>
              <a:t>9.22 /16 equivalents in the </a:t>
            </a:r>
            <a:r>
              <a:rPr lang="ja-JP" altLang="en-US" sz="2400" b="1">
                <a:latin typeface="Century Gothic" charset="0"/>
              </a:rPr>
              <a:t>“</a:t>
            </a:r>
            <a:r>
              <a:rPr lang="en-US" altLang="ja-JP" sz="2400" b="1">
                <a:latin typeface="Century Gothic" charset="0"/>
              </a:rPr>
              <a:t>returned bucket</a:t>
            </a:r>
            <a:r>
              <a:rPr lang="ja-JP" altLang="en-US" sz="2400" b="1">
                <a:latin typeface="Century Gothic" charset="0"/>
              </a:rPr>
              <a:t>”</a:t>
            </a:r>
            <a:r>
              <a:rPr lang="en-US" altLang="ja-JP" sz="2400" b="1">
                <a:latin typeface="Century Gothic" charset="0"/>
              </a:rPr>
              <a:t> 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sz="2400" b="1">
                <a:latin typeface="Century Gothic" charset="0"/>
              </a:rPr>
              <a:t>    </a:t>
            </a:r>
            <a:r>
              <a:rPr lang="en-US" sz="2400">
                <a:latin typeface="Century Gothic" charset="0"/>
              </a:rPr>
              <a:t>(voluntarily returned)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Century Gothic" charset="0"/>
              </a:rPr>
              <a:t>1.80 /16 equivalents in the </a:t>
            </a:r>
            <a:r>
              <a:rPr lang="ja-JP" altLang="en-US" sz="2400" b="1">
                <a:latin typeface="Century Gothic" charset="0"/>
              </a:rPr>
              <a:t>“</a:t>
            </a:r>
            <a:r>
              <a:rPr lang="en-US" altLang="ja-JP" sz="2400" b="1">
                <a:latin typeface="Century Gothic" charset="0"/>
              </a:rPr>
              <a:t>revoked bucket</a:t>
            </a:r>
            <a:r>
              <a:rPr lang="ja-JP" altLang="en-US" sz="2400" b="1">
                <a:latin typeface="Century Gothic" charset="0"/>
              </a:rPr>
              <a:t>”</a:t>
            </a:r>
            <a:endParaRPr lang="en-US" altLang="ja-JP" sz="2400" b="1">
              <a:latin typeface="Century Gothic" charset="0"/>
            </a:endParaRP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sz="2400">
                <a:latin typeface="Century Gothic" charset="0"/>
              </a:rPr>
              <a:t>    (revoked due to non-payment of fees)</a:t>
            </a:r>
            <a:endParaRPr lang="en-US" altLang="ja-JP" sz="2400">
              <a:latin typeface="Century Gothic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Century Gothic" charset="0"/>
              </a:rPr>
              <a:t>262.08 /16 equivalents in the </a:t>
            </a:r>
            <a:r>
              <a:rPr lang="ja-JP" altLang="en-US" sz="2400">
                <a:latin typeface="Century Gothic" charset="0"/>
              </a:rPr>
              <a:t>“</a:t>
            </a:r>
            <a:r>
              <a:rPr lang="en-US" altLang="ja-JP" sz="2400">
                <a:latin typeface="Century Gothic" charset="0"/>
              </a:rPr>
              <a:t>held bucket</a:t>
            </a:r>
            <a:r>
              <a:rPr lang="ja-JP" altLang="en-US" sz="2400">
                <a:latin typeface="Century Gothic" charset="0"/>
              </a:rPr>
              <a:t>”</a:t>
            </a:r>
            <a:r>
              <a:rPr lang="en-US" altLang="ja-JP" sz="2400">
                <a:latin typeface="Century Gothic" charset="0"/>
              </a:rPr>
              <a:t> </a:t>
            </a:r>
            <a:br>
              <a:rPr lang="en-US" altLang="ja-JP" sz="2400">
                <a:latin typeface="Century Gothic" charset="0"/>
              </a:rPr>
            </a:br>
            <a:r>
              <a:rPr lang="en-US" altLang="ja-JP" sz="2400">
                <a:latin typeface="Century Gothic" charset="0"/>
              </a:rPr>
              <a:t>(de-registered from Whois, but still routed)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latin typeface="Century Gothic" charset="0"/>
                <a:cs typeface="Century Gothic" charset="0"/>
              </a:rPr>
              <a:t>254 /16s are Interop, the remaining 8.08 /16s are held </a:t>
            </a:r>
            <a:br>
              <a:rPr lang="en-US" sz="2000">
                <a:latin typeface="Century Gothic" charset="0"/>
                <a:cs typeface="Century Gothic" charset="0"/>
              </a:rPr>
            </a:br>
            <a:r>
              <a:rPr lang="en-US" sz="2000">
                <a:latin typeface="Century Gothic" charset="0"/>
                <a:cs typeface="Century Gothic" charset="0"/>
              </a:rPr>
              <a:t>(because still routed)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50838" y="1384300"/>
            <a:ext cx="5287962" cy="3873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latin typeface="Century Gothic" charset="0"/>
                <a:cs typeface="Century Gothic" charset="0"/>
              </a:rPr>
              <a:t/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/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/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>IPv4 Depletion</a:t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>and </a:t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>IPv6 Uptake</a:t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/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r>
              <a:rPr lang="en-US" sz="4000" dirty="0">
                <a:latin typeface="Century Gothic" charset="0"/>
                <a:cs typeface="Century Gothic" charset="0"/>
              </a:rPr>
              <a:t/>
            </a:r>
            <a:br>
              <a:rPr lang="en-US" sz="4000" dirty="0">
                <a:latin typeface="Century Gothic" charset="0"/>
                <a:cs typeface="Century Gothic" charset="0"/>
              </a:rPr>
            </a:br>
            <a:endParaRPr lang="en-US" sz="4000" dirty="0">
              <a:latin typeface="Century Gothic" charset="0"/>
              <a:cs typeface="Century Gothic" charset="0"/>
            </a:endParaRPr>
          </a:p>
        </p:txBody>
      </p:sp>
      <p:pic>
        <p:nvPicPr>
          <p:cNvPr id="18434" name="Picture 5" descr="C:\Documents and Settings\leslien\Local Settings\Temporary Internet Files\Content.IE5\80QKABEK\MCj043254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2233613"/>
            <a:ext cx="3040062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088" y="587715"/>
            <a:ext cx="7772400" cy="583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375" y="627595"/>
            <a:ext cx="7869238" cy="593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244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Registration Services Update</vt:lpstr>
      <vt:lpstr>RSD Team</vt:lpstr>
      <vt:lpstr>Current Focus</vt:lpstr>
      <vt:lpstr>Legacy RSA Status</vt:lpstr>
      <vt:lpstr>PowerPoint Presentation</vt:lpstr>
      <vt:lpstr>Current IPv4 Inventory  (as of 31 Mar 2011)</vt:lpstr>
      <vt:lpstr>   IPv4 Depletion and  IPv6 Uptake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IPv4 vs IPv6 Subscribers</vt:lpstr>
      <vt:lpstr>PowerPoint Presentation</vt:lpstr>
    </vt:vector>
  </TitlesOfParts>
  <Company>arin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Erin Sellers</cp:lastModifiedBy>
  <cp:revision>80</cp:revision>
  <dcterms:created xsi:type="dcterms:W3CDTF">2010-08-12T13:39:46Z</dcterms:created>
  <dcterms:modified xsi:type="dcterms:W3CDTF">2011-04-09T03:02:34Z</dcterms:modified>
</cp:coreProperties>
</file>