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74" r:id="rId2"/>
  </p:sldMasterIdLst>
  <p:notesMasterIdLst>
    <p:notesMasterId r:id="rId26"/>
  </p:notesMasterIdLst>
  <p:handoutMasterIdLst>
    <p:handoutMasterId r:id="rId27"/>
  </p:handoutMasterIdLst>
  <p:sldIdLst>
    <p:sldId id="256" r:id="rId3"/>
    <p:sldId id="282" r:id="rId4"/>
    <p:sldId id="267" r:id="rId5"/>
    <p:sldId id="268" r:id="rId6"/>
    <p:sldId id="257" r:id="rId7"/>
    <p:sldId id="259" r:id="rId8"/>
    <p:sldId id="288" r:id="rId9"/>
    <p:sldId id="283" r:id="rId10"/>
    <p:sldId id="287" r:id="rId11"/>
    <p:sldId id="270" r:id="rId12"/>
    <p:sldId id="272" r:id="rId13"/>
    <p:sldId id="273" r:id="rId14"/>
    <p:sldId id="278" r:id="rId15"/>
    <p:sldId id="271" r:id="rId16"/>
    <p:sldId id="277" r:id="rId17"/>
    <p:sldId id="276" r:id="rId18"/>
    <p:sldId id="275" r:id="rId19"/>
    <p:sldId id="269" r:id="rId20"/>
    <p:sldId id="274" r:id="rId21"/>
    <p:sldId id="260" r:id="rId22"/>
    <p:sldId id="262" r:id="rId23"/>
    <p:sldId id="265" r:id="rId24"/>
    <p:sldId id="285" r:id="rId25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04" y="-1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139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1" Type="http://schemas.openxmlformats.org/officeDocument/2006/relationships/theme" Target="theme/theme1.xml"/><Relationship Id="rId7" Type="http://schemas.openxmlformats.org/officeDocument/2006/relationships/slide" Target="slides/slide5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0" Type="http://schemas.openxmlformats.org/officeDocument/2006/relationships/slide" Target="slides/slide8.xml"/><Relationship Id="rId32" Type="http://schemas.openxmlformats.org/officeDocument/2006/relationships/tableStyles" Target="tableStyles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9" Type="http://schemas.openxmlformats.org/officeDocument/2006/relationships/slide" Target="slides/slide7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7" Type="http://schemas.openxmlformats.org/officeDocument/2006/relationships/handoutMaster" Target="handoutMasters/handoutMaster1.xml"/><Relationship Id="rId14" Type="http://schemas.openxmlformats.org/officeDocument/2006/relationships/slide" Target="slides/slide12.xml"/><Relationship Id="rId23" Type="http://schemas.openxmlformats.org/officeDocument/2006/relationships/slide" Target="slides/slide21.xml"/><Relationship Id="rId4" Type="http://schemas.openxmlformats.org/officeDocument/2006/relationships/slide" Target="slides/slide2.xml"/><Relationship Id="rId28" Type="http://schemas.openxmlformats.org/officeDocument/2006/relationships/printerSettings" Target="printerSettings/printerSettings1.bin"/><Relationship Id="rId26" Type="http://schemas.openxmlformats.org/officeDocument/2006/relationships/notesMaster" Target="notesMasters/notesMaster1.xml"/><Relationship Id="rId30" Type="http://schemas.openxmlformats.org/officeDocument/2006/relationships/viewProps" Target="viewProps.xml"/><Relationship Id="rId11" Type="http://schemas.openxmlformats.org/officeDocument/2006/relationships/slide" Target="slides/slide9.xml"/><Relationship Id="rId29" Type="http://schemas.openxmlformats.org/officeDocument/2006/relationships/presProps" Target="presProps.xml"/><Relationship Id="rId6" Type="http://schemas.openxmlformats.org/officeDocument/2006/relationships/slide" Target="slides/slide4.xml"/><Relationship Id="rId16" Type="http://schemas.openxmlformats.org/officeDocument/2006/relationships/slide" Target="slides/slide14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" Type="http://schemas.openxmlformats.org/officeDocument/2006/relationships/slideMaster" Target="slideMasters/slideMaster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7125001-363D-8E40-ACF9-E2CC9987C2D7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F38860D7-00D9-6143-8E67-968E1F0D42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764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ED7B98A-2B42-F340-9FBE-736513CE72CA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B6DE486-1664-4943-A678-C1C01801E6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537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40420E-5D64-7A46-9A11-EE26E2012D31}" type="slidenum">
              <a:rPr lang="en-US">
                <a:solidFill>
                  <a:srgbClr val="000000"/>
                </a:solidFill>
              </a:rPr>
              <a:pPr eaLnBrk="1" hangingPunct="1"/>
              <a:t>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Twitter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Oct 2010:  833 followers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Apr 2011:  1,704 followers</a:t>
            </a:r>
          </a:p>
          <a:p>
            <a:pPr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Facebook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Oct 2010:  779 fans</a:t>
            </a:r>
          </a:p>
          <a:p>
            <a:pPr lvl="1" eaLnBrk="1" hangingPunct="1">
              <a:spcBef>
                <a:spcPct val="0"/>
              </a:spcBef>
            </a:pPr>
            <a:r>
              <a:rPr lang="en-US">
                <a:latin typeface="Calibri" charset="0"/>
              </a:rPr>
              <a:t>Apr 2011:  1,214 fans</a:t>
            </a:r>
          </a:p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6B1DC16F-8E23-AD47-8E0E-0AF199DAC8AD}" type="slidenum">
              <a:rPr lang="en-US"/>
              <a:pPr eaLnBrk="1" hangingPunct="1"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18114" y="1379481"/>
            <a:ext cx="4878638" cy="2430314"/>
          </a:xfrm>
        </p:spPr>
        <p:txBody>
          <a:bodyPr>
            <a:normAutofit/>
          </a:bodyPr>
          <a:lstStyle>
            <a:lvl1pPr algn="ctr">
              <a:defRPr sz="4500"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118115" y="4006921"/>
            <a:ext cx="4878638" cy="147060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01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41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9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03008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4478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38700" y="1447800"/>
            <a:ext cx="39243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504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903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6400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785021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85331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0568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7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743565"/>
            <a:ext cx="9143999" cy="1804273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747" y="2547838"/>
            <a:ext cx="8763655" cy="502619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3413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charset="0"/>
              </a:defRPr>
            </a:lvl1pPr>
          </a:lstStyle>
          <a:p>
            <a:fld id="{9864CF01-6D19-B346-9F9A-E8F9AE114CF8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292975" y="653891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entury Gothic" charset="0"/>
              </a:defRPr>
            </a:lvl1pPr>
          </a:lstStyle>
          <a:p>
            <a:fld id="{22D47D58-2294-6543-9424-2C0BD31EF40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24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76200"/>
            <a:ext cx="20002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76200"/>
            <a:ext cx="58483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036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1785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81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64A59058-72ED-5946-9D66-62074B91141F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711E8CFB-C44E-FF4B-9115-2EB6900CDF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27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9" y="918648"/>
            <a:ext cx="9143621" cy="159957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28140"/>
            <a:ext cx="4038600" cy="3498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28140"/>
            <a:ext cx="4038600" cy="34980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B272D3C7-5971-B74A-9DB7-367D75F5B38F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AE9F44B6-0213-934C-A09E-B3A1B72CAA5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751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85325"/>
            <a:ext cx="9143621" cy="159957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8843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879637"/>
            <a:ext cx="4040188" cy="3246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7487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879637"/>
            <a:ext cx="4041775" cy="324652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95BF69D3-16A7-004A-BE20-CA96EC837EEA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F83F4B1-77B5-BC42-9792-E380DEBD4E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933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18648"/>
            <a:ext cx="9143621" cy="159957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EFBB3C52-02EB-DB47-9617-29CBBE4C316E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D6E7A84-AE5B-B446-BAED-DE1A22F60C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677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42C8CE3A-7176-2F42-B9E7-8065E6812ACD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C4FF048C-4C16-BB4C-A09B-671D8AA107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693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54075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80238"/>
            <a:ext cx="5111750" cy="52459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16125"/>
            <a:ext cx="3008313" cy="411003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86D2DCA7-B7B7-F843-9658-F9E70C74EE32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030788BE-E8E4-2B41-9ACE-6277D50C9FD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06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5BF4CBA7-E3ED-FF42-9B1D-ED0DBBC12A65}" type="datetimeFigureOut">
              <a:rPr lang="en-US"/>
              <a:pPr/>
              <a:t>4/12/11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charset="0"/>
              </a:defRPr>
            </a:lvl1pPr>
          </a:lstStyle>
          <a:p>
            <a:fld id="{30BAB948-2077-4B42-9C12-95CAF485C4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47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_rels/slideMaster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3.png"/><Relationship Id="rId10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119063"/>
            <a:ext cx="9144000" cy="159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14500"/>
            <a:ext cx="8229600" cy="576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28" name="Picture 3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2" r:id="rId1"/>
    <p:sldLayoutId id="2147484023" r:id="rId2"/>
    <p:sldLayoutId id="2147484024" r:id="rId3"/>
    <p:sldLayoutId id="2147484025" r:id="rId4"/>
    <p:sldLayoutId id="2147484026" r:id="rId5"/>
    <p:sldLayoutId id="2147484027" r:id="rId6"/>
    <p:sldLayoutId id="2147484028" r:id="rId7"/>
    <p:sldLayoutId id="2147484029" r:id="rId8"/>
    <p:sldLayoutId id="2147484030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0"/>
          <a:cs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0"/>
          <a:cs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0"/>
          <a:cs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ＭＳ Ｐゴシック" charset="0"/>
          <a:cs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entury Gothic" pitchFamily="34" charset="0"/>
          <a:ea typeface="Century Gothic" pitchFamily="34" charset="0"/>
          <a:cs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Century Gothic"/>
          <a:ea typeface="ＭＳ Ｐゴシック" charset="0"/>
          <a:cs typeface="Century Gothic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Century Gothic"/>
          <a:ea typeface="Century Gothic" pitchFamily="34" charset="0"/>
          <a:cs typeface="Century Gothic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90800" y="76200"/>
            <a:ext cx="61722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447800"/>
            <a:ext cx="8001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0" y="1143000"/>
            <a:ext cx="91440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248400"/>
            <a:ext cx="9144000" cy="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defTabSz="914400" eaLnBrk="0" hangingPunct="0">
              <a:defRPr/>
            </a:pPr>
            <a:endParaRPr lang="en-US" sz="240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28600" y="6400800"/>
            <a:ext cx="33528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defTabSz="914400"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ARIN V</a:t>
            </a:r>
            <a:endParaRPr lang="en-US" sz="1600" b="1">
              <a:solidFill>
                <a:srgbClr val="000000"/>
              </a:solidFill>
              <a:cs typeface="+mn-cs"/>
            </a:endParaRPr>
          </a:p>
        </p:txBody>
      </p: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5791200" y="6400800"/>
            <a:ext cx="3124200" cy="3365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r" defTabSz="914400" eaLnBrk="0" hangingPunct="0">
              <a:spcBef>
                <a:spcPct val="50000"/>
              </a:spcBef>
              <a:defRPr/>
            </a:pPr>
            <a:r>
              <a:rPr lang="en-US" sz="1600">
                <a:solidFill>
                  <a:srgbClr val="000099"/>
                </a:solidFill>
                <a:cs typeface="+mn-cs"/>
              </a:rPr>
              <a:t>Calgary</a:t>
            </a:r>
            <a:endParaRPr lang="en-US" sz="1600">
              <a:solidFill>
                <a:srgbClr val="000000"/>
              </a:solidFill>
              <a:latin typeface="Times New Roman" charset="0"/>
              <a:cs typeface="+mn-cs"/>
            </a:endParaRPr>
          </a:p>
        </p:txBody>
      </p:sp>
      <p:pic>
        <p:nvPicPr>
          <p:cNvPr id="205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2057400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  <p:sldLayoutId id="2147484017" r:id="rId7"/>
    <p:sldLayoutId id="2147484018" r:id="rId8"/>
    <p:sldLayoutId id="2147484019" r:id="rId9"/>
    <p:sldLayoutId id="2147484020" r:id="rId10"/>
    <p:sldLayoutId id="2147484021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utoUpdateAnimBg="0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6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rgbClr val="000066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000066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0066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000066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000066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6" Type="http://schemas.openxmlformats.org/officeDocument/2006/relationships/image" Target="../media/image14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5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image" Target="../media/image20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5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eamarin.net/" TargetMode="External"/><Relationship Id="rId3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rin.net/" TargetMode="External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arin.ne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5"/>
          <p:cNvSpPr>
            <a:spLocks noGrp="1"/>
          </p:cNvSpPr>
          <p:nvPr>
            <p:ph type="ctrTitle"/>
          </p:nvPr>
        </p:nvSpPr>
        <p:spPr>
          <a:xfrm>
            <a:off x="4117975" y="1379538"/>
            <a:ext cx="4878388" cy="243046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mtClean="0"/>
              <a:t>Communications and </a:t>
            </a:r>
            <a:br>
              <a:rPr lang="en-US" smtClean="0"/>
            </a:br>
            <a:r>
              <a:rPr lang="en-US" smtClean="0"/>
              <a:t>Member Services</a:t>
            </a:r>
          </a:p>
        </p:txBody>
      </p:sp>
      <p:sp>
        <p:nvSpPr>
          <p:cNvPr id="12291" name="Subtitle 6"/>
          <p:cNvSpPr>
            <a:spLocks noGrp="1"/>
          </p:cNvSpPr>
          <p:nvPr>
            <p:ph type="subTitle" idx="1"/>
          </p:nvPr>
        </p:nvSpPr>
        <p:spPr>
          <a:xfrm>
            <a:off x="4117975" y="4006850"/>
            <a:ext cx="4878388" cy="1470025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Susan Hamlin, Director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11188" y="342900"/>
            <a:ext cx="8075612" cy="1804988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Outreach &amp; Public Relations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457200" y="2054225"/>
            <a:ext cx="8229600" cy="36226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b="1">
                <a:latin typeface="Century Gothic" charset="0"/>
                <a:cs typeface="Century Gothic" charset="0"/>
              </a:rPr>
              <a:t>Why we do this:</a:t>
            </a:r>
          </a:p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Raise awareness of ARIN and key messages</a:t>
            </a:r>
          </a:p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Provide education</a:t>
            </a:r>
          </a:p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Contact varied stakeholders beyond traditional ARIN community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0" y="582613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Messages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44650"/>
            <a:ext cx="8229600" cy="4513263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>
                <a:latin typeface="Century Gothic" charset="0"/>
                <a:cs typeface="Century Gothic" charset="0"/>
              </a:rPr>
              <a:t>ARIN and the RIRs</a:t>
            </a:r>
          </a:p>
          <a:p>
            <a:pPr eaLnBrk="1" hangingPunct="1">
              <a:spcAft>
                <a:spcPts val="1200"/>
              </a:spcAft>
            </a:pPr>
            <a:r>
              <a:rPr lang="en-US">
                <a:latin typeface="Century Gothic" charset="0"/>
                <a:cs typeface="Century Gothic" charset="0"/>
              </a:rPr>
              <a:t>PDP and participation</a:t>
            </a:r>
          </a:p>
          <a:p>
            <a:pPr eaLnBrk="1" hangingPunct="1">
              <a:spcAft>
                <a:spcPts val="1200"/>
              </a:spcAft>
            </a:pPr>
            <a:r>
              <a:rPr lang="en-US">
                <a:latin typeface="Century Gothic" charset="0"/>
                <a:cs typeface="Century Gothic" charset="0"/>
              </a:rPr>
              <a:t>IPv4 depletion and IPv6 adoption</a:t>
            </a:r>
          </a:p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Other targeted messages as needed</a:t>
            </a:r>
          </a:p>
          <a:p>
            <a:pPr lvl="1"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Legacy RSA</a:t>
            </a:r>
          </a:p>
          <a:p>
            <a:pPr lvl="1"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4-byte AS Numbers</a:t>
            </a:r>
          </a:p>
          <a:p>
            <a:pPr eaLnBrk="1" hangingPunct="1"/>
            <a:endParaRPr lang="en-US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5588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Audiences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514475"/>
            <a:ext cx="8229600" cy="45132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cs typeface="Century Gothic" charset="0"/>
              </a:rPr>
              <a:t>Providers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ISPs</a:t>
            </a:r>
          </a:p>
          <a:p>
            <a:pPr lvl="1" eaLnBrk="1" hangingPunct="1">
              <a:lnSpc>
                <a:spcPct val="90000"/>
              </a:lnSpc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Content providers</a:t>
            </a:r>
          </a:p>
          <a:p>
            <a:pPr lvl="1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Application service providers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latin typeface="Century Gothic" charset="0"/>
                <a:cs typeface="Century Gothic" charset="0"/>
              </a:rPr>
              <a:t>Equipment and software vendors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latin typeface="Century Gothic" charset="0"/>
                <a:cs typeface="Century Gothic" charset="0"/>
              </a:rPr>
              <a:t>Enterprise companies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latin typeface="Century Gothic" charset="0"/>
                <a:cs typeface="Century Gothic" charset="0"/>
              </a:rPr>
              <a:t>Education and research organizations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sz="2800">
                <a:latin typeface="Century Gothic" charset="0"/>
                <a:cs typeface="Century Gothic" charset="0"/>
              </a:rPr>
              <a:t>Governments (State and Federal)</a:t>
            </a:r>
          </a:p>
          <a:p>
            <a:pPr eaLnBrk="1" hangingPunct="1">
              <a:lnSpc>
                <a:spcPct val="90000"/>
              </a:lnSpc>
            </a:pPr>
            <a:r>
              <a:rPr lang="en-US" sz="2800">
                <a:latin typeface="Century Gothic" charset="0"/>
                <a:cs typeface="Century Gothic" charset="0"/>
              </a:rPr>
              <a:t>Media / Press / Social media</a:t>
            </a:r>
          </a:p>
          <a:p>
            <a:pPr eaLnBrk="1" hangingPunct="1">
              <a:lnSpc>
                <a:spcPct val="90000"/>
              </a:lnSpc>
            </a:pPr>
            <a:endParaRPr lang="en-US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0" y="317500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Methods &amp; Materials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563563" y="1366838"/>
            <a:ext cx="8229600" cy="4513262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sz="3000">
                <a:latin typeface="Century Gothic" charset="0"/>
                <a:cs typeface="Century Gothic" charset="0"/>
              </a:rPr>
              <a:t>Presentations – slide decks</a:t>
            </a:r>
          </a:p>
          <a:p>
            <a:pPr eaLnBrk="1" hangingPunct="1">
              <a:spcAft>
                <a:spcPts val="600"/>
              </a:spcAft>
            </a:pPr>
            <a:r>
              <a:rPr lang="en-US" sz="3000">
                <a:latin typeface="Century Gothic" charset="0"/>
                <a:cs typeface="Century Gothic" charset="0"/>
              </a:rPr>
              <a:t>Exhibits (direct and reverse)- fact and information sheets, giveaways, CDs</a:t>
            </a:r>
          </a:p>
          <a:p>
            <a:pPr eaLnBrk="1" hangingPunct="1">
              <a:spcAft>
                <a:spcPts val="600"/>
              </a:spcAft>
            </a:pPr>
            <a:r>
              <a:rPr lang="en-US" sz="3000">
                <a:latin typeface="Century Gothic" charset="0"/>
                <a:cs typeface="Century Gothic" charset="0"/>
              </a:rPr>
              <a:t>Media interviews</a:t>
            </a:r>
          </a:p>
          <a:p>
            <a:pPr eaLnBrk="1" hangingPunct="1">
              <a:spcAft>
                <a:spcPts val="600"/>
              </a:spcAft>
            </a:pPr>
            <a:r>
              <a:rPr lang="en-US" sz="3000">
                <a:latin typeface="Century Gothic" charset="0"/>
                <a:cs typeface="Century Gothic" charset="0"/>
              </a:rPr>
              <a:t>Advertisements / Contributed articles</a:t>
            </a:r>
          </a:p>
          <a:p>
            <a:pPr eaLnBrk="1" hangingPunct="1"/>
            <a:r>
              <a:rPr lang="en-US" sz="3000">
                <a:latin typeface="Century Gothic" charset="0"/>
                <a:cs typeface="Century Gothic" charset="0"/>
              </a:rPr>
              <a:t>Event attendance and participation</a:t>
            </a:r>
          </a:p>
          <a:p>
            <a:pPr lvl="1"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Microphone time</a:t>
            </a:r>
          </a:p>
          <a:p>
            <a:pPr lvl="1"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Hallway outreach</a:t>
            </a:r>
          </a:p>
          <a:p>
            <a:pPr eaLnBrk="1" hangingPunct="1"/>
            <a:endParaRPr lang="en-US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0" y="714375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Exhibit and Speaking Events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half" idx="1"/>
          </p:nvPr>
        </p:nvSpPr>
        <p:spPr>
          <a:xfrm>
            <a:off x="844550" y="1946275"/>
            <a:ext cx="4406900" cy="4297363"/>
          </a:xfrm>
        </p:spPr>
        <p:txBody>
          <a:bodyPr/>
          <a:lstStyle/>
          <a:p>
            <a:pPr eaLnBrk="1" hangingPunct="1">
              <a:lnSpc>
                <a:spcPct val="6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2100" u="sng">
                <a:latin typeface="Century Gothic" charset="0"/>
                <a:cs typeface="Century Gothic" charset="0"/>
              </a:rPr>
              <a:t>Recent Events</a:t>
            </a:r>
            <a:br>
              <a:rPr lang="en-US" sz="2100" u="sng">
                <a:latin typeface="Century Gothic" charset="0"/>
                <a:cs typeface="Century Gothic" charset="0"/>
              </a:rPr>
            </a:br>
            <a:endParaRPr lang="en-US" sz="1300">
              <a:latin typeface="Century Gothic" charset="0"/>
              <a:cs typeface="Century Gothic" charset="0"/>
            </a:endParaRP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Game Developers Conference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Texas IPv6 Task Force Summit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Interop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IT Roadmap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gogoNET Live!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LISA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ICT Roadshow Events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SC’10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Real Web Con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CES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Satellite 2011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500">
                <a:latin typeface="Century Gothic" charset="0"/>
                <a:cs typeface="Century Gothic" charset="0"/>
              </a:rPr>
              <a:t>Enterprise Connect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endParaRPr lang="en-US" sz="1500">
              <a:latin typeface="Century Gothic" charset="0"/>
              <a:cs typeface="Century Gothic" charset="0"/>
            </a:endParaRPr>
          </a:p>
        </p:txBody>
      </p:sp>
      <p:sp>
        <p:nvSpPr>
          <p:cNvPr id="25604" name="Content Placeholder 4"/>
          <p:cNvSpPr>
            <a:spLocks noGrp="1"/>
          </p:cNvSpPr>
          <p:nvPr>
            <p:ph sz="half" idx="2"/>
          </p:nvPr>
        </p:nvSpPr>
        <p:spPr>
          <a:xfrm>
            <a:off x="5068888" y="1973263"/>
            <a:ext cx="3594100" cy="3382962"/>
          </a:xfrm>
        </p:spPr>
        <p:txBody>
          <a:bodyPr/>
          <a:lstStyle/>
          <a:p>
            <a:pPr eaLnBrk="1" hangingPunct="1">
              <a:lnSpc>
                <a:spcPct val="50000"/>
              </a:lnSpc>
              <a:spcAft>
                <a:spcPts val="600"/>
              </a:spcAft>
              <a:buFont typeface="Arial" charset="0"/>
              <a:buNone/>
            </a:pPr>
            <a:r>
              <a:rPr lang="en-US" sz="2100" u="sng">
                <a:latin typeface="Century Gothic" charset="0"/>
                <a:cs typeface="Century Gothic" charset="0"/>
              </a:rPr>
              <a:t>Upcoming Events</a:t>
            </a:r>
            <a:br>
              <a:rPr lang="en-US" sz="2100" u="sng">
                <a:latin typeface="Century Gothic" charset="0"/>
                <a:cs typeface="Century Gothic" charset="0"/>
              </a:rPr>
            </a:br>
            <a:endParaRPr lang="en-US" sz="1500">
              <a:latin typeface="Century Gothic" charset="0"/>
              <a:cs typeface="Century Gothic" charset="0"/>
            </a:endParaRP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Internet2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Ottawa IPv6 Summit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Rocky Mountain IPv6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IT Roadmap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Interop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CANTO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FOSE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Open Source Convention</a:t>
            </a:r>
          </a:p>
          <a:p>
            <a:pPr eaLnBrk="1" hangingPunct="1">
              <a:lnSpc>
                <a:spcPct val="60000"/>
              </a:lnSpc>
              <a:spcAft>
                <a:spcPts val="600"/>
              </a:spcAft>
            </a:pPr>
            <a:r>
              <a:rPr lang="en-US" sz="1600">
                <a:latin typeface="Century Gothic" charset="0"/>
                <a:cs typeface="Century Gothic" charset="0"/>
              </a:rPr>
              <a:t>HostingCon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593725"/>
            <a:ext cx="91440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Public Relations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655763"/>
            <a:ext cx="8229600" cy="451326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>
                <a:latin typeface="Century Gothic" charset="0"/>
                <a:cs typeface="Century Gothic" charset="0"/>
              </a:rPr>
              <a:t>Working with LEWIS Public Relations since July 2009</a:t>
            </a:r>
          </a:p>
          <a:p>
            <a:pPr eaLnBrk="1" hangingPunct="1">
              <a:spcAft>
                <a:spcPts val="1200"/>
              </a:spcAft>
            </a:pPr>
            <a:r>
              <a:rPr lang="en-US">
                <a:latin typeface="Century Gothic" charset="0"/>
                <a:cs typeface="Century Gothic" charset="0"/>
              </a:rPr>
              <a:t>PR strategy and planning</a:t>
            </a:r>
          </a:p>
          <a:p>
            <a:pPr eaLnBrk="1" hangingPunct="1">
              <a:spcAft>
                <a:spcPts val="1200"/>
              </a:spcAft>
            </a:pPr>
            <a:r>
              <a:rPr lang="en-US">
                <a:latin typeface="Century Gothic" charset="0"/>
                <a:cs typeface="Century Gothic" charset="0"/>
              </a:rPr>
              <a:t>Social media strategy and tactics</a:t>
            </a:r>
          </a:p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Securing:</a:t>
            </a:r>
          </a:p>
          <a:p>
            <a:pPr lvl="1"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Media interviews</a:t>
            </a:r>
          </a:p>
          <a:p>
            <a:pPr lvl="1" eaLnBrk="1" hangingPunct="1"/>
            <a:r>
              <a:rPr lang="en-US">
                <a:latin typeface="Century Gothic" charset="0"/>
                <a:ea typeface="ＭＳ Ｐゴシック" charset="0"/>
                <a:cs typeface="ＭＳ Ｐゴシック" charset="0"/>
              </a:rPr>
              <a:t>Speaking engagements</a:t>
            </a:r>
          </a:p>
          <a:p>
            <a:pPr eaLnBrk="1" hangingPunct="1"/>
            <a:endParaRPr lang="en-US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592138"/>
            <a:ext cx="9144000" cy="1804987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Upcoming Media Outreach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617538" y="2103438"/>
            <a:ext cx="8229600" cy="4003675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n-US">
                <a:latin typeface="Century Gothic" charset="0"/>
                <a:cs typeface="Century Gothic" charset="0"/>
              </a:rPr>
              <a:t>ARIN Runs Out of IPv4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latin typeface="Century Gothic" charset="0"/>
                <a:cs typeface="Century Gothic" charset="0"/>
              </a:rPr>
              <a:t>Specified Transfers (NRPM 8.3)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latin typeface="Century Gothic" charset="0"/>
                <a:cs typeface="Century Gothic" charset="0"/>
              </a:rPr>
              <a:t>IPv6 adoption awareness</a:t>
            </a:r>
          </a:p>
          <a:p>
            <a:pPr eaLnBrk="1" hangingPunct="1">
              <a:lnSpc>
                <a:spcPct val="110000"/>
              </a:lnSpc>
            </a:pPr>
            <a:r>
              <a:rPr lang="en-US">
                <a:latin typeface="Century Gothic" charset="0"/>
                <a:cs typeface="Century Gothic" charset="0"/>
              </a:rPr>
              <a:t>Open Internet governance process participation</a:t>
            </a:r>
          </a:p>
          <a:p>
            <a:pPr eaLnBrk="1" hangingPunct="1"/>
            <a:endParaRPr lang="en-US">
              <a:latin typeface="Calibri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Social Media at ARIN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457200" y="1976438"/>
            <a:ext cx="8229600" cy="4513262"/>
          </a:xfrm>
        </p:spPr>
        <p:txBody>
          <a:bodyPr/>
          <a:lstStyle/>
          <a:p>
            <a:pPr eaLnBrk="1" hangingPunct="1">
              <a:spcAft>
                <a:spcPts val="1200"/>
              </a:spcAft>
            </a:pPr>
            <a:r>
              <a:rPr lang="en-US" sz="3000">
                <a:latin typeface="Century Gothic" charset="0"/>
                <a:cs typeface="Century Gothic" charset="0"/>
              </a:rPr>
              <a:t>Promoting presence at exhibit and speaking events, advertising upcoming ARIN events, sharing industry and ARIN news, etc.</a:t>
            </a:r>
          </a:p>
          <a:p>
            <a:pPr eaLnBrk="1" hangingPunct="1">
              <a:spcAft>
                <a:spcPts val="1200"/>
              </a:spcAft>
            </a:pPr>
            <a:r>
              <a:rPr lang="en-US" sz="3000">
                <a:latin typeface="Century Gothic" charset="0"/>
                <a:cs typeface="Century Gothic" charset="0"/>
              </a:rPr>
              <a:t>Interact with ARIN members, Internet technical community, and others interested in ARIN activities</a:t>
            </a:r>
          </a:p>
          <a:p>
            <a:pPr eaLnBrk="1" hangingPunct="1">
              <a:spcAft>
                <a:spcPts val="1200"/>
              </a:spcAft>
            </a:pPr>
            <a:endParaRPr lang="en-US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0" y="596900"/>
            <a:ext cx="9159875" cy="11430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ARIN Is Social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2181225" y="1839913"/>
            <a:ext cx="6978650" cy="4330700"/>
          </a:xfrm>
        </p:spPr>
        <p:txBody>
          <a:bodyPr>
            <a:normAutofit/>
          </a:bodyPr>
          <a:lstStyle/>
          <a:p>
            <a:pPr marL="0" lvl="1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Facebook - </a:t>
            </a:r>
            <a:r>
              <a:rPr lang="en-US" sz="2400" dirty="0" smtClean="0">
                <a:solidFill>
                  <a:srgbClr val="FF0066"/>
                </a:solidFill>
                <a:latin typeface="Century Gothic" pitchFamily="34" charset="0"/>
                <a:ea typeface="ＭＳ Ｐゴシック" charset="-128"/>
              </a:rPr>
              <a:t>Apr 2011:  1,214 fans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www.facebook.com/TeamARIN</a:t>
            </a:r>
          </a:p>
          <a:p>
            <a:pPr marL="914400" lvl="2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dirty="0" smtClean="0">
              <a:latin typeface="Century Gothic" pitchFamily="34" charset="0"/>
              <a:cs typeface="Century Gothic" pitchFamily="34" charset="0"/>
            </a:endParaRPr>
          </a:p>
          <a:p>
            <a:pPr marL="0" lvl="2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b="1" dirty="0" smtClean="0">
                <a:latin typeface="Century Gothic" pitchFamily="34" charset="0"/>
                <a:ea typeface="ＭＳ Ｐゴシック" charset="-128"/>
              </a:rPr>
              <a:t>Twitter</a:t>
            </a: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 - </a:t>
            </a:r>
            <a:r>
              <a:rPr lang="en-US" b="1" dirty="0" smtClean="0">
                <a:solidFill>
                  <a:srgbClr val="FF0066"/>
                </a:solidFill>
                <a:latin typeface="Century Gothic" pitchFamily="34" charset="0"/>
                <a:ea typeface="ＭＳ Ｐゴシック" charset="-128"/>
              </a:rPr>
              <a:t>Apr 2011:  1,704 followers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www.twitter.com/TeamARIN</a:t>
            </a:r>
          </a:p>
          <a:p>
            <a:pPr marL="914400" lvl="2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b="1" dirty="0" smtClean="0">
                <a:latin typeface="Century Gothic" pitchFamily="34" charset="0"/>
                <a:ea typeface="ＭＳ Ｐゴシック" charset="-128"/>
              </a:rPr>
              <a:t>LinkedIn</a:t>
            </a: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 -</a:t>
            </a: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	Group ID 834217</a:t>
            </a:r>
          </a:p>
          <a:p>
            <a:pPr marL="914400" lvl="2" indent="0" eaLnBrk="1" hangingPunct="1">
              <a:lnSpc>
                <a:spcPct val="80000"/>
              </a:lnSpc>
              <a:buFont typeface="Arial" charset="0"/>
              <a:buNone/>
              <a:defRPr/>
            </a:pPr>
            <a:endParaRPr lang="en-US" sz="2000" dirty="0" smtClean="0">
              <a:latin typeface="Century Gothic" pitchFamily="34" charset="0"/>
              <a:cs typeface="Century Gothic" pitchFamily="34" charset="0"/>
            </a:endParaRPr>
          </a:p>
          <a:p>
            <a:pPr marL="0" indent="0" eaLnBrk="1" hangingPunct="1">
              <a:lnSpc>
                <a:spcPct val="80000"/>
              </a:lnSpc>
              <a:buFont typeface="Arial" charset="0"/>
              <a:buNone/>
              <a:defRPr/>
            </a:pPr>
            <a:r>
              <a:rPr lang="en-US" sz="2700" b="1" dirty="0" smtClean="0">
                <a:latin typeface="Century Gothic" pitchFamily="34" charset="0"/>
                <a:ea typeface="ＭＳ Ｐゴシック" charset="-128"/>
              </a:rPr>
              <a:t>YouTube</a:t>
            </a: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 - </a:t>
            </a:r>
            <a:br>
              <a:rPr lang="en-US" sz="2700" dirty="0" smtClean="0">
                <a:latin typeface="Century Gothic" pitchFamily="34" charset="0"/>
                <a:ea typeface="ＭＳ Ｐゴシック" charset="-128"/>
              </a:rPr>
            </a:br>
            <a:r>
              <a:rPr lang="en-US" sz="2700" dirty="0" smtClean="0">
                <a:latin typeface="Century Gothic" pitchFamily="34" charset="0"/>
                <a:ea typeface="ＭＳ Ｐゴシック" charset="-128"/>
              </a:rPr>
              <a:t>www.youtube.com/TeamARIN </a:t>
            </a:r>
          </a:p>
        </p:txBody>
      </p:sp>
      <p:pic>
        <p:nvPicPr>
          <p:cNvPr id="29700" name="Picture 3" descr="facebook_logo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450" y="1739900"/>
            <a:ext cx="8763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Twitter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388" y="2852738"/>
            <a:ext cx="895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5" descr="youtube-logo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008563"/>
            <a:ext cx="126047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6" descr="linkedin-logo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413" y="3884613"/>
            <a:ext cx="10160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3"/>
          <p:cNvSpPr>
            <a:spLocks noGrp="1"/>
          </p:cNvSpPr>
          <p:nvPr>
            <p:ph idx="1"/>
          </p:nvPr>
        </p:nvSpPr>
        <p:spPr>
          <a:xfrm>
            <a:off x="4800600" y="2286000"/>
            <a:ext cx="4191000" cy="3840163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en-US" sz="2400" b="1">
                <a:latin typeface="Century Gothic" charset="0"/>
                <a:cs typeface="Century Gothic" charset="0"/>
              </a:rPr>
              <a:t>http://TeamARIN.net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Century Gothic" charset="0"/>
                <a:cs typeface="Century Gothic" charset="0"/>
              </a:rPr>
              <a:t>Event Calendar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Century Gothic" charset="0"/>
                <a:cs typeface="Century Gothic" charset="0"/>
              </a:rPr>
              <a:t>Education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Century Gothic" charset="0"/>
                <a:cs typeface="Century Gothic" charset="0"/>
              </a:rPr>
              <a:t>Blogs</a:t>
            </a:r>
          </a:p>
          <a:p>
            <a:pPr eaLnBrk="1" hangingPunct="1">
              <a:lnSpc>
                <a:spcPct val="120000"/>
              </a:lnSpc>
            </a:pPr>
            <a:r>
              <a:rPr lang="en-US" sz="2400">
                <a:latin typeface="Century Gothic" charset="0"/>
                <a:cs typeface="Century Gothic" charset="0"/>
              </a:rPr>
              <a:t>Social Media Interaction</a:t>
            </a:r>
          </a:p>
        </p:txBody>
      </p:sp>
      <p:sp>
        <p:nvSpPr>
          <p:cNvPr id="30723" name="Title 1"/>
          <p:cNvSpPr txBox="1">
            <a:spLocks/>
          </p:cNvSpPr>
          <p:nvPr/>
        </p:nvSpPr>
        <p:spPr bwMode="auto">
          <a:xfrm>
            <a:off x="0" y="608013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4400" b="1">
                <a:latin typeface="Century Gothic" charset="0"/>
              </a:rPr>
              <a:t>The TeamARIN Microsite</a:t>
            </a:r>
          </a:p>
        </p:txBody>
      </p:sp>
      <p:pic>
        <p:nvPicPr>
          <p:cNvPr id="3072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82" t="12178" r="4257" b="3239"/>
          <a:stretch>
            <a:fillRect/>
          </a:stretch>
        </p:blipFill>
        <p:spPr bwMode="auto">
          <a:xfrm>
            <a:off x="649288" y="1924050"/>
            <a:ext cx="4378325" cy="402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36513"/>
            <a:ext cx="9144000" cy="1590675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ARIN Members</a:t>
            </a:r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112920"/>
            <a:ext cx="7616825" cy="5148097"/>
          </a:xfr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0" y="1146175"/>
            <a:ext cx="9144000" cy="1323975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Upcoming ARIN Meetings</a:t>
            </a:r>
          </a:p>
        </p:txBody>
      </p:sp>
      <p:pic>
        <p:nvPicPr>
          <p:cNvPr id="31747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6763" y="2505075"/>
            <a:ext cx="3092450" cy="2028825"/>
          </a:xfrm>
          <a:noFill/>
        </p:spPr>
      </p:pic>
      <p:pic>
        <p:nvPicPr>
          <p:cNvPr id="3174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505075"/>
            <a:ext cx="28194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Rectangle 5"/>
          <p:cNvSpPr>
            <a:spLocks noChangeArrowheads="1"/>
          </p:cNvSpPr>
          <p:nvPr/>
        </p:nvSpPr>
        <p:spPr bwMode="auto">
          <a:xfrm>
            <a:off x="1019175" y="4733925"/>
            <a:ext cx="2490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Network Sponsor</a:t>
            </a:r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5738813" y="4733925"/>
            <a:ext cx="24907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b="1"/>
              <a:t>Network Sponsor</a:t>
            </a:r>
          </a:p>
        </p:txBody>
      </p:sp>
      <p:pic>
        <p:nvPicPr>
          <p:cNvPr id="3175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5186363"/>
            <a:ext cx="16573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113" y="5186363"/>
            <a:ext cx="19526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519113"/>
            <a:ext cx="2381250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0" y="433388"/>
            <a:ext cx="9144000" cy="1804987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Get your camera ready!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381000" y="2051050"/>
            <a:ext cx="8763000" cy="5026025"/>
          </a:xfrm>
        </p:spPr>
        <p:txBody>
          <a:bodyPr/>
          <a:lstStyle/>
          <a:p>
            <a:pPr marL="457200" indent="-457200"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latin typeface="Century Gothic" pitchFamily="34" charset="0"/>
                <a:ea typeface="Century Gothic" pitchFamily="34" charset="0"/>
              </a:rPr>
              <a:t>Snap a photo of</a:t>
            </a:r>
            <a:r>
              <a:rPr lang="en-US" sz="2000" dirty="0" smtClean="0">
                <a:latin typeface="Century Gothic" pitchFamily="34" charset="0"/>
                <a:ea typeface="Century Gothic" pitchFamily="34" charset="0"/>
              </a:rPr>
              <a:t>:</a:t>
            </a:r>
          </a:p>
          <a:p>
            <a:pPr marL="457200" lvl="1" indent="0">
              <a:buFont typeface="Arial" pitchFamily="34" charset="0"/>
              <a:buChar char="•"/>
              <a:defRPr/>
            </a:pPr>
            <a:r>
              <a:rPr lang="en-US" sz="2000" dirty="0" smtClean="0"/>
              <a:t>	What you hope will be IPv6 enabled 			in the next 5 in        	the next 5 years</a:t>
            </a:r>
          </a:p>
          <a:p>
            <a:pPr marL="457200" lvl="1" indent="0">
              <a:spcBef>
                <a:spcPts val="1675"/>
              </a:spcBef>
              <a:buFont typeface="Arial" pitchFamily="34" charset="0"/>
              <a:buChar char="•"/>
              <a:defRPr/>
            </a:pPr>
            <a:r>
              <a:rPr lang="en-US" sz="2000" dirty="0" smtClean="0"/>
              <a:t>	The most unusual place to see IPv6</a:t>
            </a:r>
            <a:endParaRPr lang="en-US" sz="2000" dirty="0" smtClean="0">
              <a:latin typeface="Century Gothic" pitchFamily="34" charset="0"/>
              <a:ea typeface="ＭＳ Ｐゴシック" charset="-128"/>
            </a:endParaRPr>
          </a:p>
          <a:p>
            <a:pPr>
              <a:defRPr/>
            </a:pPr>
            <a:endParaRPr lang="en-US" sz="2000" dirty="0" smtClean="0">
              <a:latin typeface="Century Gothic" pitchFamily="34" charset="0"/>
              <a:ea typeface="ＭＳ Ｐゴシック" charset="-128"/>
            </a:endParaRPr>
          </a:p>
          <a:p>
            <a:pPr>
              <a:defRPr/>
            </a:pPr>
            <a:r>
              <a:rPr lang="en-US" sz="2000" dirty="0" smtClean="0">
                <a:latin typeface="Century Gothic" pitchFamily="34" charset="0"/>
                <a:ea typeface="ＭＳ Ｐゴシック" charset="-128"/>
              </a:rPr>
              <a:t>Contest begins </a:t>
            </a:r>
            <a:r>
              <a:rPr lang="en-US" sz="2000" b="1" dirty="0" smtClean="0">
                <a:latin typeface="Century Gothic" pitchFamily="34" charset="0"/>
                <a:ea typeface="ＭＳ Ｐゴシック" charset="-128"/>
              </a:rPr>
              <a:t>May 2, 2011</a:t>
            </a:r>
          </a:p>
          <a:p>
            <a:pPr>
              <a:defRPr/>
            </a:pPr>
            <a:endParaRPr lang="en-US" sz="2000" dirty="0" smtClean="0">
              <a:latin typeface="Century Gothic" pitchFamily="34" charset="0"/>
              <a:ea typeface="ＭＳ Ｐゴシック" charset="-128"/>
            </a:endParaRPr>
          </a:p>
          <a:p>
            <a:pPr>
              <a:defRPr/>
            </a:pPr>
            <a:r>
              <a:rPr lang="en-US" sz="2000" dirty="0" smtClean="0">
                <a:latin typeface="Century Gothic" pitchFamily="34" charset="0"/>
                <a:ea typeface="ＭＳ Ｐゴシック" charset="-128"/>
              </a:rPr>
              <a:t>More information coming soon to </a:t>
            </a:r>
            <a:r>
              <a:rPr lang="en-US" sz="2000" dirty="0" smtClean="0">
                <a:latin typeface="Century Gothic" pitchFamily="34" charset="0"/>
                <a:ea typeface="ＭＳ Ｐゴシック" charset="-128"/>
                <a:hlinkClick r:id="rId2"/>
              </a:rPr>
              <a:t>www.TeamARIN.net</a:t>
            </a:r>
            <a:endParaRPr lang="en-US" sz="2000" dirty="0" smtClean="0">
              <a:latin typeface="Century Gothic" pitchFamily="34" charset="0"/>
              <a:ea typeface="ＭＳ Ｐゴシック" charset="-128"/>
            </a:endParaRPr>
          </a:p>
          <a:p>
            <a:pPr>
              <a:defRPr/>
            </a:pPr>
            <a:endParaRPr lang="en-US" dirty="0" smtClean="0">
              <a:latin typeface="Century Gothic" pitchFamily="34" charset="0"/>
              <a:ea typeface="Century Gothic" pitchFamily="34" charset="0"/>
              <a:cs typeface="Century Gothic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4632" y="1664231"/>
            <a:ext cx="3402681" cy="2971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0" y="622300"/>
            <a:ext cx="9144000" cy="1804988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Communications &amp; </a:t>
            </a:r>
            <a:br>
              <a:rPr lang="en-US">
                <a:latin typeface="Century Gothic" charset="0"/>
                <a:cs typeface="Century Gothic" charset="0"/>
              </a:rPr>
            </a:br>
            <a:r>
              <a:rPr lang="en-US">
                <a:latin typeface="Century Gothic" charset="0"/>
                <a:cs typeface="Century Gothic" charset="0"/>
              </a:rPr>
              <a:t>Member Services Staff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695325" y="2166938"/>
            <a:ext cx="8763000" cy="5026025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US" sz="2000" b="1">
              <a:latin typeface="Century Gothic" charset="0"/>
              <a:cs typeface="Century Gothic" charset="0"/>
            </a:endParaRPr>
          </a:p>
          <a:p>
            <a:pPr>
              <a:buFont typeface="Arial" charset="0"/>
              <a:buNone/>
            </a:pPr>
            <a:r>
              <a:rPr lang="en-US" sz="2000" b="1">
                <a:latin typeface="Century Gothic" charset="0"/>
                <a:cs typeface="Century Gothic" charset="0"/>
              </a:rPr>
              <a:t>Susan Hamlin</a:t>
            </a:r>
            <a:r>
              <a:rPr lang="en-US" sz="2000">
                <a:latin typeface="Century Gothic" charset="0"/>
                <a:cs typeface="Century Gothic" charset="0"/>
              </a:rPr>
              <a:t>, Director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 b="1">
                <a:latin typeface="Century Gothic" charset="0"/>
                <a:cs typeface="Century Gothic" charset="0"/>
              </a:rPr>
              <a:t>	Einar Bohlin</a:t>
            </a:r>
            <a:r>
              <a:rPr lang="en-US" sz="2000">
                <a:latin typeface="Century Gothic" charset="0"/>
                <a:cs typeface="Century Gothic" charset="0"/>
              </a:rPr>
              <a:t>, Policy Analyst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>
                <a:latin typeface="Century Gothic" charset="0"/>
                <a:cs typeface="Century Gothic" charset="0"/>
              </a:rPr>
              <a:t>	</a:t>
            </a:r>
            <a:r>
              <a:rPr lang="en-US" sz="2000" b="1">
                <a:latin typeface="Century Gothic" charset="0"/>
                <a:cs typeface="Century Gothic" charset="0"/>
              </a:rPr>
              <a:t>Jason Byrne</a:t>
            </a:r>
            <a:r>
              <a:rPr lang="en-US" sz="2000">
                <a:latin typeface="Century Gothic" charset="0"/>
                <a:cs typeface="Century Gothic" charset="0"/>
              </a:rPr>
              <a:t>, Communications Strategist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>
                <a:latin typeface="Century Gothic" charset="0"/>
                <a:cs typeface="Century Gothic" charset="0"/>
              </a:rPr>
              <a:t>	</a:t>
            </a:r>
            <a:r>
              <a:rPr lang="en-US" sz="2000" b="1">
                <a:latin typeface="Century Gothic" charset="0"/>
                <a:cs typeface="Century Gothic" charset="0"/>
              </a:rPr>
              <a:t>De Harvey</a:t>
            </a:r>
            <a:r>
              <a:rPr lang="en-US" sz="2000">
                <a:latin typeface="Century Gothic" charset="0"/>
                <a:cs typeface="Century Gothic" charset="0"/>
              </a:rPr>
              <a:t>, Meeting Planner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>
                <a:latin typeface="Century Gothic" charset="0"/>
                <a:cs typeface="Century Gothic" charset="0"/>
              </a:rPr>
              <a:t>  	</a:t>
            </a:r>
            <a:r>
              <a:rPr lang="en-US" sz="2000" b="1">
                <a:latin typeface="Century Gothic" charset="0"/>
                <a:cs typeface="Century Gothic" charset="0"/>
              </a:rPr>
              <a:t>Jud Lewis</a:t>
            </a:r>
            <a:r>
              <a:rPr lang="en-US" sz="2000">
                <a:latin typeface="Century Gothic" charset="0"/>
                <a:cs typeface="Century Gothic" charset="0"/>
              </a:rPr>
              <a:t>, Membership Coordinator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>
                <a:latin typeface="Century Gothic" charset="0"/>
                <a:cs typeface="Century Gothic" charset="0"/>
              </a:rPr>
              <a:t>	</a:t>
            </a:r>
            <a:r>
              <a:rPr lang="en-US" sz="2000" b="1">
                <a:latin typeface="Century Gothic" charset="0"/>
                <a:cs typeface="Century Gothic" charset="0"/>
              </a:rPr>
              <a:t>Hollis Kara</a:t>
            </a:r>
            <a:r>
              <a:rPr lang="en-US" sz="2000">
                <a:latin typeface="Century Gothic" charset="0"/>
                <a:cs typeface="Century Gothic" charset="0"/>
              </a:rPr>
              <a:t>, Communications Manager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>
                <a:latin typeface="Century Gothic" charset="0"/>
                <a:cs typeface="Century Gothic" charset="0"/>
              </a:rPr>
              <a:t>			</a:t>
            </a:r>
            <a:r>
              <a:rPr lang="en-US" sz="2000" b="1">
                <a:latin typeface="Century Gothic" charset="0"/>
                <a:cs typeface="Century Gothic" charset="0"/>
              </a:rPr>
              <a:t>Jennifer Bly</a:t>
            </a:r>
            <a:r>
              <a:rPr lang="en-US" sz="2000">
                <a:latin typeface="Century Gothic" charset="0"/>
                <a:cs typeface="Century Gothic" charset="0"/>
              </a:rPr>
              <a:t>, Outreach Coordinator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>
                <a:latin typeface="Century Gothic" charset="0"/>
                <a:cs typeface="Century Gothic" charset="0"/>
              </a:rPr>
              <a:t>			</a:t>
            </a:r>
            <a:r>
              <a:rPr lang="en-US" sz="2000" b="1">
                <a:latin typeface="Century Gothic" charset="0"/>
                <a:cs typeface="Century Gothic" charset="0"/>
              </a:rPr>
              <a:t>Sean Hopkins</a:t>
            </a:r>
            <a:r>
              <a:rPr lang="en-US" sz="2000">
                <a:latin typeface="Century Gothic" charset="0"/>
                <a:cs typeface="Century Gothic" charset="0"/>
              </a:rPr>
              <a:t>, Communications Writer</a:t>
            </a:r>
          </a:p>
          <a:p>
            <a:pPr>
              <a:lnSpc>
                <a:spcPct val="110000"/>
              </a:lnSpc>
              <a:buFont typeface="Arial" charset="0"/>
              <a:buNone/>
            </a:pPr>
            <a:r>
              <a:rPr lang="en-US" sz="2000" b="1">
                <a:latin typeface="Century Gothic" charset="0"/>
                <a:cs typeface="Century Gothic" charset="0"/>
              </a:rPr>
              <a:t>			Erin Sellers</a:t>
            </a:r>
            <a:r>
              <a:rPr lang="en-US" sz="2000">
                <a:latin typeface="Century Gothic" charset="0"/>
                <a:cs typeface="Century Gothic" charset="0"/>
              </a:rPr>
              <a:t>, Graphic Designer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150" y="1414463"/>
            <a:ext cx="3740150" cy="369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0" y="400050"/>
            <a:ext cx="9144000" cy="1804988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CMSD Projects &amp; Activities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4313" y="1831975"/>
            <a:ext cx="8763000" cy="5026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entury Gothic" charset="0"/>
                <a:cs typeface="Century Gothic" charset="0"/>
              </a:rPr>
              <a:t>PROJECTS: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ARIN XXVII video interviews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Content Management System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2011 NRO and ASO Secretariat</a:t>
            </a:r>
          </a:p>
          <a:p>
            <a:pPr>
              <a:buFont typeface="Arial" charset="0"/>
              <a:buNone/>
            </a:pPr>
            <a:endParaRPr lang="en-US" sz="2000">
              <a:latin typeface="Century Gothic" charset="0"/>
              <a:cs typeface="Century Gothic" charset="0"/>
            </a:endParaRPr>
          </a:p>
          <a:p>
            <a:pPr>
              <a:buFont typeface="Arial" charset="0"/>
              <a:buNone/>
            </a:pPr>
            <a:r>
              <a:rPr lang="en-US" sz="2000" b="1">
                <a:latin typeface="Century Gothic" charset="0"/>
                <a:cs typeface="Century Gothic" charset="0"/>
              </a:rPr>
              <a:t>ACTIVITIES: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Public Policy and Members Meetings, Fellowship Program, ARIN on the Road</a:t>
            </a:r>
          </a:p>
          <a:p>
            <a:r>
              <a:rPr lang="en-US" sz="2000">
                <a:latin typeface="Century Gothic" charset="0"/>
                <a:cs typeface="Century Gothic" charset="0"/>
                <a:hlinkClick r:id="rId2"/>
              </a:rPr>
              <a:t>www.arin.net</a:t>
            </a:r>
            <a:r>
              <a:rPr lang="en-US" sz="2000">
                <a:latin typeface="Century Gothic" charset="0"/>
                <a:cs typeface="Century Gothic" charset="0"/>
              </a:rPr>
              <a:t> - content and design to educate and inform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Outreach Events - scheduling and booth logistics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New education materials - info sheets, multi-media, graphic design</a:t>
            </a:r>
          </a:p>
          <a:p>
            <a:pPr>
              <a:buFont typeface="Arial" charset="0"/>
              <a:buNone/>
            </a:pPr>
            <a:endParaRPr lang="en-US">
              <a:latin typeface="Century Gothic" charset="0"/>
              <a:cs typeface="Century Gothic" charset="0"/>
            </a:endParaRPr>
          </a:p>
          <a:p>
            <a:endParaRPr lang="en-US">
              <a:latin typeface="Century Gothic" charset="0"/>
              <a:cs typeface="Century Gothic" charset="0"/>
            </a:endParaRPr>
          </a:p>
          <a:p>
            <a:endParaRPr lang="en-US">
              <a:latin typeface="Century Gothic" charset="0"/>
              <a:cs typeface="Century Gothic" charset="0"/>
            </a:endParaRPr>
          </a:p>
        </p:txBody>
      </p:sp>
      <p:pic>
        <p:nvPicPr>
          <p:cNvPr id="14340" name="Picture 3" descr="QuestionofTheDay-0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2575" y="1931988"/>
            <a:ext cx="2181225" cy="1884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0" y="285750"/>
            <a:ext cx="9144000" cy="1804988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CMSD Projects &amp; Activities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95300" y="1847850"/>
            <a:ext cx="8763000" cy="50260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000" b="1">
                <a:latin typeface="Century Gothic" charset="0"/>
                <a:cs typeface="Century Gothic" charset="0"/>
              </a:rPr>
              <a:t>ACTIVITIES: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Social media support – Team ARIN, Twitter, Facebook, LinkedIn, blogging, speakers bureau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Public Relations – media queries, interviews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Advisory Council support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The Policy Development Process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Facilitate the ARIN Consultation and Suggestion Process</a:t>
            </a:r>
          </a:p>
          <a:p>
            <a:r>
              <a:rPr lang="en-US" sz="2000">
                <a:latin typeface="Century Gothic" charset="0"/>
                <a:cs typeface="Century Gothic" charset="0"/>
                <a:hlinkClick r:id="rId2"/>
              </a:rPr>
              <a:t>info@arin.net</a:t>
            </a:r>
            <a:r>
              <a:rPr lang="en-US" sz="2000">
                <a:latin typeface="Century Gothic" charset="0"/>
                <a:cs typeface="Century Gothic" charset="0"/>
              </a:rPr>
              <a:t> in queries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Membership database, new member communications</a:t>
            </a:r>
          </a:p>
          <a:p>
            <a:r>
              <a:rPr lang="en-US" sz="2000">
                <a:latin typeface="Century Gothic" charset="0"/>
                <a:cs typeface="Century Gothic" charset="0"/>
              </a:rPr>
              <a:t>DMRs and Elections (Board, Advisory Council, NRO NC)</a:t>
            </a:r>
          </a:p>
          <a:p>
            <a:endParaRPr lang="en-US">
              <a:latin typeface="Century Gothic" charset="0"/>
              <a:cs typeface="Century Gothic" charset="0"/>
            </a:endParaRPr>
          </a:p>
          <a:p>
            <a:pPr>
              <a:buFont typeface="Arial" charset="0"/>
              <a:buNone/>
            </a:pPr>
            <a:endParaRPr lang="en-US">
              <a:latin typeface="Century Gothic" charset="0"/>
              <a:cs typeface="Century Gothic" charset="0"/>
            </a:endParaRPr>
          </a:p>
          <a:p>
            <a:endParaRPr lang="en-US">
              <a:latin typeface="Century Gothic" charset="0"/>
              <a:cs typeface="Century Gothic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33363"/>
            <a:ext cx="9144000" cy="1803400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Multi-media New Releases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t="35129" r="15321" b="12881"/>
          <a:stretch>
            <a:fillRect/>
          </a:stretch>
        </p:blipFill>
        <p:spPr bwMode="auto">
          <a:xfrm>
            <a:off x="612775" y="1666875"/>
            <a:ext cx="3887788" cy="290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95" t="40749" r="18306" b="9367"/>
          <a:stretch>
            <a:fillRect/>
          </a:stretch>
        </p:blipFill>
        <p:spPr bwMode="auto">
          <a:xfrm>
            <a:off x="5459413" y="1746250"/>
            <a:ext cx="274955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9" name="TextBox 6"/>
          <p:cNvSpPr txBox="1">
            <a:spLocks noChangeArrowheads="1"/>
          </p:cNvSpPr>
          <p:nvPr/>
        </p:nvSpPr>
        <p:spPr bwMode="auto">
          <a:xfrm>
            <a:off x="4584700" y="4357688"/>
            <a:ext cx="45593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400" b="1">
                <a:latin typeface="Century Gothic" charset="0"/>
              </a:rPr>
              <a:t>Using ARIN Online for Delegation Management and DNSSEC</a:t>
            </a:r>
            <a:endParaRPr lang="en-US" sz="1400" b="1">
              <a:latin typeface="Century Gothic" charset="0"/>
            </a:endParaRPr>
          </a:p>
          <a:p>
            <a:pPr algn="ctr" eaLnBrk="1" hangingPunct="1"/>
            <a:r>
              <a:rPr lang="en-US" sz="1600">
                <a:latin typeface="Century Gothic" charset="0"/>
              </a:rPr>
              <a:t>https://www.arin.net/knowledge/dnssec/</a:t>
            </a:r>
          </a:p>
          <a:p>
            <a:pPr algn="ctr" eaLnBrk="1" hangingPunct="1"/>
            <a:endParaRPr lang="en-US">
              <a:latin typeface="Century Gothic" charset="0"/>
            </a:endParaRPr>
          </a:p>
        </p:txBody>
      </p:sp>
      <p:sp>
        <p:nvSpPr>
          <p:cNvPr id="16390" name="Content Placeholder 2"/>
          <p:cNvSpPr>
            <a:spLocks noGrp="1"/>
          </p:cNvSpPr>
          <p:nvPr>
            <p:ph idx="1"/>
          </p:nvPr>
        </p:nvSpPr>
        <p:spPr>
          <a:xfrm>
            <a:off x="0" y="4652963"/>
            <a:ext cx="4854575" cy="28511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en-US" sz="2600" b="1">
                <a:latin typeface="Century Gothic" charset="0"/>
                <a:cs typeface="Century Gothic" charset="0"/>
              </a:rPr>
              <a:t>Deploying IPv6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>
                <a:latin typeface="Century Gothic" charset="0"/>
                <a:cs typeface="Century Gothic" charset="0"/>
              </a:rPr>
              <a:t>https://www.arin.net/knowledge/</a:t>
            </a:r>
          </a:p>
          <a:p>
            <a:pPr algn="ctr" eaLnBrk="1" hangingPunct="1">
              <a:buFont typeface="Arial" charset="0"/>
              <a:buNone/>
            </a:pPr>
            <a:r>
              <a:rPr lang="en-US" sz="1600">
                <a:latin typeface="Century Gothic" charset="0"/>
                <a:cs typeface="Century Gothic" charset="0"/>
              </a:rPr>
              <a:t>deploying_ipv6/index.html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433388"/>
            <a:ext cx="9144000" cy="1804987"/>
          </a:xfrm>
        </p:spPr>
        <p:txBody>
          <a:bodyPr/>
          <a:lstStyle/>
          <a:p>
            <a:pPr eaLnBrk="1" hangingPunct="1"/>
            <a:r>
              <a:rPr lang="en-US">
                <a:latin typeface="Century Gothic" charset="0"/>
                <a:cs typeface="Century Gothic" charset="0"/>
              </a:rPr>
              <a:t>Multi-media New Releases</a:t>
            </a:r>
          </a:p>
        </p:txBody>
      </p:sp>
      <p:pic>
        <p:nvPicPr>
          <p:cNvPr id="17411" name="Content Placeholder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72" t="43794" r="16798" b="34660"/>
          <a:stretch>
            <a:fillRect/>
          </a:stretch>
        </p:blipFill>
        <p:spPr>
          <a:xfrm>
            <a:off x="792163" y="2238375"/>
            <a:ext cx="3244850" cy="2398713"/>
          </a:xfrm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4829175"/>
            <a:ext cx="4745038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Century Gothic" charset="0"/>
              </a:rPr>
              <a:t>2010 Annual Report</a:t>
            </a:r>
          </a:p>
          <a:p>
            <a:pPr algn="ctr"/>
            <a:r>
              <a:rPr lang="en-US" sz="1600">
                <a:latin typeface="Century Gothic" charset="0"/>
              </a:rPr>
              <a:t>https://www.arin.net/</a:t>
            </a:r>
          </a:p>
          <a:p>
            <a:pPr algn="ctr"/>
            <a:r>
              <a:rPr lang="en-US" sz="1600">
                <a:latin typeface="Century Gothic" charset="0"/>
              </a:rPr>
              <a:t>about_us/corp_docs/annual_rprt.html</a:t>
            </a:r>
          </a:p>
        </p:txBody>
      </p:sp>
      <p:pic>
        <p:nvPicPr>
          <p:cNvPr id="1741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13" y="2025650"/>
            <a:ext cx="3684587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4384675" y="4762500"/>
            <a:ext cx="4841875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b="1">
                <a:latin typeface="Century Gothic" charset="0"/>
              </a:rPr>
              <a:t>ARIN XXVII Draft Policies</a:t>
            </a:r>
          </a:p>
          <a:p>
            <a:pPr algn="ctr">
              <a:lnSpc>
                <a:spcPct val="80000"/>
              </a:lnSpc>
            </a:pPr>
            <a:endParaRPr lang="en-US" sz="1600" b="1">
              <a:latin typeface="Century Gothic" charset="0"/>
            </a:endParaRPr>
          </a:p>
          <a:p>
            <a:pPr algn="ctr">
              <a:lnSpc>
                <a:spcPct val="80000"/>
              </a:lnSpc>
            </a:pPr>
            <a:r>
              <a:rPr lang="en-US" sz="1600">
                <a:latin typeface="Century Gothic" charset="0"/>
              </a:rPr>
              <a:t>http://teamarin.net/2011/04/04/</a:t>
            </a:r>
          </a:p>
          <a:p>
            <a:pPr algn="ctr">
              <a:lnSpc>
                <a:spcPct val="80000"/>
              </a:lnSpc>
            </a:pPr>
            <a:r>
              <a:rPr lang="en-US" sz="1600">
                <a:latin typeface="Century Gothic" charset="0"/>
              </a:rPr>
              <a:t>podcast-arin-xxvii/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514350"/>
            <a:ext cx="9144000" cy="1804988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Video Project</a:t>
            </a:r>
          </a:p>
        </p:txBody>
      </p:sp>
      <p:pic>
        <p:nvPicPr>
          <p:cNvPr id="18435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86025" y="1951038"/>
            <a:ext cx="4656138" cy="402272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454025"/>
            <a:ext cx="9144000" cy="1804988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ARIN Consultation and Suggestion Process 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14313" y="2178050"/>
            <a:ext cx="8763000" cy="5026025"/>
          </a:xfrm>
        </p:spPr>
        <p:txBody>
          <a:bodyPr/>
          <a:lstStyle/>
          <a:p>
            <a:r>
              <a:rPr lang="en-US">
                <a:latin typeface="Century Gothic" charset="0"/>
                <a:cs typeface="Century Gothic" charset="0"/>
              </a:rPr>
              <a:t>Open for business September 2006</a:t>
            </a:r>
          </a:p>
          <a:p>
            <a:r>
              <a:rPr lang="en-US">
                <a:latin typeface="Century Gothic" charset="0"/>
                <a:cs typeface="Century Gothic" charset="0"/>
              </a:rPr>
              <a:t>As of 31 March 2011</a:t>
            </a:r>
          </a:p>
          <a:p>
            <a:pPr lvl="1"/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14 community consultations</a:t>
            </a:r>
          </a:p>
          <a:p>
            <a:pPr lvl="2"/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all closed </a:t>
            </a:r>
          </a:p>
          <a:p>
            <a:pPr lvl="2"/>
            <a:r>
              <a:rPr lang="en-US" sz="1800">
                <a:latin typeface="Century Gothic" charset="0"/>
                <a:ea typeface="Century Gothic" charset="0"/>
                <a:cs typeface="Century Gothic" charset="0"/>
              </a:rPr>
              <a:t>https://www.arin.net/participate/acsp/acsp_consultations.html</a:t>
            </a:r>
          </a:p>
          <a:p>
            <a:pPr lvl="1"/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127 suggestions</a:t>
            </a:r>
          </a:p>
          <a:p>
            <a:pPr lvl="2"/>
            <a:r>
              <a:rPr lang="en-US">
                <a:latin typeface="Century Gothic" charset="0"/>
                <a:ea typeface="Century Gothic" charset="0"/>
                <a:cs typeface="Century Gothic" charset="0"/>
              </a:rPr>
              <a:t>16 remain open</a:t>
            </a:r>
          </a:p>
          <a:p>
            <a:pPr lvl="2"/>
            <a:r>
              <a:rPr lang="en-US" sz="1800">
                <a:latin typeface="Century Gothic" charset="0"/>
                <a:ea typeface="Century Gothic" charset="0"/>
                <a:cs typeface="Century Gothic" charset="0"/>
              </a:rPr>
              <a:t>https://www.arin.net/participate/acsp/acsp_suggestions.html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cs typeface="+mj-cs"/>
              </a:rPr>
              <a:t>ARIN Outreach </a:t>
            </a:r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95400"/>
            <a:ext cx="8001000" cy="4648200"/>
          </a:xfrm>
        </p:spPr>
        <p:txBody>
          <a:bodyPr/>
          <a:lstStyle/>
          <a:p>
            <a:pPr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3000" smtClean="0">
                <a:cs typeface="+mn-cs"/>
              </a:rPr>
              <a:t>ARIN:</a:t>
            </a:r>
            <a:endParaRPr lang="en-US" smtClean="0">
              <a:cs typeface="+mn-cs"/>
            </a:endParaRP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600" smtClean="0"/>
              <a:t>Staff participates in technical meetings each year, including ICANN, IETF, NANOG, APRICOT, INET</a:t>
            </a:r>
          </a:p>
          <a:p>
            <a:pPr lvl="1"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600" smtClean="0"/>
              <a:t>Gives presentations, onsite, to ISP trade associations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600" smtClean="0"/>
              <a:t>Gives press interviews on IP related issues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600" smtClean="0"/>
              <a:t>Attends RIPE and APNIC meetings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600" smtClean="0"/>
              <a:t>Hosts working groups and mailing lists</a:t>
            </a:r>
          </a:p>
          <a:p>
            <a:pPr lvl="1">
              <a:lnSpc>
                <a:spcPct val="80000"/>
              </a:lnSpc>
              <a:spcBef>
                <a:spcPts val="500"/>
              </a:spcBef>
              <a:spcAft>
                <a:spcPts val="500"/>
              </a:spcAft>
              <a:defRPr/>
            </a:pPr>
            <a:r>
              <a:rPr lang="en-US" sz="2600" smtClean="0"/>
              <a:t>Is an ASO member and participant</a:t>
            </a:r>
            <a:endParaRPr lang="en-US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1759</TotalTime>
  <Words>662</Words>
  <Application>Microsoft Macintosh PowerPoint</Application>
  <PresentationFormat>On-screen Show (4:3)</PresentationFormat>
  <Paragraphs>174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1_Office Theme</vt:lpstr>
      <vt:lpstr>Communications and  Member Services</vt:lpstr>
      <vt:lpstr>ARIN Members</vt:lpstr>
      <vt:lpstr>CMSD Projects &amp; Activities</vt:lpstr>
      <vt:lpstr>CMSD Projects &amp; Activities</vt:lpstr>
      <vt:lpstr>Multi-media New Releases</vt:lpstr>
      <vt:lpstr>Multi-media New Releases</vt:lpstr>
      <vt:lpstr>Video Project</vt:lpstr>
      <vt:lpstr>ARIN Consultation and Suggestion Process </vt:lpstr>
      <vt:lpstr>ARIN Outreach </vt:lpstr>
      <vt:lpstr>Outreach &amp; Public Relations</vt:lpstr>
      <vt:lpstr>Messages</vt:lpstr>
      <vt:lpstr>Audiences</vt:lpstr>
      <vt:lpstr>Methods &amp; Materials</vt:lpstr>
      <vt:lpstr>Exhibit and Speaking Events</vt:lpstr>
      <vt:lpstr>Public Relations</vt:lpstr>
      <vt:lpstr>Upcoming Media Outreach</vt:lpstr>
      <vt:lpstr>Social Media at ARIN</vt:lpstr>
      <vt:lpstr>ARIN Is Social</vt:lpstr>
      <vt:lpstr>PowerPoint Presentation</vt:lpstr>
      <vt:lpstr>Upcoming ARIN Meetings</vt:lpstr>
      <vt:lpstr>Get your camera ready!</vt:lpstr>
      <vt:lpstr>Communications &amp;  Member Services Staff</vt:lpstr>
      <vt:lpstr>PowerPoint Presentation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151</cp:revision>
  <dcterms:created xsi:type="dcterms:W3CDTF">2010-08-12T13:39:46Z</dcterms:created>
  <dcterms:modified xsi:type="dcterms:W3CDTF">2011-04-12T14:00:27Z</dcterms:modified>
</cp:coreProperties>
</file>