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22"/>
  </p:notesMasterIdLst>
  <p:sldIdLst>
    <p:sldId id="256" r:id="rId3"/>
    <p:sldId id="257" r:id="rId4"/>
    <p:sldId id="282" r:id="rId5"/>
    <p:sldId id="278" r:id="rId6"/>
    <p:sldId id="279" r:id="rId7"/>
    <p:sldId id="285" r:id="rId8"/>
    <p:sldId id="280" r:id="rId9"/>
    <p:sldId id="267" r:id="rId10"/>
    <p:sldId id="260" r:id="rId11"/>
    <p:sldId id="283" r:id="rId12"/>
    <p:sldId id="264" r:id="rId13"/>
    <p:sldId id="259" r:id="rId14"/>
    <p:sldId id="277" r:id="rId15"/>
    <p:sldId id="266" r:id="rId16"/>
    <p:sldId id="269" r:id="rId17"/>
    <p:sldId id="262" r:id="rId18"/>
    <p:sldId id="272" r:id="rId19"/>
    <p:sldId id="284" r:id="rId20"/>
    <p:sldId id="273" r:id="rId21"/>
  </p:sldIdLst>
  <p:sldSz cx="10080625" cy="7559675"/>
  <p:notesSz cx="7772400" cy="10058400"/>
  <p:defaultTextStyle>
    <a:defPPr>
      <a:defRPr lang="en-GB"/>
    </a:defPPr>
    <a:lvl1pPr algn="l" defTabSz="457200" rtl="0" fontAlgn="base">
      <a:lnSpc>
        <a:spcPts val="4950"/>
      </a:lnSpc>
      <a:spcBef>
        <a:spcPct val="0"/>
      </a:spcBef>
      <a:spcAft>
        <a:spcPct val="0"/>
      </a:spcAft>
      <a:buClr>
        <a:srgbClr val="000000"/>
      </a:buClr>
      <a:buSzPct val="100000"/>
      <a:buFont typeface="Times New Roman" charset="0"/>
      <a:defRPr sz="2400" kern="1200">
        <a:solidFill>
          <a:schemeClr val="bg1"/>
        </a:solidFill>
        <a:latin typeface="Times New Roman" charset="0"/>
        <a:ea typeface="+mn-ea"/>
        <a:cs typeface="+mn-cs"/>
      </a:defRPr>
    </a:lvl1pPr>
    <a:lvl2pPr marL="457200" algn="l" defTabSz="457200" rtl="0" fontAlgn="base">
      <a:lnSpc>
        <a:spcPts val="4950"/>
      </a:lnSpc>
      <a:spcBef>
        <a:spcPct val="0"/>
      </a:spcBef>
      <a:spcAft>
        <a:spcPct val="0"/>
      </a:spcAft>
      <a:buClr>
        <a:srgbClr val="000000"/>
      </a:buClr>
      <a:buSzPct val="100000"/>
      <a:buFont typeface="Times New Roman" charset="0"/>
      <a:defRPr sz="2400" kern="1200">
        <a:solidFill>
          <a:schemeClr val="bg1"/>
        </a:solidFill>
        <a:latin typeface="Times New Roman" charset="0"/>
        <a:ea typeface="+mn-ea"/>
        <a:cs typeface="+mn-cs"/>
      </a:defRPr>
    </a:lvl2pPr>
    <a:lvl3pPr marL="914400" algn="l" defTabSz="457200" rtl="0" fontAlgn="base">
      <a:lnSpc>
        <a:spcPts val="4950"/>
      </a:lnSpc>
      <a:spcBef>
        <a:spcPct val="0"/>
      </a:spcBef>
      <a:spcAft>
        <a:spcPct val="0"/>
      </a:spcAft>
      <a:buClr>
        <a:srgbClr val="000000"/>
      </a:buClr>
      <a:buSzPct val="100000"/>
      <a:buFont typeface="Times New Roman" charset="0"/>
      <a:defRPr sz="2400" kern="1200">
        <a:solidFill>
          <a:schemeClr val="bg1"/>
        </a:solidFill>
        <a:latin typeface="Times New Roman" charset="0"/>
        <a:ea typeface="+mn-ea"/>
        <a:cs typeface="+mn-cs"/>
      </a:defRPr>
    </a:lvl3pPr>
    <a:lvl4pPr marL="1371600" algn="l" defTabSz="457200" rtl="0" fontAlgn="base">
      <a:lnSpc>
        <a:spcPts val="4950"/>
      </a:lnSpc>
      <a:spcBef>
        <a:spcPct val="0"/>
      </a:spcBef>
      <a:spcAft>
        <a:spcPct val="0"/>
      </a:spcAft>
      <a:buClr>
        <a:srgbClr val="000000"/>
      </a:buClr>
      <a:buSzPct val="100000"/>
      <a:buFont typeface="Times New Roman" charset="0"/>
      <a:defRPr sz="2400" kern="1200">
        <a:solidFill>
          <a:schemeClr val="bg1"/>
        </a:solidFill>
        <a:latin typeface="Times New Roman" charset="0"/>
        <a:ea typeface="+mn-ea"/>
        <a:cs typeface="+mn-cs"/>
      </a:defRPr>
    </a:lvl4pPr>
    <a:lvl5pPr marL="1828800" algn="l" defTabSz="457200" rtl="0" fontAlgn="base">
      <a:lnSpc>
        <a:spcPts val="4950"/>
      </a:lnSpc>
      <a:spcBef>
        <a:spcPct val="0"/>
      </a:spcBef>
      <a:spcAft>
        <a:spcPct val="0"/>
      </a:spcAft>
      <a:buClr>
        <a:srgbClr val="000000"/>
      </a:buClr>
      <a:buSzPct val="100000"/>
      <a:buFont typeface="Times New Roman" charset="0"/>
      <a:defRPr sz="2400" kern="1200">
        <a:solidFill>
          <a:schemeClr val="bg1"/>
        </a:solidFill>
        <a:latin typeface="Times New Roman" charset="0"/>
        <a:ea typeface="+mn-ea"/>
        <a:cs typeface="+mn-cs"/>
      </a:defRPr>
    </a:lvl5pPr>
    <a:lvl6pPr marL="2286000" algn="l" defTabSz="914400" rtl="0" eaLnBrk="1" latinLnBrk="0" hangingPunct="1">
      <a:defRPr sz="2400" kern="1200">
        <a:solidFill>
          <a:schemeClr val="bg1"/>
        </a:solidFill>
        <a:latin typeface="Times New Roman" charset="0"/>
        <a:ea typeface="+mn-ea"/>
        <a:cs typeface="+mn-cs"/>
      </a:defRPr>
    </a:lvl6pPr>
    <a:lvl7pPr marL="2743200" algn="l" defTabSz="914400" rtl="0" eaLnBrk="1" latinLnBrk="0" hangingPunct="1">
      <a:defRPr sz="2400" kern="1200">
        <a:solidFill>
          <a:schemeClr val="bg1"/>
        </a:solidFill>
        <a:latin typeface="Times New Roman" charset="0"/>
        <a:ea typeface="+mn-ea"/>
        <a:cs typeface="+mn-cs"/>
      </a:defRPr>
    </a:lvl7pPr>
    <a:lvl8pPr marL="3200400" algn="l" defTabSz="914400" rtl="0" eaLnBrk="1" latinLnBrk="0" hangingPunct="1">
      <a:defRPr sz="2400" kern="1200">
        <a:solidFill>
          <a:schemeClr val="bg1"/>
        </a:solidFill>
        <a:latin typeface="Times New Roman" charset="0"/>
        <a:ea typeface="+mn-ea"/>
        <a:cs typeface="+mn-cs"/>
      </a:defRPr>
    </a:lvl8pPr>
    <a:lvl9pPr marL="3657600" algn="l" defTabSz="914400" rtl="0" eaLnBrk="1" latinLnBrk="0" hangingPunct="1">
      <a:defRPr sz="2400" kern="1200">
        <a:solidFill>
          <a:schemeClr val="bg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69" autoAdjust="0"/>
    <p:restoredTop sz="77949" autoAdjust="0"/>
  </p:normalViewPr>
  <p:slideViewPr>
    <p:cSldViewPr>
      <p:cViewPr>
        <p:scale>
          <a:sx n="66" d="100"/>
          <a:sy n="66" d="100"/>
        </p:scale>
        <p:origin x="-912" y="-72"/>
      </p:cViewPr>
      <p:guideLst>
        <p:guide orient="horz" pos="2160"/>
        <p:guide pos="2880"/>
      </p:guideLst>
    </p:cSldViewPr>
  </p:slideViewPr>
  <p:outlineViewPr>
    <p:cViewPr>
      <p:scale>
        <a:sx n="33" d="100"/>
        <a:sy n="33" d="100"/>
      </p:scale>
      <p:origin x="-780" y="-84"/>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772400" cy="10058400"/>
          </a:xfrm>
          <a:prstGeom prst="roundRect">
            <a:avLst>
              <a:gd name="adj" fmla="val 19"/>
            </a:avLst>
          </a:prstGeom>
          <a:solidFill>
            <a:srgbClr val="FFFFFF"/>
          </a:solidFill>
          <a:ln w="9360">
            <a:noFill/>
            <a:miter lim="800000"/>
            <a:headEnd/>
            <a:tailEnd/>
          </a:ln>
          <a:effectLst/>
        </p:spPr>
        <p:txBody>
          <a:bodyPr wrap="none" anchor="ctr"/>
          <a:lstStyle/>
          <a:p>
            <a:endParaRPr lang="en-US"/>
          </a:p>
        </p:txBody>
      </p:sp>
      <p:sp>
        <p:nvSpPr>
          <p:cNvPr id="3074" name="AutoShape 2"/>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3075" name="AutoShape 3"/>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3076" name="AutoShape 4"/>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3077" name="AutoShape 5"/>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3078" name="AutoShape 6"/>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3079" name="AutoShape 7"/>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3080" name="AutoShape 8"/>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3081" name="AutoShape 9"/>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3082" name="AutoShape 10"/>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3083" name="AutoShape 11"/>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3084" name="Text Box 12"/>
          <p:cNvSpPr txBox="1">
            <a:spLocks noChangeArrowheads="1"/>
          </p:cNvSpPr>
          <p:nvPr/>
        </p:nvSpPr>
        <p:spPr bwMode="auto">
          <a:xfrm>
            <a:off x="1587500" y="1006475"/>
            <a:ext cx="4595813" cy="344805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085" name="Rectangle 13"/>
          <p:cNvSpPr>
            <a:spLocks noGrp="1" noChangeArrowheads="1"/>
          </p:cNvSpPr>
          <p:nvPr>
            <p:ph type="body"/>
          </p:nvPr>
        </p:nvSpPr>
        <p:spPr bwMode="auto">
          <a:xfrm>
            <a:off x="1185863" y="4787900"/>
            <a:ext cx="5391150" cy="38131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
        <p:nvSpPr>
          <p:cNvPr id="3086" name="Rectangle 14"/>
          <p:cNvSpPr>
            <a:spLocks noGrp="1" noRot="1" noChangeAspect="1" noChangeArrowheads="1"/>
          </p:cNvSpPr>
          <p:nvPr>
            <p:ph type="sldImg"/>
          </p:nvPr>
        </p:nvSpPr>
        <p:spPr bwMode="auto">
          <a:xfrm>
            <a:off x="1371600" y="763588"/>
            <a:ext cx="5013325" cy="3762375"/>
          </a:xfrm>
          <a:prstGeom prst="rect">
            <a:avLst/>
          </a:prstGeom>
          <a:noFill/>
          <a:ln w="9525">
            <a:noFill/>
            <a:round/>
            <a:headEnd/>
            <a:tailEnd/>
          </a:ln>
          <a:effectLst/>
        </p:spPr>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587500" y="1006475"/>
            <a:ext cx="4595813" cy="344805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2530" name="Text Box 2"/>
          <p:cNvSpPr txBox="1">
            <a:spLocks noGrp="1" noChangeArrowheads="1"/>
          </p:cNvSpPr>
          <p:nvPr>
            <p:ph type="body"/>
          </p:nvPr>
        </p:nvSpPr>
        <p:spPr bwMode="auto">
          <a:xfrm>
            <a:off x="1185863" y="4787900"/>
            <a:ext cx="5392737" cy="3814763"/>
          </a:xfrm>
          <a:prstGeom prst="rect">
            <a:avLst/>
          </a:prstGeom>
          <a:noFill/>
          <a:ln>
            <a:round/>
            <a:headEnd/>
            <a:tailEnd/>
          </a:ln>
        </p:spPr>
        <p:txBody>
          <a:bodyPr wrap="none" anchor="ctr"/>
          <a:lstStyle/>
          <a:p>
            <a:r>
              <a:rPr lang="en-US"/>
              <a:t>Read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p:cNvSpPr txBox="1">
            <a:spLocks noGrp="1" noRot="1" noChangeAspect="1" noChangeArrowheads="1"/>
          </p:cNvSpPr>
          <p:nvPr>
            <p:ph type="sldImg"/>
          </p:nvPr>
        </p:nvSpPr>
        <p:spPr bwMode="auto">
          <a:xfrm>
            <a:off x="1370013" y="763588"/>
            <a:ext cx="5018087" cy="3763962"/>
          </a:xfrm>
          <a:prstGeom prst="rect">
            <a:avLst/>
          </a:prstGeom>
          <a:solidFill>
            <a:srgbClr val="FFFFFF"/>
          </a:solidFill>
          <a:ln>
            <a:solidFill>
              <a:srgbClr val="000000"/>
            </a:solidFill>
            <a:miter lim="800000"/>
            <a:headEnd/>
            <a:tailEnd/>
          </a:ln>
        </p:spPr>
      </p:sp>
      <p:sp>
        <p:nvSpPr>
          <p:cNvPr id="25602" name="Text Box 2"/>
          <p:cNvSpPr txBox="1">
            <a:spLocks noGrp="1" noChangeArrowheads="1"/>
          </p:cNvSpPr>
          <p:nvPr>
            <p:ph type="body" idx="1"/>
          </p:nvPr>
        </p:nvSpPr>
        <p:spPr bwMode="auto">
          <a:xfrm>
            <a:off x="1185863" y="4787900"/>
            <a:ext cx="5392737" cy="3814763"/>
          </a:xfrm>
          <a:prstGeom prst="rect">
            <a:avLst/>
          </a:prstGeom>
          <a:noFill/>
          <a:ln>
            <a:round/>
            <a:headEnd/>
            <a:tailEnd/>
          </a:ln>
        </p:spPr>
        <p:txBody>
          <a:bodyPr wrap="none" anchor="ctr"/>
          <a:lstStyle/>
          <a:p>
            <a:r>
              <a:rPr lang="en-US" dirty="0"/>
              <a:t>IPV6 Man</a:t>
            </a:r>
          </a:p>
          <a:p>
            <a:pPr fontAlgn="t"/>
            <a:r>
              <a:rPr lang="en-US" b="1" dirty="0"/>
              <a:t>The 6man working group is responsible for the maintenance, upkeep,</a:t>
            </a:r>
            <a:br>
              <a:rPr lang="en-US" b="1" dirty="0"/>
            </a:br>
            <a:r>
              <a:rPr lang="en-US" b="1" dirty="0"/>
              <a:t>and advancement of the IPv6 protocol specifications and addressing</a:t>
            </a:r>
            <a:br>
              <a:rPr lang="en-US" b="1" dirty="0"/>
            </a:br>
            <a:r>
              <a:rPr lang="en-US" b="1" dirty="0"/>
              <a:t>architecture. The working group will</a:t>
            </a:r>
            <a:br>
              <a:rPr lang="en-US" b="1" dirty="0"/>
            </a:br>
            <a:r>
              <a:rPr lang="en-US" b="1" dirty="0"/>
              <a:t>address protocol limitations/issues discovered during deployment</a:t>
            </a:r>
            <a:br>
              <a:rPr lang="en-US" b="1" dirty="0"/>
            </a:br>
            <a:r>
              <a:rPr lang="en-US" b="1" dirty="0"/>
              <a:t>and operation. It will also serve as a venue for discussing</a:t>
            </a:r>
            <a:br>
              <a:rPr lang="en-US" b="1" dirty="0"/>
            </a:br>
            <a:r>
              <a:rPr lang="en-US" b="1" dirty="0"/>
              <a:t>the proper location for working on IPv6-related issues within</a:t>
            </a:r>
            <a:br>
              <a:rPr lang="en-US" b="1" dirty="0"/>
            </a:br>
            <a:r>
              <a:rPr lang="en-US" b="1" dirty="0"/>
              <a:t>the IETF.</a:t>
            </a:r>
            <a:endParaRPr lang="en-US" b="1" dirty="0" smtClean="0"/>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16500" cy="3762375"/>
          </a:xfrm>
        </p:spPr>
      </p:sp>
      <p:sp>
        <p:nvSpPr>
          <p:cNvPr id="3" name="Notes Placeholder 2"/>
          <p:cNvSpPr>
            <a:spLocks noGrp="1"/>
          </p:cNvSpPr>
          <p:nvPr>
            <p:ph type="body" idx="1"/>
          </p:nvPr>
        </p:nvSpPr>
        <p:spPr/>
        <p:txBody>
          <a:bodyPr>
            <a:normAutofit/>
          </a:bodyPr>
          <a:lstStyle/>
          <a:p>
            <a:r>
              <a:rPr lang="en-US" dirty="0" smtClean="0"/>
              <a:t>BMWG is Benchmarking</a:t>
            </a:r>
            <a:r>
              <a:rPr lang="en-US" baseline="0" dirty="0" smtClean="0"/>
              <a:t> Methodology Working Group</a:t>
            </a:r>
          </a:p>
          <a:p>
            <a:r>
              <a:rPr lang="en-US" baseline="0" dirty="0" smtClean="0"/>
              <a:t>This group makes testing methodologies that can be used by labs to compare products from different vendors.  It allows the apples to apples testing for the best comparison and most useful results.</a:t>
            </a:r>
          </a:p>
          <a:p>
            <a:endParaRPr lang="en-US" baseline="0" dirty="0" smtClean="0"/>
          </a:p>
          <a:p>
            <a:r>
              <a:rPr lang="en-US" baseline="0" dirty="0" smtClean="0"/>
              <a:t>This group is interesting.</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1370013" y="763588"/>
            <a:ext cx="5019675" cy="376555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32770" name="Text Box 2"/>
          <p:cNvSpPr txBox="1">
            <a:spLocks noGrp="1" noChangeArrowheads="1"/>
          </p:cNvSpPr>
          <p:nvPr>
            <p:ph type="body"/>
          </p:nvPr>
        </p:nvSpPr>
        <p:spPr bwMode="auto">
          <a:xfrm>
            <a:off x="1185863" y="4787900"/>
            <a:ext cx="5392737" cy="3814763"/>
          </a:xfrm>
          <a:prstGeom prst="rect">
            <a:avLst/>
          </a:prstGeom>
          <a:noFill/>
          <a:ln>
            <a:round/>
            <a:headEnd/>
            <a:tailEnd/>
          </a:ln>
        </p:spPr>
        <p:txBody>
          <a:bodyPr wrap="none" anchor="ctr"/>
          <a:lstStyle/>
          <a:p>
            <a:r>
              <a:rPr lang="en-GB" sz="1400" dirty="0"/>
              <a:t>DNSOP</a:t>
            </a:r>
          </a:p>
          <a:p>
            <a:pPr fontAlgn="t"/>
            <a:r>
              <a:rPr lang="en-US" sz="1400" b="1" dirty="0"/>
              <a:t>The DNS Operations Working Group will develop guidelines for the</a:t>
            </a:r>
            <a:br>
              <a:rPr lang="en-US" sz="1400" b="1" dirty="0"/>
            </a:br>
            <a:r>
              <a:rPr lang="en-US" sz="1400" b="1" dirty="0"/>
              <a:t>operation of DNS software servers and the administration of DNS zone</a:t>
            </a:r>
            <a:br>
              <a:rPr lang="en-US" sz="1400" b="1" dirty="0"/>
            </a:br>
            <a:r>
              <a:rPr lang="en-US" sz="1400" b="1" dirty="0"/>
              <a:t>files. These guidelines will provide technical information</a:t>
            </a:r>
            <a:br>
              <a:rPr lang="en-US" sz="1400" b="1" dirty="0"/>
            </a:br>
            <a:r>
              <a:rPr lang="en-US" sz="1400" b="1" dirty="0"/>
              <a:t>relating to the implementation of the DNS protocol by the</a:t>
            </a:r>
            <a:br>
              <a:rPr lang="en-US" sz="1400" b="1" dirty="0"/>
            </a:br>
            <a:r>
              <a:rPr lang="en-US" sz="1400" b="1" dirty="0"/>
              <a:t>operators and administrators of DNS zones</a:t>
            </a:r>
            <a:r>
              <a:rPr lang="en-US" sz="1400" b="1" dirty="0" smtClean="0"/>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5842" name="Text Box 2"/>
          <p:cNvSpPr txBox="1">
            <a:spLocks noGrp="1" noChangeArrowheads="1"/>
          </p:cNvSpPr>
          <p:nvPr>
            <p:ph type="body"/>
          </p:nvPr>
        </p:nvSpPr>
        <p:spPr bwMode="auto">
          <a:xfrm>
            <a:off x="1185863" y="4787900"/>
            <a:ext cx="5392737" cy="3814763"/>
          </a:xfrm>
          <a:prstGeom prst="rect">
            <a:avLst/>
          </a:prstGeom>
          <a:noFill/>
          <a:ln>
            <a:round/>
            <a:headEnd/>
            <a:tailEnd/>
          </a:ln>
        </p:spPr>
        <p:txBody>
          <a:bodyPr wrap="none" anchor="ctr"/>
          <a:lstStyle/>
          <a:p>
            <a:r>
              <a:rPr lang="en-US"/>
              <a:t>GROW</a:t>
            </a:r>
          </a:p>
          <a:p>
            <a:pPr fontAlgn="t"/>
            <a:r>
              <a:rPr lang="en-US" b="1"/>
              <a:t>The purpose of the GROW is to consider the operational problems</a:t>
            </a:r>
            <a:br>
              <a:rPr lang="en-US" b="1"/>
            </a:br>
            <a:r>
              <a:rPr lang="en-US" b="1"/>
              <a:t>associated with the IPv4 and IPv6 global routing systems,</a:t>
            </a:r>
            <a:br>
              <a:rPr lang="en-US" b="1"/>
            </a:br>
            <a:r>
              <a:rPr lang="en-US" b="1"/>
              <a:t>including but not limited to routing table growth, the effects of</a:t>
            </a:r>
            <a:br>
              <a:rPr lang="en-US" b="1"/>
            </a:br>
            <a:r>
              <a:rPr lang="en-US" b="1"/>
              <a:t>the interactions between interior and exterior routing protocols,</a:t>
            </a:r>
            <a:br>
              <a:rPr lang="en-US" b="1"/>
            </a:br>
            <a:r>
              <a:rPr lang="en-US" b="1"/>
              <a:t>and the effect of address allocation policies and practices on</a:t>
            </a:r>
            <a:br>
              <a:rPr lang="en-US" b="1"/>
            </a:br>
            <a:r>
              <a:rPr lang="en-US" b="1"/>
              <a:t>the global routing system.</a:t>
            </a:r>
          </a:p>
          <a:p>
            <a:endParaRPr lang="en-US"/>
          </a:p>
          <a:p>
            <a:r>
              <a:rPr lang="en-US"/>
              <a:t>Grow has 8 Active documents. </a:t>
            </a:r>
          </a:p>
          <a:p>
            <a:endParaRPr lang="en-US" sz="800" i="1">
              <a:cs typeface="Courier New" pitchFamily="49"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1587500" y="1006475"/>
            <a:ext cx="4595813" cy="344805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8674" name="Text Box 2"/>
          <p:cNvSpPr txBox="1">
            <a:spLocks noGrp="1" noChangeArrowheads="1"/>
          </p:cNvSpPr>
          <p:nvPr>
            <p:ph type="body"/>
          </p:nvPr>
        </p:nvSpPr>
        <p:spPr bwMode="auto">
          <a:xfrm>
            <a:off x="1185863" y="4787900"/>
            <a:ext cx="5394325" cy="3816350"/>
          </a:xfrm>
          <a:prstGeom prst="rect">
            <a:avLst/>
          </a:prstGeom>
          <a:noFill/>
          <a:ln>
            <a:round/>
            <a:headEnd/>
            <a:tailEnd/>
          </a:ln>
        </p:spPr>
        <p:txBody>
          <a:bodyPr lIns="90000" tIns="46800" rIns="90000" bIns="46800"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cs typeface="DejaVu Sans" charset="0"/>
              </a:rPr>
              <a:t>BEHAVE</a:t>
            </a:r>
          </a:p>
          <a:p>
            <a:pPr fontAlgn="t">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cs typeface="DejaVu Sans" charset="0"/>
              </a:rPr>
              <a:t>This working group documents best current practices to enable </a:t>
            </a:r>
            <a:r>
              <a:rPr lang="en-US" b="1" dirty="0" err="1">
                <a:cs typeface="DejaVu Sans" charset="0"/>
              </a:rPr>
              <a:t>NATs</a:t>
            </a:r>
            <a:r>
              <a:rPr lang="en-US" b="1" dirty="0">
                <a:cs typeface="DejaVu Sans" charset="0"/>
              </a:rPr>
              <a:t> to </a:t>
            </a:r>
            <a:br>
              <a:rPr lang="en-US" b="1" dirty="0">
                <a:cs typeface="DejaVu Sans" charset="0"/>
              </a:rPr>
            </a:br>
            <a:r>
              <a:rPr lang="en-US" b="1" dirty="0">
                <a:cs typeface="DejaVu Sans" charset="0"/>
              </a:rPr>
              <a:t>function in as deterministic a fashion as possible. Due to the </a:t>
            </a:r>
            <a:r>
              <a:rPr lang="en-US" b="1" dirty="0" err="1">
                <a:cs typeface="DejaVu Sans" charset="0"/>
              </a:rPr>
              <a:t>WG's</a:t>
            </a:r>
            <a:r>
              <a:rPr lang="en-US" b="1" dirty="0">
                <a:cs typeface="DejaVu Sans" charset="0"/>
              </a:rPr>
              <a:t> experience with translators and their behavior it has </a:t>
            </a:r>
            <a:br>
              <a:rPr lang="en-US" b="1" dirty="0">
                <a:cs typeface="DejaVu Sans" charset="0"/>
              </a:rPr>
            </a:br>
            <a:r>
              <a:rPr lang="en-US" b="1" dirty="0">
                <a:cs typeface="DejaVu Sans" charset="0"/>
              </a:rPr>
              <a:t>been given the task to help encourage migration to IPv6. To </a:t>
            </a:r>
            <a:br>
              <a:rPr lang="en-US" b="1" dirty="0">
                <a:cs typeface="DejaVu Sans" charset="0"/>
              </a:rPr>
            </a:br>
            <a:r>
              <a:rPr lang="en-US" b="1" dirty="0">
                <a:cs typeface="DejaVu Sans" charset="0"/>
              </a:rPr>
              <a:t>support deployments where communicating hosts require using different </a:t>
            </a:r>
            <a:br>
              <a:rPr lang="en-US" b="1" dirty="0">
                <a:cs typeface="DejaVu Sans" charset="0"/>
              </a:rPr>
            </a:br>
            <a:r>
              <a:rPr lang="en-US" b="1" dirty="0">
                <a:cs typeface="DejaVu Sans" charset="0"/>
              </a:rPr>
              <a:t>address families (IPv4 or IPv6), address family translation is </a:t>
            </a:r>
            <a:br>
              <a:rPr lang="en-US" b="1" dirty="0">
                <a:cs typeface="DejaVu Sans" charset="0"/>
              </a:rPr>
            </a:br>
            <a:r>
              <a:rPr lang="en-US" b="1" dirty="0">
                <a:cs typeface="DejaVu Sans" charset="0"/>
              </a:rPr>
              <a:t>needed to establish communication. In </a:t>
            </a:r>
            <a:r>
              <a:rPr lang="en-US" b="1" dirty="0" err="1">
                <a:cs typeface="DejaVu Sans" charset="0"/>
              </a:rPr>
              <a:t>BEHAVE's</a:t>
            </a:r>
            <a:r>
              <a:rPr lang="en-US" b="1" dirty="0">
                <a:cs typeface="DejaVu Sans" charset="0"/>
              </a:rPr>
              <a:t> specification work on </a:t>
            </a:r>
            <a:br>
              <a:rPr lang="en-US" b="1" dirty="0">
                <a:cs typeface="DejaVu Sans" charset="0"/>
              </a:rPr>
            </a:br>
            <a:r>
              <a:rPr lang="en-US" b="1" dirty="0">
                <a:cs typeface="DejaVu Sans" charset="0"/>
              </a:rPr>
              <a:t>this topic it will coordinate with the V6ops WG on requirements and </a:t>
            </a:r>
            <a:br>
              <a:rPr lang="en-US" b="1" dirty="0">
                <a:cs typeface="DejaVu Sans" charset="0"/>
              </a:rPr>
            </a:br>
            <a:r>
              <a:rPr lang="en-US" b="1" dirty="0">
                <a:cs typeface="DejaVu Sans" charset="0"/>
              </a:rPr>
              <a:t>operational considerations</a:t>
            </a:r>
            <a:r>
              <a:rPr lang="en-US" b="1" dirty="0" smtClean="0">
                <a:cs typeface="DejaVu Sans" charset="0"/>
              </a:rPr>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txBox="1">
            <a:spLocks noGrp="1" noRot="1" noChangeAspect="1" noChangeArrowheads="1"/>
          </p:cNvSpPr>
          <p:nvPr>
            <p:ph type="sldImg"/>
          </p:nvPr>
        </p:nvSpPr>
        <p:spPr bwMode="auto">
          <a:xfrm>
            <a:off x="1370013" y="763588"/>
            <a:ext cx="5018087" cy="3763962"/>
          </a:xfrm>
          <a:prstGeom prst="rect">
            <a:avLst/>
          </a:prstGeom>
          <a:solidFill>
            <a:srgbClr val="FFFFFF"/>
          </a:solidFill>
          <a:ln>
            <a:solidFill>
              <a:srgbClr val="000000"/>
            </a:solidFill>
            <a:miter lim="800000"/>
            <a:headEnd/>
            <a:tailEnd/>
          </a:ln>
        </p:spPr>
      </p:sp>
      <p:sp>
        <p:nvSpPr>
          <p:cNvPr id="38914" name="Text Box 2"/>
          <p:cNvSpPr txBox="1">
            <a:spLocks noGrp="1" noChangeArrowheads="1"/>
          </p:cNvSpPr>
          <p:nvPr>
            <p:ph type="body" idx="1"/>
          </p:nvPr>
        </p:nvSpPr>
        <p:spPr bwMode="auto">
          <a:xfrm>
            <a:off x="1185863" y="4787900"/>
            <a:ext cx="5392737" cy="3814763"/>
          </a:xfrm>
          <a:prstGeom prst="rect">
            <a:avLst/>
          </a:prstGeom>
          <a:noFill/>
          <a:ln>
            <a:round/>
            <a:headEnd/>
            <a:tailEnd/>
          </a:ln>
        </p:spPr>
        <p:txBody>
          <a:bodyPr wrap="none" anchor="ctr"/>
          <a:lstStyle/>
          <a:p>
            <a:r>
              <a:rPr lang="en-US"/>
              <a:t>USE SLIDE ITSELF</a:t>
            </a:r>
          </a:p>
          <a:p>
            <a:endParaRPr lang="en-US"/>
          </a:p>
          <a:p>
            <a:r>
              <a:rPr lang="en-US"/>
              <a:t>NEW http://datatracker.ietf.org/wg/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16500" cy="3762375"/>
          </a:xfrm>
        </p:spPr>
      </p:sp>
      <p:sp>
        <p:nvSpPr>
          <p:cNvPr id="3" name="Notes Placeholder 2"/>
          <p:cNvSpPr>
            <a:spLocks noGrp="1"/>
          </p:cNvSpPr>
          <p:nvPr>
            <p:ph type="body" idx="1"/>
          </p:nvPr>
        </p:nvSpPr>
        <p:spPr/>
        <p:txBody>
          <a:bodyPr>
            <a:normAutofit/>
          </a:bodyPr>
          <a:lstStyle/>
          <a:p>
            <a:r>
              <a:rPr lang="en-US" dirty="0" smtClean="0"/>
              <a:t>It was a long week and some of use were very tired  </a:t>
            </a:r>
            <a:r>
              <a:rPr lang="en-US" dirty="0" err="1" smtClean="0">
                <a:sym typeface="Wingdings"/>
              </a:rPr>
              <a:t></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1587500" y="1006475"/>
            <a:ext cx="4595813" cy="344805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9938" name="Text Box 2"/>
          <p:cNvSpPr txBox="1">
            <a:spLocks noGrp="1" noChangeArrowheads="1"/>
          </p:cNvSpPr>
          <p:nvPr>
            <p:ph type="body"/>
          </p:nvPr>
        </p:nvSpPr>
        <p:spPr bwMode="auto">
          <a:xfrm>
            <a:off x="1185863" y="4787900"/>
            <a:ext cx="5392737" cy="3814763"/>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1371600" y="763588"/>
            <a:ext cx="5024438" cy="3770312"/>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3554" name="Text Box 2"/>
          <p:cNvSpPr txBox="1">
            <a:spLocks noGrp="1" noChangeArrowheads="1"/>
          </p:cNvSpPr>
          <p:nvPr>
            <p:ph type="body"/>
          </p:nvPr>
        </p:nvSpPr>
        <p:spPr bwMode="auto">
          <a:xfrm>
            <a:off x="1185863" y="4787900"/>
            <a:ext cx="5392737" cy="3814763"/>
          </a:xfrm>
          <a:prstGeom prst="rect">
            <a:avLst/>
          </a:prstGeom>
          <a:noFill/>
          <a:ln>
            <a:round/>
            <a:headEnd/>
            <a:tailEnd/>
          </a:ln>
        </p:spPr>
        <p:txBody>
          <a:bodyPr wrap="none" anchor="ctr"/>
          <a:lstStyle/>
          <a:p>
            <a:r>
              <a:rPr lang="en-US"/>
              <a:t>Read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16500" cy="3762375"/>
          </a:xfrm>
        </p:spPr>
      </p:sp>
      <p:sp>
        <p:nvSpPr>
          <p:cNvPr id="3" name="Notes Placeholder 2"/>
          <p:cNvSpPr>
            <a:spLocks noGrp="1"/>
          </p:cNvSpPr>
          <p:nvPr>
            <p:ph type="body" idx="1"/>
          </p:nvPr>
        </p:nvSpPr>
        <p:spPr/>
        <p:txBody>
          <a:bodyPr>
            <a:normAutofit/>
          </a:bodyPr>
          <a:lstStyle/>
          <a:p>
            <a:r>
              <a:rPr lang="en-US" sz="1200" kern="1200" dirty="0" smtClean="0">
                <a:solidFill>
                  <a:srgbClr val="000000"/>
                </a:solidFill>
                <a:latin typeface="Times New Roman" charset="0"/>
                <a:ea typeface="+mn-ea"/>
                <a:cs typeface="+mn-cs"/>
              </a:rPr>
              <a:t>This workshop</a:t>
            </a:r>
            <a:r>
              <a:rPr lang="en-US" sz="1200" kern="1200" baseline="0" dirty="0" smtClean="0">
                <a:solidFill>
                  <a:srgbClr val="000000"/>
                </a:solidFill>
                <a:latin typeface="Times New Roman" charset="0"/>
                <a:ea typeface="+mn-ea"/>
                <a:cs typeface="+mn-cs"/>
              </a:rPr>
              <a:t> was not officially part of IETF but it was at lunch time and I signed up.  There were panelists from TW Cable, </a:t>
            </a:r>
            <a:r>
              <a:rPr lang="en-US" sz="1200" kern="1200" baseline="0" dirty="0" err="1" smtClean="0">
                <a:solidFill>
                  <a:srgbClr val="000000"/>
                </a:solidFill>
                <a:latin typeface="Times New Roman" charset="0"/>
                <a:ea typeface="+mn-ea"/>
                <a:cs typeface="+mn-cs"/>
              </a:rPr>
              <a:t>Telefonica</a:t>
            </a:r>
            <a:r>
              <a:rPr lang="en-US" sz="1200" kern="1200" baseline="0" dirty="0" smtClean="0">
                <a:solidFill>
                  <a:srgbClr val="000000"/>
                </a:solidFill>
                <a:latin typeface="Times New Roman" charset="0"/>
                <a:ea typeface="+mn-ea"/>
                <a:cs typeface="+mn-cs"/>
              </a:rPr>
              <a:t>, CZ NIC and RIPE NCC.  The panel was brought together to discuss how we know we have arrived with IPv6?  Also how perhaps do we get there.  </a:t>
            </a:r>
            <a:endParaRPr lang="en-US" sz="1200" kern="1200" dirty="0" smtClean="0">
              <a:solidFill>
                <a:srgbClr val="000000"/>
              </a:solidFill>
              <a:latin typeface="Times New Roman" charset="0"/>
              <a:ea typeface="+mn-ea"/>
              <a:cs typeface="+mn-cs"/>
            </a:endParaRPr>
          </a:p>
          <a:p>
            <a:endParaRPr lang="en-US" sz="1200" kern="1200" dirty="0" smtClean="0">
              <a:solidFill>
                <a:srgbClr val="000000"/>
              </a:solidFill>
              <a:latin typeface="Times New Roman" charset="0"/>
              <a:ea typeface="+mn-ea"/>
              <a:cs typeface="+mn-cs"/>
            </a:endParaRPr>
          </a:p>
          <a:p>
            <a:r>
              <a:rPr lang="en-US" sz="1200" kern="1200" dirty="0" smtClean="0">
                <a:solidFill>
                  <a:srgbClr val="000000"/>
                </a:solidFill>
                <a:latin typeface="Times New Roman" charset="0"/>
                <a:ea typeface="+mn-ea"/>
                <a:cs typeface="+mn-cs"/>
              </a:rPr>
              <a:t>RIPE NCC - Two measurements that RIPE NCC does.  IPv6 </a:t>
            </a:r>
            <a:r>
              <a:rPr lang="en-US" sz="1200" kern="1200" dirty="0" err="1" smtClean="0">
                <a:solidFill>
                  <a:srgbClr val="000000"/>
                </a:solidFill>
                <a:latin typeface="Times New Roman" charset="0"/>
                <a:ea typeface="+mn-ea"/>
                <a:cs typeface="+mn-cs"/>
              </a:rPr>
              <a:t>RIPEness</a:t>
            </a:r>
            <a:r>
              <a:rPr lang="en-US" sz="1200" kern="1200" dirty="0" smtClean="0">
                <a:solidFill>
                  <a:srgbClr val="000000"/>
                </a:solidFill>
                <a:latin typeface="Times New Roman" charset="0"/>
                <a:ea typeface="+mn-ea"/>
                <a:cs typeface="+mn-cs"/>
              </a:rPr>
              <a:t>.. </a:t>
            </a:r>
            <a:r>
              <a:rPr lang="en-US" sz="1200" kern="1200" dirty="0" err="1" smtClean="0">
                <a:solidFill>
                  <a:srgbClr val="000000"/>
                </a:solidFill>
                <a:latin typeface="Times New Roman" charset="0"/>
                <a:ea typeface="+mn-ea"/>
                <a:cs typeface="+mn-cs"/>
              </a:rPr>
              <a:t>LIRs</a:t>
            </a:r>
            <a:r>
              <a:rPr lang="en-US" sz="1200" kern="1200" dirty="0" smtClean="0">
                <a:solidFill>
                  <a:srgbClr val="000000"/>
                </a:solidFill>
                <a:latin typeface="Times New Roman" charset="0"/>
                <a:ea typeface="+mn-ea"/>
                <a:cs typeface="+mn-cs"/>
              </a:rPr>
              <a:t> that have received IPv6 and services that they have enabled on IPv6.  40% of </a:t>
            </a:r>
            <a:r>
              <a:rPr lang="en-US" sz="1200" kern="1200" dirty="0" err="1" smtClean="0">
                <a:solidFill>
                  <a:srgbClr val="000000"/>
                </a:solidFill>
                <a:latin typeface="Times New Roman" charset="0"/>
                <a:ea typeface="+mn-ea"/>
                <a:cs typeface="+mn-cs"/>
              </a:rPr>
              <a:t>LIRs</a:t>
            </a:r>
            <a:r>
              <a:rPr lang="en-US" sz="1200" kern="1200" dirty="0" smtClean="0">
                <a:solidFill>
                  <a:srgbClr val="000000"/>
                </a:solidFill>
                <a:latin typeface="Times New Roman" charset="0"/>
                <a:ea typeface="+mn-ea"/>
                <a:cs typeface="+mn-cs"/>
              </a:rPr>
              <a:t> in RIPE have IPv6.  If they have enabled reverse DNS, v6 in route registry.  Not traffic just capability.  Incentives, 4 stars status, they get t-shirt.  per country statistics too.  Good for regulators.  v6 enabled </a:t>
            </a:r>
            <a:r>
              <a:rPr lang="en-US" sz="1200" kern="1200" dirty="0" err="1" smtClean="0">
                <a:solidFill>
                  <a:srgbClr val="000000"/>
                </a:solidFill>
                <a:latin typeface="Times New Roman" charset="0"/>
                <a:ea typeface="+mn-ea"/>
                <a:cs typeface="+mn-cs"/>
              </a:rPr>
              <a:t>ASNs</a:t>
            </a:r>
            <a:r>
              <a:rPr lang="en-US" sz="1200" kern="1200" dirty="0" smtClean="0">
                <a:solidFill>
                  <a:srgbClr val="000000"/>
                </a:solidFill>
                <a:latin typeface="Times New Roman" charset="0"/>
                <a:ea typeface="+mn-ea"/>
                <a:cs typeface="+mn-cs"/>
              </a:rPr>
              <a:t> v6asns.ripe.net Global average is 9%.  Czech republic has 9% and Holland 35%. CZ NIC.. Number of domains with AAAA records.  7% now.  20% of domains that have AAAA for domain records.  all public svc have to be IPv6 enabled by end of 2010.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16500" cy="3762375"/>
          </a:xfrm>
        </p:spPr>
      </p:sp>
      <p:sp>
        <p:nvSpPr>
          <p:cNvPr id="3" name="Notes Placeholder 2"/>
          <p:cNvSpPr>
            <a:spLocks noGrp="1"/>
          </p:cNvSpPr>
          <p:nvPr>
            <p:ph type="body" idx="1"/>
          </p:nvPr>
        </p:nvSpPr>
        <p:spPr/>
        <p:txBody>
          <a:bodyPr>
            <a:normAutofit/>
          </a:bodyPr>
          <a:lstStyle/>
          <a:p>
            <a:r>
              <a:rPr lang="en-US" dirty="0" smtClean="0"/>
              <a:t>Some of the discussion was around these topics.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16500" cy="3762375"/>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Internet Area group talked quite a bit about the new draft regarding IP implementations.  I think it’s none to soon that the IETF is now saying that all new IP implementations MUST support IPv6.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1370013" y="763588"/>
            <a:ext cx="5019675" cy="376555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33794" name="Text Box 2"/>
          <p:cNvSpPr txBox="1">
            <a:spLocks noGrp="1" noChangeArrowheads="1"/>
          </p:cNvSpPr>
          <p:nvPr>
            <p:ph type="body"/>
          </p:nvPr>
        </p:nvSpPr>
        <p:spPr bwMode="auto">
          <a:xfrm>
            <a:off x="1185863" y="4787900"/>
            <a:ext cx="5392737" cy="3814763"/>
          </a:xfrm>
          <a:prstGeom prst="rect">
            <a:avLst/>
          </a:prstGeom>
          <a:noFill/>
          <a:ln>
            <a:round/>
            <a:headEnd/>
            <a:tailEnd/>
          </a:ln>
        </p:spPr>
        <p:txBody>
          <a:bodyPr wrap="none" anchor="ctr"/>
          <a:lstStyle/>
          <a:p>
            <a:r>
              <a:rPr lang="en-US" b="1" dirty="0" smtClean="0"/>
              <a:t>RENUM</a:t>
            </a:r>
            <a:r>
              <a:rPr lang="en-US" b="1" baseline="0" dirty="0" smtClean="0"/>
              <a:t> was once a working group and produced an RFC on how to renumber networks.  It wasn’t widely used.  This was a BOF to discuss whether there is a need to have more information for the community on how to renumber networks and also how to design networks to make renumbering easier.  There was a lot of skepticism in the room about whether useful documents could be written.  I think it was pretty agreed that it would have to be a series of documents that describe different aspects.  It is clear that people in the room believe that there will still be a need to renumber devices and networks even after they have gone to IPv6. </a:t>
            </a:r>
            <a:endParaRPr lang="en-US"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6626" name="Text Box 2"/>
          <p:cNvSpPr txBox="1">
            <a:spLocks noGrp="1" noChangeArrowheads="1"/>
          </p:cNvSpPr>
          <p:nvPr>
            <p:ph type="body"/>
          </p:nvPr>
        </p:nvSpPr>
        <p:spPr bwMode="auto">
          <a:xfrm>
            <a:off x="1185863" y="3370263"/>
            <a:ext cx="5394325" cy="6650037"/>
          </a:xfrm>
          <a:prstGeom prst="rect">
            <a:avLst/>
          </a:prstGeom>
          <a:noFill/>
          <a:ln>
            <a:round/>
            <a:headEnd/>
            <a:tailEnd/>
          </a:ln>
        </p:spPr>
        <p:txBody>
          <a:bodyPr lIns="90000" tIns="46800" rIns="90000" bIns="46800" anchor="ctr" anchorCtr="1"/>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cs typeface="DejaVu Sans" charset="0"/>
              </a:rPr>
              <a:t>V6 Ops</a:t>
            </a:r>
          </a:p>
          <a:p>
            <a:pPr fontAlgn="t">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cs typeface="DejaVu Sans" charset="0"/>
              </a:rPr>
              <a:t>The IPv6 Operations Working Group (v6ops) develops guidelines for the</a:t>
            </a:r>
            <a:br>
              <a:rPr lang="en-US" b="1" dirty="0">
                <a:cs typeface="DejaVu Sans" charset="0"/>
              </a:rPr>
            </a:br>
            <a:r>
              <a:rPr lang="en-US" b="1" dirty="0">
                <a:cs typeface="DejaVu Sans" charset="0"/>
              </a:rPr>
              <a:t>operation of a shared IPv4/IPv6 Internet and provides operational</a:t>
            </a:r>
            <a:br>
              <a:rPr lang="en-US" b="1" dirty="0">
                <a:cs typeface="DejaVu Sans" charset="0"/>
              </a:rPr>
            </a:br>
            <a:r>
              <a:rPr lang="en-US" b="1" dirty="0">
                <a:cs typeface="DejaVu Sans" charset="0"/>
              </a:rPr>
              <a:t>guidance on how to deploy IPv6 into existing IPv4-only networks,</a:t>
            </a:r>
            <a:br>
              <a:rPr lang="en-US" b="1" dirty="0">
                <a:cs typeface="DejaVu Sans" charset="0"/>
              </a:rPr>
            </a:br>
            <a:r>
              <a:rPr lang="en-US" b="1" dirty="0">
                <a:cs typeface="DejaVu Sans" charset="0"/>
              </a:rPr>
              <a:t>as well as into new network installations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1" dirty="0" smtClean="0">
              <a:cs typeface="DejaVu Sans"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cs typeface="DejaVu Sans" charset="0"/>
              </a:rPr>
              <a:t>Geoff</a:t>
            </a:r>
            <a:r>
              <a:rPr lang="en-US" b="1" baseline="0" dirty="0" smtClean="0">
                <a:cs typeface="DejaVu Sans" charset="0"/>
              </a:rPr>
              <a:t> Huston’s talk was very interesting.  There are a lot of pathologies in how IPv6 works (or doesn’t work)</a:t>
            </a:r>
            <a:endParaRPr lang="en-US" b="1" dirty="0" smtClean="0">
              <a:cs typeface="DejaVu Sans"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1" dirty="0">
              <a:latin typeface="Arial Unicode MS" pitchFamily="34" charset="-128"/>
              <a:cs typeface="Courier New" pitchFamily="49"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16500" cy="3762375"/>
          </a:xfrm>
        </p:spPr>
      </p:sp>
      <p:sp>
        <p:nvSpPr>
          <p:cNvPr id="3" name="Notes Placeholder 2"/>
          <p:cNvSpPr>
            <a:spLocks noGrp="1"/>
          </p:cNvSpPr>
          <p:nvPr>
            <p:ph type="body" idx="1"/>
          </p:nvPr>
        </p:nvSpPr>
        <p:spPr/>
        <p:txBody>
          <a:bodyPr>
            <a:normAutofit/>
          </a:bodyPr>
          <a:lstStyle/>
          <a:p>
            <a:r>
              <a:rPr lang="en-US" dirty="0" smtClean="0"/>
              <a:t>Routing</a:t>
            </a:r>
            <a:r>
              <a:rPr lang="en-US" baseline="0" dirty="0" smtClean="0"/>
              <a:t> Area Working Group deals with items in the routing area that don’t fit into one of the individual routing working groups.  These may become working groups or be referred to another working group as needed. </a:t>
            </a:r>
          </a:p>
          <a:p>
            <a:endParaRPr lang="en-US" baseline="0" dirty="0" smtClean="0"/>
          </a:p>
          <a:p>
            <a:r>
              <a:rPr lang="en-US" baseline="0" dirty="0" smtClean="0"/>
              <a:t>The very interesting thing about this session was that a fellow from Reuters was there to present routing changes needed to OSPF and IS-IS so that these routing protocols could use traffic engineering (TE) info to make faster and better routing decisions.  This is all so that his clients can make faster stock trades, etc.  Apparently microseconds often count.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Text Box 1025"/>
          <p:cNvSpPr txBox="1">
            <a:spLocks noChangeArrowheads="1"/>
          </p:cNvSpPr>
          <p:nvPr/>
        </p:nvSpPr>
        <p:spPr bwMode="auto">
          <a:xfrm>
            <a:off x="1371600" y="763588"/>
            <a:ext cx="5019675" cy="3768725"/>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0722" name="Text Box 1026"/>
          <p:cNvSpPr txBox="1">
            <a:spLocks noGrp="1" noChangeArrowheads="1"/>
          </p:cNvSpPr>
          <p:nvPr>
            <p:ph type="body"/>
          </p:nvPr>
        </p:nvSpPr>
        <p:spPr bwMode="auto">
          <a:xfrm>
            <a:off x="1185863" y="4787900"/>
            <a:ext cx="5394325" cy="3816350"/>
          </a:xfrm>
          <a:prstGeom prst="rect">
            <a:avLst/>
          </a:prstGeom>
          <a:noFill/>
          <a:ln>
            <a:round/>
            <a:headEnd/>
            <a:tailEnd/>
          </a:ln>
        </p:spPr>
        <p:txBody>
          <a:bodyPr lIns="90000" tIns="46800" rIns="90000" bIns="46800" anchor="ctr" anchorCtr="1"/>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FF"/>
                </a:solidFill>
                <a:cs typeface="Times New Roman" charset="0"/>
              </a:rPr>
              <a:t>SIDR</a:t>
            </a:r>
          </a:p>
          <a:p>
            <a:pPr fontAlgn="t">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solidFill>
                  <a:srgbClr val="0000FF"/>
                </a:solidFill>
                <a:cs typeface="Times New Roman" charset="0"/>
              </a:rPr>
              <a:t>The SIDR working group will </a:t>
            </a:r>
            <a:br>
              <a:rPr lang="en-US" b="1" dirty="0">
                <a:solidFill>
                  <a:srgbClr val="0000FF"/>
                </a:solidFill>
                <a:cs typeface="Times New Roman" charset="0"/>
              </a:rPr>
            </a:br>
            <a:r>
              <a:rPr lang="en-US" b="1" dirty="0">
                <a:solidFill>
                  <a:srgbClr val="0000FF"/>
                </a:solidFill>
                <a:cs typeface="Times New Roman" charset="0"/>
              </a:rPr>
              <a:t>develop security mechanisms which fulfill those requirements which </a:t>
            </a:r>
            <a:br>
              <a:rPr lang="en-US" b="1" dirty="0">
                <a:solidFill>
                  <a:srgbClr val="0000FF"/>
                </a:solidFill>
                <a:cs typeface="Times New Roman" charset="0"/>
              </a:rPr>
            </a:br>
            <a:r>
              <a:rPr lang="en-US" b="1" dirty="0">
                <a:solidFill>
                  <a:srgbClr val="0000FF"/>
                </a:solidFill>
                <a:cs typeface="Times New Roman" charset="0"/>
              </a:rPr>
              <a:t>have been agreed on by the RPSEC working group. The Routing Protocol Security Group (RPSEC) has been chartered to</a:t>
            </a:r>
            <a:br>
              <a:rPr lang="en-US" b="1" dirty="0">
                <a:solidFill>
                  <a:srgbClr val="0000FF"/>
                </a:solidFill>
                <a:cs typeface="Times New Roman" charset="0"/>
              </a:rPr>
            </a:br>
            <a:r>
              <a:rPr lang="en-US" b="1" dirty="0">
                <a:solidFill>
                  <a:srgbClr val="0000FF"/>
                </a:solidFill>
                <a:cs typeface="Times New Roman" charset="0"/>
              </a:rPr>
              <a:t>document the security requirements for routing systems, and, in</a:t>
            </a:r>
            <a:br>
              <a:rPr lang="en-US" b="1" dirty="0">
                <a:solidFill>
                  <a:srgbClr val="0000FF"/>
                </a:solidFill>
                <a:cs typeface="Times New Roman" charset="0"/>
              </a:rPr>
            </a:br>
            <a:r>
              <a:rPr lang="en-US" b="1" dirty="0">
                <a:solidFill>
                  <a:srgbClr val="0000FF"/>
                </a:solidFill>
                <a:cs typeface="Times New Roman" charset="0"/>
              </a:rPr>
              <a:t>particular, to produce a document on BGP security requirements.</a:t>
            </a:r>
          </a:p>
          <a:p>
            <a:pPr fontAlgn="t">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solidFill>
                  <a:srgbClr val="0000FF"/>
                </a:solidFill>
                <a:cs typeface="Times New Roman" charset="0"/>
              </a:rPr>
              <a:t>In developing these mechanisms, the SIDR working group will take practical </a:t>
            </a:r>
            <a:r>
              <a:rPr lang="en-US" b="1" dirty="0" err="1">
                <a:solidFill>
                  <a:srgbClr val="0000FF"/>
                </a:solidFill>
                <a:cs typeface="Times New Roman" charset="0"/>
              </a:rPr>
              <a:t>deployability</a:t>
            </a:r>
            <a:r>
              <a:rPr lang="en-US" b="1" dirty="0">
                <a:solidFill>
                  <a:srgbClr val="0000FF"/>
                </a:solidFill>
                <a:cs typeface="Times New Roman" charset="0"/>
              </a:rPr>
              <a:t> </a:t>
            </a:r>
            <a:br>
              <a:rPr lang="en-US" b="1" dirty="0">
                <a:solidFill>
                  <a:srgbClr val="0000FF"/>
                </a:solidFill>
                <a:cs typeface="Times New Roman" charset="0"/>
              </a:rPr>
            </a:br>
            <a:r>
              <a:rPr lang="en-US" b="1" dirty="0">
                <a:solidFill>
                  <a:srgbClr val="0000FF"/>
                </a:solidFill>
                <a:cs typeface="Times New Roman" charset="0"/>
              </a:rPr>
              <a:t>into consideration.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cs typeface="DejaVu Sans" charset="0"/>
              </a:rPr>
              <a:t>                                         </a:t>
            </a:r>
            <a:r>
              <a:rPr lang="en-US" b="1" dirty="0" smtClean="0">
                <a:cs typeface="DejaVu Sans" charset="0"/>
              </a:rPr>
              <a:t>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1" dirty="0">
              <a:cs typeface="DejaVu Sans"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cs typeface="DejaVu Sans"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cs typeface="DejaVu Sans"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cs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4CE63C4-C5CC-4E07-94D5-B071AB773B9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840A7D1-3260-4CA7-BC35-282B23AD9C2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1200" y="1025525"/>
            <a:ext cx="2262188" cy="5876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1463" y="1025525"/>
            <a:ext cx="6637337" cy="5876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2FA8E2B6-C4D5-4977-9CCE-2FC69BE1C4D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2B9BEA0A-DB3E-4298-9779-EAE1B45CCBD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585DC99-1FE6-446D-9E9E-81FA0DB40B1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7973915-98C7-4623-91EE-CE3A0C301151}"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42ED8EB-9E73-4147-B25E-B72B61E9FBC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GB"/>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2E143486-0A0C-482F-B0F8-CC6D8622883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GB"/>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DE89F3CC-E9F9-4CC5-B666-B061A2AE19A5}"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GB"/>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6E7080E0-DB07-401E-BC91-826B4D10FCA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18B5C8EF-64EA-4FD9-9D71-41193BCC2B7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9A6F688-C1D1-4DC8-9463-A92A4D1B5F5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A74518E-FFB9-4EDB-B048-D89A263EE290}"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FA7D8A3-13C5-4631-8461-2635DFBD1896}"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70763" y="1768475"/>
            <a:ext cx="2287587" cy="4987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1768475"/>
            <a:ext cx="6715125" cy="4987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222F0CE8-4945-4CD4-A995-BD954E110AA5}"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16125" y="2016125"/>
            <a:ext cx="7642225" cy="2601913"/>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587375" y="6972300"/>
            <a:ext cx="2098675" cy="501650"/>
          </a:xfrm>
        </p:spPr>
        <p:txBody>
          <a:bodyPr/>
          <a:lstStyle>
            <a:lvl1pPr>
              <a:defRPr/>
            </a:lvl1pPr>
          </a:lstStyle>
          <a:p>
            <a:endParaRPr lang="en-GB"/>
          </a:p>
        </p:txBody>
      </p:sp>
      <p:sp>
        <p:nvSpPr>
          <p:cNvPr id="4" name="Footer Placeholder 3"/>
          <p:cNvSpPr>
            <a:spLocks noGrp="1"/>
          </p:cNvSpPr>
          <p:nvPr>
            <p:ph type="ftr" idx="11"/>
          </p:nvPr>
        </p:nvSpPr>
        <p:spPr>
          <a:xfrm>
            <a:off x="3529013" y="6972300"/>
            <a:ext cx="3189287" cy="501650"/>
          </a:xfrm>
        </p:spPr>
        <p:txBody>
          <a:bodyPr/>
          <a:lstStyle>
            <a:lvl1pPr>
              <a:defRPr/>
            </a:lvl1pPr>
          </a:lstStyle>
          <a:p>
            <a:endParaRPr lang="en-US"/>
          </a:p>
        </p:txBody>
      </p:sp>
      <p:sp>
        <p:nvSpPr>
          <p:cNvPr id="5" name="Slide Number Placeholder 4"/>
          <p:cNvSpPr>
            <a:spLocks noGrp="1"/>
          </p:cNvSpPr>
          <p:nvPr>
            <p:ph type="sldNum" idx="12"/>
          </p:nvPr>
        </p:nvSpPr>
        <p:spPr>
          <a:xfrm>
            <a:off x="7561263" y="6972300"/>
            <a:ext cx="2097087" cy="501650"/>
          </a:xfrm>
        </p:spPr>
        <p:txBody>
          <a:bodyPr/>
          <a:lstStyle>
            <a:lvl1pPr>
              <a:defRPr/>
            </a:lvl1pPr>
          </a:lstStyle>
          <a:p>
            <a:fld id="{4641A949-58C0-4133-A860-51A8DEC5E3B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CE6EF082-E8DD-4B39-825D-F324D7C8995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5650" y="2366963"/>
            <a:ext cx="4206875" cy="4535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4925" y="2366963"/>
            <a:ext cx="4208463" cy="4535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AD30E587-D648-49A9-B893-2BF1AD760CF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GB"/>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9F3FBBF2-D052-45B4-955A-F9DE3E8FCF7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GB"/>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CDDCEDFD-145E-471A-921F-DC8A097F85B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GB"/>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16582C01-1F33-4794-8D9F-BF41316A6CC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680DA3D5-3DF5-4222-BBFE-F827E89EA7C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FEC46500-FF4D-422F-B682-A6D603E1B24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50000">
              <a:srgbClr val="FFFFFF"/>
            </a:gs>
            <a:gs pos="100000">
              <a:srgbClr val="FFFFFF"/>
            </a:gs>
          </a:gsLst>
          <a:lin ang="13500000" scaled="1"/>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271463" y="1025525"/>
            <a:ext cx="8566150" cy="1258888"/>
          </a:xfrm>
          <a:prstGeom prst="rect">
            <a:avLst/>
          </a:prstGeom>
          <a:noFill/>
          <a:ln w="9525">
            <a:noFill/>
            <a:round/>
            <a:headEnd/>
            <a:tailEnd/>
          </a:ln>
          <a:effectLst/>
        </p:spPr>
        <p:txBody>
          <a:bodyPr vert="horz" wrap="square" lIns="100800" tIns="50400" rIns="100800" bIns="5040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755650" y="2366963"/>
            <a:ext cx="8567738" cy="4535487"/>
          </a:xfrm>
          <a:prstGeom prst="rect">
            <a:avLst/>
          </a:prstGeom>
          <a:noFill/>
          <a:ln w="9525">
            <a:noFill/>
            <a:round/>
            <a:headEnd/>
            <a:tailEnd/>
          </a:ln>
          <a:effectLst/>
        </p:spPr>
        <p:txBody>
          <a:bodyPr vert="horz" wrap="square" lIns="100800" tIns="50400" rIns="100800" bIns="5040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1027" name="Rectangle 3"/>
          <p:cNvSpPr>
            <a:spLocks noGrp="1" noChangeArrowheads="1"/>
          </p:cNvSpPr>
          <p:nvPr>
            <p:ph type="dt"/>
          </p:nvPr>
        </p:nvSpPr>
        <p:spPr bwMode="auto">
          <a:xfrm>
            <a:off x="755650" y="6972300"/>
            <a:ext cx="2098675" cy="501650"/>
          </a:xfrm>
          <a:prstGeom prst="rect">
            <a:avLst/>
          </a:prstGeom>
          <a:noFill/>
          <a:ln w="9525">
            <a:noFill/>
            <a:round/>
            <a:headEnd/>
            <a:tailEnd/>
          </a:ln>
          <a:effectLst/>
        </p:spPr>
        <p:txBody>
          <a:bodyPr vert="horz" wrap="square" lIns="100800" tIns="50400" rIns="100800" bIns="50400" numCol="1" anchor="b" anchorCtr="0" compatLnSpc="1">
            <a:prstTxWarp prst="textNoShape">
              <a:avLst/>
            </a:prstTxWarp>
          </a:bodyPr>
          <a:lstStyle>
            <a:lvl1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500">
                <a:solidFill>
                  <a:srgbClr val="000000"/>
                </a:solidFill>
                <a:ea typeface="DejaVu LGC Sans" charset="0"/>
                <a:cs typeface="DejaVu LGC Sans" charset="0"/>
              </a:defRPr>
            </a:lvl1pPr>
          </a:lstStyle>
          <a:p>
            <a:endParaRPr lang="en-GB"/>
          </a:p>
        </p:txBody>
      </p:sp>
      <p:sp>
        <p:nvSpPr>
          <p:cNvPr id="1028" name="Rectangle 4"/>
          <p:cNvSpPr>
            <a:spLocks noGrp="1" noChangeArrowheads="1"/>
          </p:cNvSpPr>
          <p:nvPr>
            <p:ph type="ftr"/>
          </p:nvPr>
        </p:nvSpPr>
        <p:spPr bwMode="auto">
          <a:xfrm>
            <a:off x="3444875" y="6972300"/>
            <a:ext cx="3189288" cy="501650"/>
          </a:xfrm>
          <a:prstGeom prst="rect">
            <a:avLst/>
          </a:prstGeom>
          <a:noFill/>
          <a:ln w="9525">
            <a:noFill/>
            <a:round/>
            <a:headEnd/>
            <a:tailEnd/>
          </a:ln>
          <a:effectLst/>
        </p:spPr>
        <p:txBody>
          <a:bodyPr vert="horz" wrap="square" lIns="100800" tIns="50400" rIns="100800" bIns="50400" numCol="1" anchor="b" anchorCtr="0" compatLnSpc="1">
            <a:prstTxWarp prst="textNoShape">
              <a:avLst/>
            </a:prstTxWarp>
          </a:bodyPr>
          <a:lstStyle>
            <a:lvl1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500">
                <a:solidFill>
                  <a:srgbClr val="000000"/>
                </a:solidFill>
                <a:ea typeface="DejaVu LGC Sans" charset="0"/>
                <a:cs typeface="DejaVu LGC Sans" charset="0"/>
              </a:defRPr>
            </a:lvl1pPr>
          </a:lstStyle>
          <a:p>
            <a:endParaRPr lang="en-US"/>
          </a:p>
        </p:txBody>
      </p:sp>
      <p:sp>
        <p:nvSpPr>
          <p:cNvPr id="1029" name="Rectangle 5"/>
          <p:cNvSpPr>
            <a:spLocks noGrp="1" noChangeArrowheads="1"/>
          </p:cNvSpPr>
          <p:nvPr>
            <p:ph type="sldNum"/>
          </p:nvPr>
        </p:nvSpPr>
        <p:spPr bwMode="auto">
          <a:xfrm>
            <a:off x="7224713" y="6972300"/>
            <a:ext cx="2098675" cy="501650"/>
          </a:xfrm>
          <a:prstGeom prst="rect">
            <a:avLst/>
          </a:prstGeom>
          <a:noFill/>
          <a:ln w="9525">
            <a:noFill/>
            <a:round/>
            <a:headEnd/>
            <a:tailEnd/>
          </a:ln>
          <a:effectLst/>
        </p:spPr>
        <p:txBody>
          <a:bodyPr vert="horz" wrap="square" lIns="100800" tIns="50400" rIns="100800" bIns="50400" numCol="1" anchor="b" anchorCtr="0" compatLnSpc="1">
            <a:prstTxWarp prst="textNoShape">
              <a:avLst/>
            </a:prstTxWarp>
          </a:bodyPr>
          <a:lstStyle>
            <a:lvl1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500">
                <a:solidFill>
                  <a:srgbClr val="000000"/>
                </a:solidFill>
                <a:ea typeface="DejaVu LGC Sans" charset="0"/>
                <a:cs typeface="DejaVu LGC Sans" charset="0"/>
              </a:defRPr>
            </a:lvl1pPr>
          </a:lstStyle>
          <a:p>
            <a:fld id="{83F9046C-E694-4091-9944-BE4A863D8B60}" type="slidenum">
              <a:rPr lang="en-US"/>
              <a:pPr/>
              <a:t>‹#›</a:t>
            </a:fld>
            <a:endParaRPr lang="en-US"/>
          </a:p>
        </p:txBody>
      </p:sp>
      <p:grpSp>
        <p:nvGrpSpPr>
          <p:cNvPr id="1030" name="Group 6"/>
          <p:cNvGrpSpPr>
            <a:grpSpLocks/>
          </p:cNvGrpSpPr>
          <p:nvPr/>
        </p:nvGrpSpPr>
        <p:grpSpPr bwMode="auto">
          <a:xfrm>
            <a:off x="288925" y="96838"/>
            <a:ext cx="9355138" cy="914400"/>
            <a:chOff x="182" y="61"/>
            <a:chExt cx="5893" cy="576"/>
          </a:xfrm>
        </p:grpSpPr>
        <p:grpSp>
          <p:nvGrpSpPr>
            <p:cNvPr id="1031" name="Group 7"/>
            <p:cNvGrpSpPr>
              <a:grpSpLocks/>
            </p:cNvGrpSpPr>
            <p:nvPr/>
          </p:nvGrpSpPr>
          <p:grpSpPr bwMode="auto">
            <a:xfrm>
              <a:off x="732" y="115"/>
              <a:ext cx="5344" cy="474"/>
              <a:chOff x="732" y="115"/>
              <a:chExt cx="5344" cy="474"/>
            </a:xfrm>
          </p:grpSpPr>
          <p:sp>
            <p:nvSpPr>
              <p:cNvPr id="1032" name="Freeform 8"/>
              <p:cNvSpPr>
                <a:spLocks noChangeArrowheads="1"/>
              </p:cNvSpPr>
              <p:nvPr/>
            </p:nvSpPr>
            <p:spPr bwMode="auto">
              <a:xfrm>
                <a:off x="732" y="115"/>
                <a:ext cx="5345" cy="475"/>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rgbClr val="E5D093"/>
              </a:solidFill>
              <a:ln w="9360">
                <a:solidFill>
                  <a:srgbClr val="FFFFFF"/>
                </a:solidFill>
                <a:round/>
                <a:headEnd/>
                <a:tailEnd/>
              </a:ln>
              <a:effectLst/>
            </p:spPr>
            <p:txBody>
              <a:bodyPr wrap="none" anchor="ctr"/>
              <a:lstStyle/>
              <a:p>
                <a:endParaRPr lang="en-US"/>
              </a:p>
            </p:txBody>
          </p:sp>
          <p:grpSp>
            <p:nvGrpSpPr>
              <p:cNvPr id="1033" name="Group 9"/>
              <p:cNvGrpSpPr>
                <a:grpSpLocks/>
              </p:cNvGrpSpPr>
              <p:nvPr/>
            </p:nvGrpSpPr>
            <p:grpSpPr bwMode="auto">
              <a:xfrm>
                <a:off x="1318" y="115"/>
                <a:ext cx="4218" cy="470"/>
                <a:chOff x="1318" y="115"/>
                <a:chExt cx="4218" cy="470"/>
              </a:xfrm>
            </p:grpSpPr>
            <p:grpSp>
              <p:nvGrpSpPr>
                <p:cNvPr id="1034" name="Group 10"/>
                <p:cNvGrpSpPr>
                  <a:grpSpLocks/>
                </p:cNvGrpSpPr>
                <p:nvPr/>
              </p:nvGrpSpPr>
              <p:grpSpPr bwMode="auto">
                <a:xfrm>
                  <a:off x="1318" y="116"/>
                  <a:ext cx="2433" cy="468"/>
                  <a:chOff x="1318" y="116"/>
                  <a:chExt cx="2433" cy="468"/>
                </a:xfrm>
              </p:grpSpPr>
              <p:sp>
                <p:nvSpPr>
                  <p:cNvPr id="1035" name="Freeform 11"/>
                  <p:cNvSpPr>
                    <a:spLocks noChangeArrowheads="1"/>
                  </p:cNvSpPr>
                  <p:nvPr/>
                </p:nvSpPr>
                <p:spPr bwMode="auto">
                  <a:xfrm>
                    <a:off x="2680" y="547"/>
                    <a:ext cx="8" cy="9"/>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rgbClr val="CCB374"/>
                  </a:solidFill>
                  <a:ln w="9525">
                    <a:noFill/>
                    <a:round/>
                    <a:headEnd/>
                    <a:tailEnd/>
                  </a:ln>
                  <a:effectLst/>
                </p:spPr>
                <p:txBody>
                  <a:bodyPr wrap="none" anchor="ctr"/>
                  <a:lstStyle/>
                  <a:p>
                    <a:endParaRPr lang="en-US"/>
                  </a:p>
                </p:txBody>
              </p:sp>
              <p:sp>
                <p:nvSpPr>
                  <p:cNvPr id="1036" name="Freeform 12"/>
                  <p:cNvSpPr>
                    <a:spLocks noChangeArrowheads="1"/>
                  </p:cNvSpPr>
                  <p:nvPr/>
                </p:nvSpPr>
                <p:spPr bwMode="auto">
                  <a:xfrm>
                    <a:off x="2763" y="576"/>
                    <a:ext cx="10" cy="9"/>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rgbClr val="CCB374"/>
                  </a:solidFill>
                  <a:ln w="9525">
                    <a:noFill/>
                    <a:round/>
                    <a:headEnd/>
                    <a:tailEnd/>
                  </a:ln>
                  <a:effectLst/>
                </p:spPr>
                <p:txBody>
                  <a:bodyPr wrap="none" anchor="ctr"/>
                  <a:lstStyle/>
                  <a:p>
                    <a:endParaRPr lang="en-US"/>
                  </a:p>
                </p:txBody>
              </p:sp>
              <p:sp>
                <p:nvSpPr>
                  <p:cNvPr id="1037" name="Freeform 13"/>
                  <p:cNvSpPr>
                    <a:spLocks noChangeArrowheads="1"/>
                  </p:cNvSpPr>
                  <p:nvPr/>
                </p:nvSpPr>
                <p:spPr bwMode="auto">
                  <a:xfrm>
                    <a:off x="2529" y="528"/>
                    <a:ext cx="14" cy="15"/>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rgbClr val="CCB374"/>
                  </a:solidFill>
                  <a:ln w="9525">
                    <a:noFill/>
                    <a:round/>
                    <a:headEnd/>
                    <a:tailEnd/>
                  </a:ln>
                  <a:effectLst/>
                </p:spPr>
                <p:txBody>
                  <a:bodyPr wrap="none" anchor="ctr"/>
                  <a:lstStyle/>
                  <a:p>
                    <a:endParaRPr lang="en-US"/>
                  </a:p>
                </p:txBody>
              </p:sp>
              <p:sp>
                <p:nvSpPr>
                  <p:cNvPr id="1038" name="Freeform 14"/>
                  <p:cNvSpPr>
                    <a:spLocks noChangeArrowheads="1"/>
                  </p:cNvSpPr>
                  <p:nvPr/>
                </p:nvSpPr>
                <p:spPr bwMode="auto">
                  <a:xfrm>
                    <a:off x="2360" y="542"/>
                    <a:ext cx="12"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rgbClr val="CCB374"/>
                  </a:solidFill>
                  <a:ln w="9525">
                    <a:noFill/>
                    <a:round/>
                    <a:headEnd/>
                    <a:tailEnd/>
                  </a:ln>
                  <a:effectLst/>
                </p:spPr>
                <p:txBody>
                  <a:bodyPr wrap="none" anchor="ctr"/>
                  <a:lstStyle/>
                  <a:p>
                    <a:endParaRPr lang="en-US"/>
                  </a:p>
                </p:txBody>
              </p:sp>
              <p:sp>
                <p:nvSpPr>
                  <p:cNvPr id="1039" name="Freeform 15"/>
                  <p:cNvSpPr>
                    <a:spLocks noChangeArrowheads="1"/>
                  </p:cNvSpPr>
                  <p:nvPr/>
                </p:nvSpPr>
                <p:spPr bwMode="auto">
                  <a:xfrm>
                    <a:off x="2310" y="549"/>
                    <a:ext cx="31" cy="18"/>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rgbClr val="CCB374"/>
                  </a:solidFill>
                  <a:ln w="9525">
                    <a:noFill/>
                    <a:round/>
                    <a:headEnd/>
                    <a:tailEnd/>
                  </a:ln>
                  <a:effectLst/>
                </p:spPr>
                <p:txBody>
                  <a:bodyPr wrap="none" anchor="ctr"/>
                  <a:lstStyle/>
                  <a:p>
                    <a:endParaRPr lang="en-US"/>
                  </a:p>
                </p:txBody>
              </p:sp>
              <p:sp>
                <p:nvSpPr>
                  <p:cNvPr id="1040" name="Freeform 16"/>
                  <p:cNvSpPr>
                    <a:spLocks noChangeArrowheads="1"/>
                  </p:cNvSpPr>
                  <p:nvPr/>
                </p:nvSpPr>
                <p:spPr bwMode="auto">
                  <a:xfrm>
                    <a:off x="2278" y="548"/>
                    <a:ext cx="32" cy="17"/>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rgbClr val="CCB374"/>
                  </a:solidFill>
                  <a:ln w="9525">
                    <a:noFill/>
                    <a:round/>
                    <a:headEnd/>
                    <a:tailEnd/>
                  </a:ln>
                  <a:effectLst/>
                </p:spPr>
                <p:txBody>
                  <a:bodyPr wrap="none" anchor="ctr"/>
                  <a:lstStyle/>
                  <a:p>
                    <a:endParaRPr lang="en-US"/>
                  </a:p>
                </p:txBody>
              </p:sp>
              <p:sp>
                <p:nvSpPr>
                  <p:cNvPr id="1041" name="Freeform 17"/>
                  <p:cNvSpPr>
                    <a:spLocks noChangeArrowheads="1"/>
                  </p:cNvSpPr>
                  <p:nvPr/>
                </p:nvSpPr>
                <p:spPr bwMode="auto">
                  <a:xfrm>
                    <a:off x="2105" y="452"/>
                    <a:ext cx="166" cy="102"/>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rgbClr val="CCB374"/>
                  </a:solidFill>
                  <a:ln w="9525">
                    <a:noFill/>
                    <a:round/>
                    <a:headEnd/>
                    <a:tailEnd/>
                  </a:ln>
                  <a:effectLst/>
                </p:spPr>
                <p:txBody>
                  <a:bodyPr wrap="none" anchor="ctr"/>
                  <a:lstStyle/>
                  <a:p>
                    <a:endParaRPr lang="en-US"/>
                  </a:p>
                </p:txBody>
              </p:sp>
              <p:sp>
                <p:nvSpPr>
                  <p:cNvPr id="1042" name="Freeform 18"/>
                  <p:cNvSpPr>
                    <a:spLocks noChangeArrowheads="1"/>
                  </p:cNvSpPr>
                  <p:nvPr/>
                </p:nvSpPr>
                <p:spPr bwMode="auto">
                  <a:xfrm>
                    <a:off x="2206" y="446"/>
                    <a:ext cx="74" cy="75"/>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rgbClr val="CCB374"/>
                  </a:solidFill>
                  <a:ln w="9525">
                    <a:noFill/>
                    <a:round/>
                    <a:headEnd/>
                    <a:tailEnd/>
                  </a:ln>
                  <a:effectLst/>
                </p:spPr>
                <p:txBody>
                  <a:bodyPr wrap="none" anchor="ctr"/>
                  <a:lstStyle/>
                  <a:p>
                    <a:endParaRPr lang="en-US"/>
                  </a:p>
                </p:txBody>
              </p:sp>
              <p:sp>
                <p:nvSpPr>
                  <p:cNvPr id="1043" name="Freeform 19"/>
                  <p:cNvSpPr>
                    <a:spLocks noChangeArrowheads="1"/>
                  </p:cNvSpPr>
                  <p:nvPr/>
                </p:nvSpPr>
                <p:spPr bwMode="auto">
                  <a:xfrm>
                    <a:off x="2278" y="480"/>
                    <a:ext cx="52" cy="14"/>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rgbClr val="CCB374"/>
                  </a:solidFill>
                  <a:ln w="9525">
                    <a:noFill/>
                    <a:round/>
                    <a:headEnd/>
                    <a:tailEnd/>
                  </a:ln>
                  <a:effectLst/>
                </p:spPr>
                <p:txBody>
                  <a:bodyPr wrap="none" anchor="ctr"/>
                  <a:lstStyle/>
                  <a:p>
                    <a:endParaRPr lang="en-US"/>
                  </a:p>
                </p:txBody>
              </p:sp>
              <p:sp>
                <p:nvSpPr>
                  <p:cNvPr id="1044" name="Freeform 20"/>
                  <p:cNvSpPr>
                    <a:spLocks noChangeArrowheads="1"/>
                  </p:cNvSpPr>
                  <p:nvPr/>
                </p:nvSpPr>
                <p:spPr bwMode="auto">
                  <a:xfrm>
                    <a:off x="2275" y="497"/>
                    <a:ext cx="35" cy="37"/>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rgbClr val="CCB374"/>
                  </a:solidFill>
                  <a:ln w="9525">
                    <a:noFill/>
                    <a:round/>
                    <a:headEnd/>
                    <a:tailEnd/>
                  </a:ln>
                  <a:effectLst/>
                </p:spPr>
                <p:txBody>
                  <a:bodyPr wrap="none" anchor="ctr"/>
                  <a:lstStyle/>
                  <a:p>
                    <a:endParaRPr lang="en-US"/>
                  </a:p>
                </p:txBody>
              </p:sp>
              <p:sp>
                <p:nvSpPr>
                  <p:cNvPr id="1045" name="Freeform 21"/>
                  <p:cNvSpPr>
                    <a:spLocks noChangeArrowheads="1"/>
                  </p:cNvSpPr>
                  <p:nvPr/>
                </p:nvSpPr>
                <p:spPr bwMode="auto">
                  <a:xfrm>
                    <a:off x="2335" y="476"/>
                    <a:ext cx="17" cy="22"/>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rgbClr val="CCB374"/>
                  </a:solidFill>
                  <a:ln w="9525">
                    <a:noFill/>
                    <a:round/>
                    <a:headEnd/>
                    <a:tailEnd/>
                  </a:ln>
                  <a:effectLst/>
                </p:spPr>
                <p:txBody>
                  <a:bodyPr wrap="none" anchor="ctr"/>
                  <a:lstStyle/>
                  <a:p>
                    <a:endParaRPr lang="en-US"/>
                  </a:p>
                </p:txBody>
              </p:sp>
              <p:sp>
                <p:nvSpPr>
                  <p:cNvPr id="1046" name="Freeform 22"/>
                  <p:cNvSpPr>
                    <a:spLocks noChangeArrowheads="1"/>
                  </p:cNvSpPr>
                  <p:nvPr/>
                </p:nvSpPr>
                <p:spPr bwMode="auto">
                  <a:xfrm>
                    <a:off x="2339" y="510"/>
                    <a:ext cx="22" cy="11"/>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rgbClr val="CCB374"/>
                  </a:solidFill>
                  <a:ln w="9525">
                    <a:noFill/>
                    <a:round/>
                    <a:headEnd/>
                    <a:tailEnd/>
                  </a:ln>
                  <a:effectLst/>
                </p:spPr>
                <p:txBody>
                  <a:bodyPr wrap="none" anchor="ctr"/>
                  <a:lstStyle/>
                  <a:p>
                    <a:endParaRPr lang="en-US"/>
                  </a:p>
                </p:txBody>
              </p:sp>
              <p:sp>
                <p:nvSpPr>
                  <p:cNvPr id="1047" name="Freeform 23"/>
                  <p:cNvSpPr>
                    <a:spLocks noChangeArrowheads="1"/>
                  </p:cNvSpPr>
                  <p:nvPr/>
                </p:nvSpPr>
                <p:spPr bwMode="auto">
                  <a:xfrm>
                    <a:off x="2363" y="494"/>
                    <a:ext cx="28" cy="19"/>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rgbClr val="CCB374"/>
                  </a:solidFill>
                  <a:ln w="9525">
                    <a:noFill/>
                    <a:round/>
                    <a:headEnd/>
                    <a:tailEnd/>
                  </a:ln>
                  <a:effectLst/>
                </p:spPr>
                <p:txBody>
                  <a:bodyPr wrap="none" anchor="ctr"/>
                  <a:lstStyle/>
                  <a:p>
                    <a:endParaRPr lang="en-US"/>
                  </a:p>
                </p:txBody>
              </p:sp>
              <p:sp>
                <p:nvSpPr>
                  <p:cNvPr id="1048" name="Freeform 24"/>
                  <p:cNvSpPr>
                    <a:spLocks noChangeArrowheads="1"/>
                  </p:cNvSpPr>
                  <p:nvPr/>
                </p:nvSpPr>
                <p:spPr bwMode="auto">
                  <a:xfrm>
                    <a:off x="2370" y="503"/>
                    <a:ext cx="134" cy="67"/>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rgbClr val="CCB374"/>
                  </a:solidFill>
                  <a:ln w="9525">
                    <a:noFill/>
                    <a:round/>
                    <a:headEnd/>
                    <a:tailEnd/>
                  </a:ln>
                  <a:effectLst/>
                </p:spPr>
                <p:txBody>
                  <a:bodyPr wrap="none" anchor="ctr"/>
                  <a:lstStyle/>
                  <a:p>
                    <a:endParaRPr lang="en-US"/>
                  </a:p>
                </p:txBody>
              </p:sp>
              <p:sp>
                <p:nvSpPr>
                  <p:cNvPr id="1049" name="Freeform 25"/>
                  <p:cNvSpPr>
                    <a:spLocks noChangeArrowheads="1"/>
                  </p:cNvSpPr>
                  <p:nvPr/>
                </p:nvSpPr>
                <p:spPr bwMode="auto">
                  <a:xfrm>
                    <a:off x="2487" y="509"/>
                    <a:ext cx="36" cy="29"/>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rgbClr val="CCB374"/>
                  </a:solidFill>
                  <a:ln w="9525">
                    <a:noFill/>
                    <a:round/>
                    <a:headEnd/>
                    <a:tailEnd/>
                  </a:ln>
                  <a:effectLst/>
                </p:spPr>
                <p:txBody>
                  <a:bodyPr wrap="none" anchor="ctr"/>
                  <a:lstStyle/>
                  <a:p>
                    <a:endParaRPr lang="en-US"/>
                  </a:p>
                </p:txBody>
              </p:sp>
              <p:sp>
                <p:nvSpPr>
                  <p:cNvPr id="1050" name="Freeform 26"/>
                  <p:cNvSpPr>
                    <a:spLocks noChangeArrowheads="1"/>
                  </p:cNvSpPr>
                  <p:nvPr/>
                </p:nvSpPr>
                <p:spPr bwMode="auto">
                  <a:xfrm>
                    <a:off x="2564" y="449"/>
                    <a:ext cx="9"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rgbClr val="CCB374"/>
                  </a:solidFill>
                  <a:ln w="9525">
                    <a:noFill/>
                    <a:round/>
                    <a:headEnd/>
                    <a:tailEnd/>
                  </a:ln>
                  <a:effectLst/>
                </p:spPr>
                <p:txBody>
                  <a:bodyPr wrap="none" anchor="ctr"/>
                  <a:lstStyle/>
                  <a:p>
                    <a:endParaRPr lang="en-US"/>
                  </a:p>
                </p:txBody>
              </p:sp>
              <p:sp>
                <p:nvSpPr>
                  <p:cNvPr id="1051" name="Freeform 27"/>
                  <p:cNvSpPr>
                    <a:spLocks noChangeArrowheads="1"/>
                  </p:cNvSpPr>
                  <p:nvPr/>
                </p:nvSpPr>
                <p:spPr bwMode="auto">
                  <a:xfrm>
                    <a:off x="2611" y="493"/>
                    <a:ext cx="12" cy="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rgbClr val="CCB374"/>
                  </a:solidFill>
                  <a:ln w="9525">
                    <a:noFill/>
                    <a:round/>
                    <a:headEnd/>
                    <a:tailEnd/>
                  </a:ln>
                  <a:effectLst/>
                </p:spPr>
                <p:txBody>
                  <a:bodyPr wrap="none" anchor="ctr"/>
                  <a:lstStyle/>
                  <a:p>
                    <a:endParaRPr lang="en-US"/>
                  </a:p>
                </p:txBody>
              </p:sp>
              <p:sp>
                <p:nvSpPr>
                  <p:cNvPr id="1052" name="Freeform 28"/>
                  <p:cNvSpPr>
                    <a:spLocks noChangeArrowheads="1"/>
                  </p:cNvSpPr>
                  <p:nvPr/>
                </p:nvSpPr>
                <p:spPr bwMode="auto">
                  <a:xfrm>
                    <a:off x="2462" y="394"/>
                    <a:ext cx="9"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rgbClr val="CCB374"/>
                  </a:solidFill>
                  <a:ln w="9525">
                    <a:noFill/>
                    <a:round/>
                    <a:headEnd/>
                    <a:tailEnd/>
                  </a:ln>
                  <a:effectLst/>
                </p:spPr>
                <p:txBody>
                  <a:bodyPr wrap="none" anchor="ctr"/>
                  <a:lstStyle/>
                  <a:p>
                    <a:endParaRPr lang="en-US"/>
                  </a:p>
                </p:txBody>
              </p:sp>
              <p:sp>
                <p:nvSpPr>
                  <p:cNvPr id="1053" name="Freeform 29"/>
                  <p:cNvSpPr>
                    <a:spLocks noChangeArrowheads="1"/>
                  </p:cNvSpPr>
                  <p:nvPr/>
                </p:nvSpPr>
                <p:spPr bwMode="auto">
                  <a:xfrm>
                    <a:off x="2384" y="440"/>
                    <a:ext cx="9"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rgbClr val="CCB374"/>
                  </a:solidFill>
                  <a:ln w="9525">
                    <a:noFill/>
                    <a:round/>
                    <a:headEnd/>
                    <a:tailEnd/>
                  </a:ln>
                  <a:effectLst/>
                </p:spPr>
                <p:txBody>
                  <a:bodyPr wrap="none" anchor="ctr"/>
                  <a:lstStyle/>
                  <a:p>
                    <a:endParaRPr lang="en-US"/>
                  </a:p>
                </p:txBody>
              </p:sp>
              <p:sp>
                <p:nvSpPr>
                  <p:cNvPr id="1054" name="Freeform 30"/>
                  <p:cNvSpPr>
                    <a:spLocks noChangeArrowheads="1"/>
                  </p:cNvSpPr>
                  <p:nvPr/>
                </p:nvSpPr>
                <p:spPr bwMode="auto">
                  <a:xfrm>
                    <a:off x="2298" y="426"/>
                    <a:ext cx="37" cy="29"/>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rgbClr val="CCB374"/>
                  </a:solidFill>
                  <a:ln w="9525">
                    <a:noFill/>
                    <a:round/>
                    <a:headEnd/>
                    <a:tailEnd/>
                  </a:ln>
                  <a:effectLst/>
                </p:spPr>
                <p:txBody>
                  <a:bodyPr wrap="none" anchor="ctr"/>
                  <a:lstStyle/>
                  <a:p>
                    <a:endParaRPr lang="en-US"/>
                  </a:p>
                </p:txBody>
              </p:sp>
              <p:sp>
                <p:nvSpPr>
                  <p:cNvPr id="1055" name="Freeform 31"/>
                  <p:cNvSpPr>
                    <a:spLocks noChangeArrowheads="1"/>
                  </p:cNvSpPr>
                  <p:nvPr/>
                </p:nvSpPr>
                <p:spPr bwMode="auto">
                  <a:xfrm>
                    <a:off x="2285" y="363"/>
                    <a:ext cx="44" cy="64"/>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rgbClr val="CCB374"/>
                  </a:solidFill>
                  <a:ln w="9525">
                    <a:noFill/>
                    <a:round/>
                    <a:headEnd/>
                    <a:tailEnd/>
                  </a:ln>
                  <a:effectLst/>
                </p:spPr>
                <p:txBody>
                  <a:bodyPr wrap="none" anchor="ctr"/>
                  <a:lstStyle/>
                  <a:p>
                    <a:endParaRPr lang="en-US"/>
                  </a:p>
                </p:txBody>
              </p:sp>
              <p:sp>
                <p:nvSpPr>
                  <p:cNvPr id="1056" name="Freeform 32"/>
                  <p:cNvSpPr>
                    <a:spLocks noChangeArrowheads="1"/>
                  </p:cNvSpPr>
                  <p:nvPr/>
                </p:nvSpPr>
                <p:spPr bwMode="auto">
                  <a:xfrm>
                    <a:off x="2296" y="409"/>
                    <a:ext cx="15" cy="19"/>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rgbClr val="CCB374"/>
                  </a:solidFill>
                  <a:ln w="9525">
                    <a:noFill/>
                    <a:round/>
                    <a:headEnd/>
                    <a:tailEnd/>
                  </a:ln>
                  <a:effectLst/>
                </p:spPr>
                <p:txBody>
                  <a:bodyPr wrap="none" anchor="ctr"/>
                  <a:lstStyle/>
                  <a:p>
                    <a:endParaRPr lang="en-US"/>
                  </a:p>
                </p:txBody>
              </p:sp>
              <p:sp>
                <p:nvSpPr>
                  <p:cNvPr id="1057" name="Freeform 33"/>
                  <p:cNvSpPr>
                    <a:spLocks noChangeArrowheads="1"/>
                  </p:cNvSpPr>
                  <p:nvPr/>
                </p:nvSpPr>
                <p:spPr bwMode="auto">
                  <a:xfrm>
                    <a:off x="2266" y="414"/>
                    <a:ext cx="21" cy="19"/>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rgbClr val="CCB374"/>
                  </a:solidFill>
                  <a:ln w="9525">
                    <a:noFill/>
                    <a:round/>
                    <a:headEnd/>
                    <a:tailEnd/>
                  </a:ln>
                  <a:effectLst/>
                </p:spPr>
                <p:txBody>
                  <a:bodyPr wrap="none" anchor="ctr"/>
                  <a:lstStyle/>
                  <a:p>
                    <a:endParaRPr lang="en-US"/>
                  </a:p>
                </p:txBody>
              </p:sp>
              <p:sp>
                <p:nvSpPr>
                  <p:cNvPr id="1058" name="Freeform 34"/>
                  <p:cNvSpPr>
                    <a:spLocks noChangeArrowheads="1"/>
                  </p:cNvSpPr>
                  <p:nvPr/>
                </p:nvSpPr>
                <p:spPr bwMode="auto">
                  <a:xfrm>
                    <a:off x="3422" y="388"/>
                    <a:ext cx="330" cy="197"/>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rgbClr val="CCB374"/>
                  </a:solidFill>
                  <a:ln w="9525">
                    <a:noFill/>
                    <a:round/>
                    <a:headEnd/>
                    <a:tailEnd/>
                  </a:ln>
                  <a:effectLst/>
                </p:spPr>
                <p:txBody>
                  <a:bodyPr wrap="none" anchor="ctr"/>
                  <a:lstStyle/>
                  <a:p>
                    <a:endParaRPr lang="en-US"/>
                  </a:p>
                </p:txBody>
              </p:sp>
              <p:sp>
                <p:nvSpPr>
                  <p:cNvPr id="1059" name="Freeform 35"/>
                  <p:cNvSpPr>
                    <a:spLocks noChangeArrowheads="1"/>
                  </p:cNvSpPr>
                  <p:nvPr/>
                </p:nvSpPr>
                <p:spPr bwMode="auto">
                  <a:xfrm>
                    <a:off x="2985" y="117"/>
                    <a:ext cx="463" cy="311"/>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rgbClr val="CCB374"/>
                  </a:solidFill>
                  <a:ln w="9525">
                    <a:noFill/>
                    <a:round/>
                    <a:headEnd/>
                    <a:tailEnd/>
                  </a:ln>
                  <a:effectLst/>
                </p:spPr>
                <p:txBody>
                  <a:bodyPr wrap="none" anchor="ctr"/>
                  <a:lstStyle/>
                  <a:p>
                    <a:endParaRPr lang="en-US"/>
                  </a:p>
                </p:txBody>
              </p:sp>
              <p:sp>
                <p:nvSpPr>
                  <p:cNvPr id="1060" name="Freeform 36"/>
                  <p:cNvSpPr>
                    <a:spLocks noChangeArrowheads="1"/>
                  </p:cNvSpPr>
                  <p:nvPr/>
                </p:nvSpPr>
                <p:spPr bwMode="auto">
                  <a:xfrm>
                    <a:off x="2843" y="340"/>
                    <a:ext cx="17" cy="18"/>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rgbClr val="CCB374"/>
                  </a:solidFill>
                  <a:ln w="9525">
                    <a:noFill/>
                    <a:round/>
                    <a:headEnd/>
                    <a:tailEnd/>
                  </a:ln>
                  <a:effectLst/>
                </p:spPr>
                <p:txBody>
                  <a:bodyPr wrap="none" anchor="ctr"/>
                  <a:lstStyle/>
                  <a:p>
                    <a:endParaRPr lang="en-US"/>
                  </a:p>
                </p:txBody>
              </p:sp>
              <p:sp>
                <p:nvSpPr>
                  <p:cNvPr id="1061" name="Freeform 37"/>
                  <p:cNvSpPr>
                    <a:spLocks noChangeArrowheads="1"/>
                  </p:cNvSpPr>
                  <p:nvPr/>
                </p:nvSpPr>
                <p:spPr bwMode="auto">
                  <a:xfrm>
                    <a:off x="2830" y="334"/>
                    <a:ext cx="18" cy="13"/>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rgbClr val="CCB374"/>
                  </a:solidFill>
                  <a:ln w="9525">
                    <a:noFill/>
                    <a:round/>
                    <a:headEnd/>
                    <a:tailEnd/>
                  </a:ln>
                  <a:effectLst/>
                </p:spPr>
                <p:txBody>
                  <a:bodyPr wrap="none" anchor="ctr"/>
                  <a:lstStyle/>
                  <a:p>
                    <a:endParaRPr lang="en-US"/>
                  </a:p>
                </p:txBody>
              </p:sp>
              <p:sp>
                <p:nvSpPr>
                  <p:cNvPr id="1062" name="Freeform 38"/>
                  <p:cNvSpPr>
                    <a:spLocks noChangeArrowheads="1"/>
                  </p:cNvSpPr>
                  <p:nvPr/>
                </p:nvSpPr>
                <p:spPr bwMode="auto">
                  <a:xfrm>
                    <a:off x="3365" y="297"/>
                    <a:ext cx="80" cy="36"/>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rgbClr val="CCB374"/>
                  </a:solidFill>
                  <a:ln w="9525">
                    <a:noFill/>
                    <a:round/>
                    <a:headEnd/>
                    <a:tailEnd/>
                  </a:ln>
                  <a:effectLst/>
                </p:spPr>
                <p:txBody>
                  <a:bodyPr wrap="none" anchor="ctr"/>
                  <a:lstStyle/>
                  <a:p>
                    <a:endParaRPr lang="en-US"/>
                  </a:p>
                </p:txBody>
              </p:sp>
              <p:sp>
                <p:nvSpPr>
                  <p:cNvPr id="1063" name="Freeform 39"/>
                  <p:cNvSpPr>
                    <a:spLocks noChangeArrowheads="1"/>
                  </p:cNvSpPr>
                  <p:nvPr/>
                </p:nvSpPr>
                <p:spPr bwMode="auto">
                  <a:xfrm>
                    <a:off x="3450" y="327"/>
                    <a:ext cx="65" cy="1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rgbClr val="CCB374"/>
                  </a:solidFill>
                  <a:ln w="9525">
                    <a:noFill/>
                    <a:round/>
                    <a:headEnd/>
                    <a:tailEnd/>
                  </a:ln>
                  <a:effectLst/>
                </p:spPr>
                <p:txBody>
                  <a:bodyPr wrap="none" anchor="ctr"/>
                  <a:lstStyle/>
                  <a:p>
                    <a:endParaRPr lang="en-US"/>
                  </a:p>
                </p:txBody>
              </p:sp>
              <p:sp>
                <p:nvSpPr>
                  <p:cNvPr id="1064" name="Freeform 40"/>
                  <p:cNvSpPr>
                    <a:spLocks noChangeArrowheads="1"/>
                  </p:cNvSpPr>
                  <p:nvPr/>
                </p:nvSpPr>
                <p:spPr bwMode="auto">
                  <a:xfrm>
                    <a:off x="3415" y="336"/>
                    <a:ext cx="26" cy="15"/>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rgbClr val="CCB374"/>
                  </a:solidFill>
                  <a:ln w="9525">
                    <a:noFill/>
                    <a:round/>
                    <a:headEnd/>
                    <a:tailEnd/>
                  </a:ln>
                  <a:effectLst/>
                </p:spPr>
                <p:txBody>
                  <a:bodyPr wrap="none" anchor="ctr"/>
                  <a:lstStyle/>
                  <a:p>
                    <a:endParaRPr lang="en-US"/>
                  </a:p>
                </p:txBody>
              </p:sp>
              <p:sp>
                <p:nvSpPr>
                  <p:cNvPr id="1065" name="Freeform 41"/>
                  <p:cNvSpPr>
                    <a:spLocks noChangeArrowheads="1"/>
                  </p:cNvSpPr>
                  <p:nvPr/>
                </p:nvSpPr>
                <p:spPr bwMode="auto">
                  <a:xfrm>
                    <a:off x="3397" y="288"/>
                    <a:ext cx="18" cy="20"/>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rgbClr val="CCB374"/>
                  </a:solidFill>
                  <a:ln w="9525">
                    <a:noFill/>
                    <a:round/>
                    <a:headEnd/>
                    <a:tailEnd/>
                  </a:ln>
                  <a:effectLst/>
                </p:spPr>
                <p:txBody>
                  <a:bodyPr wrap="none" anchor="ctr"/>
                  <a:lstStyle/>
                  <a:p>
                    <a:endParaRPr lang="en-US"/>
                  </a:p>
                </p:txBody>
              </p:sp>
              <p:sp>
                <p:nvSpPr>
                  <p:cNvPr id="1066" name="Freeform 42"/>
                  <p:cNvSpPr>
                    <a:spLocks noChangeArrowheads="1"/>
                  </p:cNvSpPr>
                  <p:nvPr/>
                </p:nvSpPr>
                <p:spPr bwMode="auto">
                  <a:xfrm>
                    <a:off x="3538" y="348"/>
                    <a:ext cx="21" cy="29"/>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rgbClr val="CCB374"/>
                  </a:solidFill>
                  <a:ln w="9525">
                    <a:noFill/>
                    <a:round/>
                    <a:headEnd/>
                    <a:tailEnd/>
                  </a:ln>
                  <a:effectLst/>
                </p:spPr>
                <p:txBody>
                  <a:bodyPr wrap="none" anchor="ctr"/>
                  <a:lstStyle/>
                  <a:p>
                    <a:endParaRPr lang="en-US"/>
                  </a:p>
                </p:txBody>
              </p:sp>
              <p:sp>
                <p:nvSpPr>
                  <p:cNvPr id="1067" name="Freeform 43"/>
                  <p:cNvSpPr>
                    <a:spLocks noChangeArrowheads="1"/>
                  </p:cNvSpPr>
                  <p:nvPr/>
                </p:nvSpPr>
                <p:spPr bwMode="auto">
                  <a:xfrm>
                    <a:off x="3164" y="122"/>
                    <a:ext cx="226" cy="45"/>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rgbClr val="CCB374"/>
                  </a:solidFill>
                  <a:ln w="9525">
                    <a:noFill/>
                    <a:round/>
                    <a:headEnd/>
                    <a:tailEnd/>
                  </a:ln>
                  <a:effectLst/>
                </p:spPr>
                <p:txBody>
                  <a:bodyPr wrap="none" anchor="ctr"/>
                  <a:lstStyle/>
                  <a:p>
                    <a:endParaRPr lang="en-US"/>
                  </a:p>
                </p:txBody>
              </p:sp>
              <p:sp>
                <p:nvSpPr>
                  <p:cNvPr id="1068" name="Freeform 44"/>
                  <p:cNvSpPr>
                    <a:spLocks noChangeArrowheads="1"/>
                  </p:cNvSpPr>
                  <p:nvPr/>
                </p:nvSpPr>
                <p:spPr bwMode="auto">
                  <a:xfrm>
                    <a:off x="2964" y="121"/>
                    <a:ext cx="209" cy="22"/>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rgbClr val="CCB374"/>
                  </a:solidFill>
                  <a:ln w="9525">
                    <a:noFill/>
                    <a:round/>
                    <a:headEnd/>
                    <a:tailEnd/>
                  </a:ln>
                  <a:effectLst/>
                </p:spPr>
                <p:txBody>
                  <a:bodyPr wrap="none" anchor="ctr"/>
                  <a:lstStyle/>
                  <a:p>
                    <a:endParaRPr lang="en-US"/>
                  </a:p>
                </p:txBody>
              </p:sp>
              <p:sp>
                <p:nvSpPr>
                  <p:cNvPr id="1069" name="Freeform 45"/>
                  <p:cNvSpPr>
                    <a:spLocks noChangeArrowheads="1"/>
                  </p:cNvSpPr>
                  <p:nvPr/>
                </p:nvSpPr>
                <p:spPr bwMode="auto">
                  <a:xfrm>
                    <a:off x="2503" y="153"/>
                    <a:ext cx="20" cy="11"/>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rgbClr val="CCB374"/>
                  </a:solidFill>
                  <a:ln w="9525">
                    <a:noFill/>
                    <a:round/>
                    <a:headEnd/>
                    <a:tailEnd/>
                  </a:ln>
                  <a:effectLst/>
                </p:spPr>
                <p:txBody>
                  <a:bodyPr wrap="none" anchor="ctr"/>
                  <a:lstStyle/>
                  <a:p>
                    <a:endParaRPr lang="en-US"/>
                  </a:p>
                </p:txBody>
              </p:sp>
              <p:sp>
                <p:nvSpPr>
                  <p:cNvPr id="1070" name="Freeform 46"/>
                  <p:cNvSpPr>
                    <a:spLocks noChangeArrowheads="1"/>
                  </p:cNvSpPr>
                  <p:nvPr/>
                </p:nvSpPr>
                <p:spPr bwMode="auto">
                  <a:xfrm>
                    <a:off x="1962" y="121"/>
                    <a:ext cx="481" cy="167"/>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rgbClr val="CCB374"/>
                  </a:solidFill>
                  <a:ln w="9525">
                    <a:noFill/>
                    <a:round/>
                    <a:headEnd/>
                    <a:tailEnd/>
                  </a:ln>
                  <a:effectLst/>
                </p:spPr>
                <p:txBody>
                  <a:bodyPr wrap="none" anchor="ctr"/>
                  <a:lstStyle/>
                  <a:p>
                    <a:endParaRPr lang="en-US"/>
                  </a:p>
                </p:txBody>
              </p:sp>
              <p:sp>
                <p:nvSpPr>
                  <p:cNvPr id="1071" name="Freeform 47"/>
                  <p:cNvSpPr>
                    <a:spLocks noChangeArrowheads="1"/>
                  </p:cNvSpPr>
                  <p:nvPr/>
                </p:nvSpPr>
                <p:spPr bwMode="auto">
                  <a:xfrm>
                    <a:off x="2444" y="116"/>
                    <a:ext cx="22" cy="60"/>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rgbClr val="CCB374"/>
                  </a:solidFill>
                  <a:ln w="9525">
                    <a:noFill/>
                    <a:round/>
                    <a:headEnd/>
                    <a:tailEnd/>
                  </a:ln>
                  <a:effectLst/>
                </p:spPr>
                <p:txBody>
                  <a:bodyPr wrap="none" anchor="ctr"/>
                  <a:lstStyle/>
                  <a:p>
                    <a:endParaRPr lang="en-US"/>
                  </a:p>
                </p:txBody>
              </p:sp>
              <p:sp>
                <p:nvSpPr>
                  <p:cNvPr id="1072" name="Freeform 48"/>
                  <p:cNvSpPr>
                    <a:spLocks noChangeArrowheads="1"/>
                  </p:cNvSpPr>
                  <p:nvPr/>
                </p:nvSpPr>
                <p:spPr bwMode="auto">
                  <a:xfrm>
                    <a:off x="2431" y="166"/>
                    <a:ext cx="65" cy="37"/>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rgbClr val="CCB374"/>
                  </a:solidFill>
                  <a:ln w="9525">
                    <a:noFill/>
                    <a:round/>
                    <a:headEnd/>
                    <a:tailEnd/>
                  </a:ln>
                  <a:effectLst/>
                </p:spPr>
                <p:txBody>
                  <a:bodyPr wrap="none" anchor="ctr"/>
                  <a:lstStyle/>
                  <a:p>
                    <a:endParaRPr lang="en-US"/>
                  </a:p>
                </p:txBody>
              </p:sp>
              <p:sp>
                <p:nvSpPr>
                  <p:cNvPr id="1073" name="Freeform 49"/>
                  <p:cNvSpPr>
                    <a:spLocks noChangeArrowheads="1"/>
                  </p:cNvSpPr>
                  <p:nvPr/>
                </p:nvSpPr>
                <p:spPr bwMode="auto">
                  <a:xfrm>
                    <a:off x="2361" y="202"/>
                    <a:ext cx="88" cy="79"/>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rgbClr val="CCB374"/>
                  </a:solidFill>
                  <a:ln w="9525">
                    <a:noFill/>
                    <a:round/>
                    <a:headEnd/>
                    <a:tailEnd/>
                  </a:ln>
                  <a:effectLst/>
                </p:spPr>
                <p:txBody>
                  <a:bodyPr wrap="none" anchor="ctr"/>
                  <a:lstStyle/>
                  <a:p>
                    <a:endParaRPr lang="en-US"/>
                  </a:p>
                </p:txBody>
              </p:sp>
              <p:sp>
                <p:nvSpPr>
                  <p:cNvPr id="1074" name="Freeform 50"/>
                  <p:cNvSpPr>
                    <a:spLocks noChangeArrowheads="1"/>
                  </p:cNvSpPr>
                  <p:nvPr/>
                </p:nvSpPr>
                <p:spPr bwMode="auto">
                  <a:xfrm>
                    <a:off x="2420" y="225"/>
                    <a:ext cx="7"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rgbClr val="CCB374"/>
                  </a:solidFill>
                  <a:ln w="9525">
                    <a:noFill/>
                    <a:round/>
                    <a:headEnd/>
                    <a:tailEnd/>
                  </a:ln>
                  <a:effectLst/>
                </p:spPr>
                <p:txBody>
                  <a:bodyPr wrap="none" anchor="ctr"/>
                  <a:lstStyle/>
                  <a:p>
                    <a:endParaRPr lang="en-US"/>
                  </a:p>
                </p:txBody>
              </p:sp>
              <p:sp>
                <p:nvSpPr>
                  <p:cNvPr id="1075" name="Freeform 51"/>
                  <p:cNvSpPr>
                    <a:spLocks noChangeArrowheads="1"/>
                  </p:cNvSpPr>
                  <p:nvPr/>
                </p:nvSpPr>
                <p:spPr bwMode="auto">
                  <a:xfrm>
                    <a:off x="1926" y="278"/>
                    <a:ext cx="383" cy="208"/>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rgbClr val="CCB374"/>
                  </a:solidFill>
                  <a:ln w="9525">
                    <a:noFill/>
                    <a:round/>
                    <a:headEnd/>
                    <a:tailEnd/>
                  </a:ln>
                  <a:effectLst/>
                </p:spPr>
                <p:txBody>
                  <a:bodyPr wrap="none" anchor="ctr"/>
                  <a:lstStyle/>
                  <a:p>
                    <a:endParaRPr lang="en-US"/>
                  </a:p>
                </p:txBody>
              </p:sp>
              <p:sp>
                <p:nvSpPr>
                  <p:cNvPr id="1076" name="Freeform 52"/>
                  <p:cNvSpPr>
                    <a:spLocks noChangeArrowheads="1"/>
                  </p:cNvSpPr>
                  <p:nvPr/>
                </p:nvSpPr>
                <p:spPr bwMode="auto">
                  <a:xfrm>
                    <a:off x="1993" y="422"/>
                    <a:ext cx="21" cy="32"/>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rgbClr val="CCB374"/>
                  </a:solidFill>
                  <a:ln w="9525">
                    <a:noFill/>
                    <a:round/>
                    <a:headEnd/>
                    <a:tailEnd/>
                  </a:ln>
                  <a:effectLst/>
                </p:spPr>
                <p:txBody>
                  <a:bodyPr wrap="none" anchor="ctr"/>
                  <a:lstStyle/>
                  <a:p>
                    <a:endParaRPr lang="en-US"/>
                  </a:p>
                </p:txBody>
              </p:sp>
              <p:sp>
                <p:nvSpPr>
                  <p:cNvPr id="1077" name="Freeform 53"/>
                  <p:cNvSpPr>
                    <a:spLocks noChangeArrowheads="1"/>
                  </p:cNvSpPr>
                  <p:nvPr/>
                </p:nvSpPr>
                <p:spPr bwMode="auto">
                  <a:xfrm>
                    <a:off x="2286" y="314"/>
                    <a:ext cx="20" cy="26"/>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rgbClr val="CCB374"/>
                  </a:solidFill>
                  <a:ln w="9525">
                    <a:noFill/>
                    <a:round/>
                    <a:headEnd/>
                    <a:tailEnd/>
                  </a:ln>
                  <a:effectLst/>
                </p:spPr>
                <p:txBody>
                  <a:bodyPr wrap="none" anchor="ctr"/>
                  <a:lstStyle/>
                  <a:p>
                    <a:endParaRPr lang="en-US"/>
                  </a:p>
                </p:txBody>
              </p:sp>
              <p:sp>
                <p:nvSpPr>
                  <p:cNvPr id="1078" name="Freeform 54"/>
                  <p:cNvSpPr>
                    <a:spLocks noChangeArrowheads="1"/>
                  </p:cNvSpPr>
                  <p:nvPr/>
                </p:nvSpPr>
                <p:spPr bwMode="auto">
                  <a:xfrm>
                    <a:off x="2343" y="300"/>
                    <a:ext cx="10" cy="11"/>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rgbClr val="CCB374"/>
                  </a:solidFill>
                  <a:ln w="9525">
                    <a:noFill/>
                    <a:round/>
                    <a:headEnd/>
                    <a:tailEnd/>
                  </a:ln>
                  <a:effectLst/>
                </p:spPr>
                <p:txBody>
                  <a:bodyPr wrap="none" anchor="ctr"/>
                  <a:lstStyle/>
                  <a:p>
                    <a:endParaRPr lang="en-US"/>
                  </a:p>
                </p:txBody>
              </p:sp>
              <p:sp>
                <p:nvSpPr>
                  <p:cNvPr id="1079" name="Freeform 55"/>
                  <p:cNvSpPr>
                    <a:spLocks noChangeArrowheads="1"/>
                  </p:cNvSpPr>
                  <p:nvPr/>
                </p:nvSpPr>
                <p:spPr bwMode="auto">
                  <a:xfrm>
                    <a:off x="1318" y="196"/>
                    <a:ext cx="477" cy="389"/>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rgbClr val="CCB374"/>
                  </a:solidFill>
                  <a:ln w="9525">
                    <a:noFill/>
                    <a:round/>
                    <a:headEnd/>
                    <a:tailEnd/>
                  </a:ln>
                  <a:effectLst/>
                </p:spPr>
                <p:txBody>
                  <a:bodyPr wrap="none" anchor="ctr"/>
                  <a:lstStyle/>
                  <a:p>
                    <a:endParaRPr lang="en-US"/>
                  </a:p>
                </p:txBody>
              </p:sp>
              <p:sp>
                <p:nvSpPr>
                  <p:cNvPr id="1080" name="Freeform 56"/>
                  <p:cNvSpPr>
                    <a:spLocks noChangeArrowheads="1"/>
                  </p:cNvSpPr>
                  <p:nvPr/>
                </p:nvSpPr>
                <p:spPr bwMode="auto">
                  <a:xfrm>
                    <a:off x="1503" y="342"/>
                    <a:ext cx="180" cy="243"/>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rgbClr val="CCB374"/>
                  </a:solidFill>
                  <a:ln w="9525">
                    <a:noFill/>
                    <a:round/>
                    <a:headEnd/>
                    <a:tailEnd/>
                  </a:ln>
                  <a:effectLst/>
                </p:spPr>
                <p:txBody>
                  <a:bodyPr wrap="none" anchor="ctr"/>
                  <a:lstStyle/>
                  <a:p>
                    <a:endParaRPr lang="en-US"/>
                  </a:p>
                </p:txBody>
              </p:sp>
              <p:sp>
                <p:nvSpPr>
                  <p:cNvPr id="1081" name="Freeform 57"/>
                  <p:cNvSpPr>
                    <a:spLocks noChangeArrowheads="1"/>
                  </p:cNvSpPr>
                  <p:nvPr/>
                </p:nvSpPr>
                <p:spPr bwMode="auto">
                  <a:xfrm>
                    <a:off x="1819" y="522"/>
                    <a:ext cx="8" cy="13"/>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rgbClr val="CCB374"/>
                  </a:solidFill>
                  <a:ln w="9525">
                    <a:noFill/>
                    <a:round/>
                    <a:headEnd/>
                    <a:tailEnd/>
                  </a:ln>
                  <a:effectLst/>
                </p:spPr>
                <p:txBody>
                  <a:bodyPr wrap="none" anchor="ctr"/>
                  <a:lstStyle/>
                  <a:p>
                    <a:endParaRPr lang="en-US"/>
                  </a:p>
                </p:txBody>
              </p:sp>
              <p:sp>
                <p:nvSpPr>
                  <p:cNvPr id="1082" name="Freeform 58"/>
                  <p:cNvSpPr>
                    <a:spLocks noChangeArrowheads="1"/>
                  </p:cNvSpPr>
                  <p:nvPr/>
                </p:nvSpPr>
                <p:spPr bwMode="auto">
                  <a:xfrm>
                    <a:off x="1809" y="397"/>
                    <a:ext cx="10" cy="8"/>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rgbClr val="CCB374"/>
                  </a:solidFill>
                  <a:ln w="9525">
                    <a:noFill/>
                    <a:round/>
                    <a:headEnd/>
                    <a:tailEnd/>
                  </a:ln>
                  <a:effectLst/>
                </p:spPr>
                <p:txBody>
                  <a:bodyPr wrap="none" anchor="ctr"/>
                  <a:lstStyle/>
                  <a:p>
                    <a:endParaRPr lang="en-US"/>
                  </a:p>
                </p:txBody>
              </p:sp>
              <p:sp>
                <p:nvSpPr>
                  <p:cNvPr id="1083" name="Freeform 59"/>
                  <p:cNvSpPr>
                    <a:spLocks noChangeArrowheads="1"/>
                  </p:cNvSpPr>
                  <p:nvPr/>
                </p:nvSpPr>
                <p:spPr bwMode="auto">
                  <a:xfrm>
                    <a:off x="1374" y="243"/>
                    <a:ext cx="27" cy="11"/>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rgbClr val="CCB374"/>
                  </a:solidFill>
                  <a:ln w="9525">
                    <a:noFill/>
                    <a:round/>
                    <a:headEnd/>
                    <a:tailEnd/>
                  </a:ln>
                  <a:effectLst/>
                </p:spPr>
                <p:txBody>
                  <a:bodyPr wrap="none" anchor="ctr"/>
                  <a:lstStyle/>
                  <a:p>
                    <a:endParaRPr lang="en-US"/>
                  </a:p>
                </p:txBody>
              </p:sp>
              <p:sp>
                <p:nvSpPr>
                  <p:cNvPr id="1084" name="Freeform 60"/>
                  <p:cNvSpPr>
                    <a:spLocks noChangeArrowheads="1"/>
                  </p:cNvSpPr>
                  <p:nvPr/>
                </p:nvSpPr>
                <p:spPr bwMode="auto">
                  <a:xfrm>
                    <a:off x="1707" y="142"/>
                    <a:ext cx="325" cy="256"/>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rgbClr val="CCB374"/>
                  </a:solidFill>
                  <a:ln w="9525">
                    <a:noFill/>
                    <a:round/>
                    <a:headEnd/>
                    <a:tailEnd/>
                  </a:ln>
                  <a:effectLst/>
                </p:spPr>
                <p:txBody>
                  <a:bodyPr wrap="none" anchor="ctr"/>
                  <a:lstStyle/>
                  <a:p>
                    <a:endParaRPr lang="en-US"/>
                  </a:p>
                </p:txBody>
              </p:sp>
              <p:sp>
                <p:nvSpPr>
                  <p:cNvPr id="1085" name="Freeform 61"/>
                  <p:cNvSpPr>
                    <a:spLocks noChangeArrowheads="1"/>
                  </p:cNvSpPr>
                  <p:nvPr/>
                </p:nvSpPr>
                <p:spPr bwMode="auto">
                  <a:xfrm>
                    <a:off x="1485" y="122"/>
                    <a:ext cx="651" cy="104"/>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rgbClr val="CCB374"/>
                  </a:solidFill>
                  <a:ln w="9525">
                    <a:noFill/>
                    <a:round/>
                    <a:headEnd/>
                    <a:tailEnd/>
                  </a:ln>
                  <a:effectLst/>
                </p:spPr>
                <p:txBody>
                  <a:bodyPr wrap="none" anchor="ctr"/>
                  <a:lstStyle/>
                  <a:p>
                    <a:endParaRPr lang="en-US"/>
                  </a:p>
                </p:txBody>
              </p:sp>
              <p:sp>
                <p:nvSpPr>
                  <p:cNvPr id="1086" name="Freeform 62"/>
                  <p:cNvSpPr>
                    <a:spLocks noChangeArrowheads="1"/>
                  </p:cNvSpPr>
                  <p:nvPr/>
                </p:nvSpPr>
                <p:spPr bwMode="auto">
                  <a:xfrm>
                    <a:off x="1617" y="161"/>
                    <a:ext cx="14" cy="11"/>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rgbClr val="CCB374"/>
                  </a:solidFill>
                  <a:ln w="9525">
                    <a:noFill/>
                    <a:round/>
                    <a:headEnd/>
                    <a:tailEnd/>
                  </a:ln>
                  <a:effectLst/>
                </p:spPr>
                <p:txBody>
                  <a:bodyPr wrap="none" anchor="ctr"/>
                  <a:lstStyle/>
                  <a:p>
                    <a:endParaRPr lang="en-US"/>
                  </a:p>
                </p:txBody>
              </p:sp>
              <p:sp>
                <p:nvSpPr>
                  <p:cNvPr id="1087" name="Freeform 63"/>
                  <p:cNvSpPr>
                    <a:spLocks noChangeArrowheads="1"/>
                  </p:cNvSpPr>
                  <p:nvPr/>
                </p:nvSpPr>
                <p:spPr bwMode="auto">
                  <a:xfrm>
                    <a:off x="1601" y="176"/>
                    <a:ext cx="21" cy="12"/>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rgbClr val="CCB374"/>
                  </a:solidFill>
                  <a:ln w="9525">
                    <a:noFill/>
                    <a:round/>
                    <a:headEnd/>
                    <a:tailEnd/>
                  </a:ln>
                  <a:effectLst/>
                </p:spPr>
                <p:txBody>
                  <a:bodyPr wrap="none" anchor="ctr"/>
                  <a:lstStyle/>
                  <a:p>
                    <a:endParaRPr lang="en-US"/>
                  </a:p>
                </p:txBody>
              </p:sp>
              <p:sp>
                <p:nvSpPr>
                  <p:cNvPr id="1088" name="Freeform 64"/>
                  <p:cNvSpPr>
                    <a:spLocks noChangeArrowheads="1"/>
                  </p:cNvSpPr>
                  <p:nvPr/>
                </p:nvSpPr>
                <p:spPr bwMode="auto">
                  <a:xfrm>
                    <a:off x="1669" y="221"/>
                    <a:ext cx="35" cy="7"/>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rgbClr val="CCB374"/>
                  </a:solidFill>
                  <a:ln w="9525">
                    <a:noFill/>
                    <a:round/>
                    <a:headEnd/>
                    <a:tailEnd/>
                  </a:ln>
                  <a:effectLst/>
                </p:spPr>
                <p:txBody>
                  <a:bodyPr wrap="none" anchor="ctr"/>
                  <a:lstStyle/>
                  <a:p>
                    <a:endParaRPr lang="en-US"/>
                  </a:p>
                </p:txBody>
              </p:sp>
              <p:sp>
                <p:nvSpPr>
                  <p:cNvPr id="1089" name="Freeform 65"/>
                  <p:cNvSpPr>
                    <a:spLocks noChangeArrowheads="1"/>
                  </p:cNvSpPr>
                  <p:nvPr/>
                </p:nvSpPr>
                <p:spPr bwMode="auto">
                  <a:xfrm>
                    <a:off x="1730" y="220"/>
                    <a:ext cx="20" cy="16"/>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rgbClr val="CCB374"/>
                  </a:solidFill>
                  <a:ln w="9525">
                    <a:noFill/>
                    <a:round/>
                    <a:headEnd/>
                    <a:tailEnd/>
                  </a:ln>
                  <a:effectLst/>
                </p:spPr>
                <p:txBody>
                  <a:bodyPr wrap="none" anchor="ctr"/>
                  <a:lstStyle/>
                  <a:p>
                    <a:endParaRPr lang="en-US"/>
                  </a:p>
                </p:txBody>
              </p:sp>
              <p:sp>
                <p:nvSpPr>
                  <p:cNvPr id="1090" name="Freeform 66"/>
                  <p:cNvSpPr>
                    <a:spLocks noChangeArrowheads="1"/>
                  </p:cNvSpPr>
                  <p:nvPr/>
                </p:nvSpPr>
                <p:spPr bwMode="auto">
                  <a:xfrm>
                    <a:off x="1568" y="175"/>
                    <a:ext cx="15" cy="11"/>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rgbClr val="CCB374"/>
                  </a:solidFill>
                  <a:ln w="9525">
                    <a:noFill/>
                    <a:round/>
                    <a:headEnd/>
                    <a:tailEnd/>
                  </a:ln>
                  <a:effectLst/>
                </p:spPr>
                <p:txBody>
                  <a:bodyPr wrap="none" anchor="ctr"/>
                  <a:lstStyle/>
                  <a:p>
                    <a:endParaRPr lang="en-US"/>
                  </a:p>
                </p:txBody>
              </p:sp>
            </p:grpSp>
            <p:grpSp>
              <p:nvGrpSpPr>
                <p:cNvPr id="1091" name="Group 67"/>
                <p:cNvGrpSpPr>
                  <a:grpSpLocks/>
                </p:cNvGrpSpPr>
                <p:nvPr/>
              </p:nvGrpSpPr>
              <p:grpSpPr bwMode="auto">
                <a:xfrm>
                  <a:off x="4281" y="115"/>
                  <a:ext cx="1254" cy="470"/>
                  <a:chOff x="4281" y="115"/>
                  <a:chExt cx="1254" cy="470"/>
                </a:xfrm>
              </p:grpSpPr>
              <p:sp>
                <p:nvSpPr>
                  <p:cNvPr id="1092" name="Freeform 68"/>
                  <p:cNvSpPr>
                    <a:spLocks noChangeArrowheads="1"/>
                  </p:cNvSpPr>
                  <p:nvPr/>
                </p:nvSpPr>
                <p:spPr bwMode="auto">
                  <a:xfrm>
                    <a:off x="5492" y="528"/>
                    <a:ext cx="14" cy="15"/>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rgbClr val="CCB374"/>
                  </a:solidFill>
                  <a:ln w="9525">
                    <a:noFill/>
                    <a:round/>
                    <a:headEnd/>
                    <a:tailEnd/>
                  </a:ln>
                  <a:effectLst/>
                </p:spPr>
                <p:txBody>
                  <a:bodyPr wrap="none" anchor="ctr"/>
                  <a:lstStyle/>
                  <a:p>
                    <a:endParaRPr lang="en-US"/>
                  </a:p>
                </p:txBody>
              </p:sp>
              <p:sp>
                <p:nvSpPr>
                  <p:cNvPr id="1093" name="Freeform 69"/>
                  <p:cNvSpPr>
                    <a:spLocks noChangeArrowheads="1"/>
                  </p:cNvSpPr>
                  <p:nvPr/>
                </p:nvSpPr>
                <p:spPr bwMode="auto">
                  <a:xfrm>
                    <a:off x="5323" y="542"/>
                    <a:ext cx="12"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rgbClr val="CCB374"/>
                  </a:solidFill>
                  <a:ln w="9525">
                    <a:noFill/>
                    <a:round/>
                    <a:headEnd/>
                    <a:tailEnd/>
                  </a:ln>
                  <a:effectLst/>
                </p:spPr>
                <p:txBody>
                  <a:bodyPr wrap="none" anchor="ctr"/>
                  <a:lstStyle/>
                  <a:p>
                    <a:endParaRPr lang="en-US"/>
                  </a:p>
                </p:txBody>
              </p:sp>
              <p:sp>
                <p:nvSpPr>
                  <p:cNvPr id="1094" name="Freeform 70"/>
                  <p:cNvSpPr>
                    <a:spLocks noChangeArrowheads="1"/>
                  </p:cNvSpPr>
                  <p:nvPr/>
                </p:nvSpPr>
                <p:spPr bwMode="auto">
                  <a:xfrm>
                    <a:off x="5273" y="549"/>
                    <a:ext cx="31" cy="18"/>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rgbClr val="CCB374"/>
                  </a:solidFill>
                  <a:ln w="9525">
                    <a:noFill/>
                    <a:round/>
                    <a:headEnd/>
                    <a:tailEnd/>
                  </a:ln>
                  <a:effectLst/>
                </p:spPr>
                <p:txBody>
                  <a:bodyPr wrap="none" anchor="ctr"/>
                  <a:lstStyle/>
                  <a:p>
                    <a:endParaRPr lang="en-US"/>
                  </a:p>
                </p:txBody>
              </p:sp>
              <p:sp>
                <p:nvSpPr>
                  <p:cNvPr id="1095" name="Freeform 71"/>
                  <p:cNvSpPr>
                    <a:spLocks noChangeArrowheads="1"/>
                  </p:cNvSpPr>
                  <p:nvPr/>
                </p:nvSpPr>
                <p:spPr bwMode="auto">
                  <a:xfrm>
                    <a:off x="5241" y="548"/>
                    <a:ext cx="32" cy="17"/>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rgbClr val="CCB374"/>
                  </a:solidFill>
                  <a:ln w="9525">
                    <a:noFill/>
                    <a:round/>
                    <a:headEnd/>
                    <a:tailEnd/>
                  </a:ln>
                  <a:effectLst/>
                </p:spPr>
                <p:txBody>
                  <a:bodyPr wrap="none" anchor="ctr"/>
                  <a:lstStyle/>
                  <a:p>
                    <a:endParaRPr lang="en-US"/>
                  </a:p>
                </p:txBody>
              </p:sp>
              <p:sp>
                <p:nvSpPr>
                  <p:cNvPr id="1096" name="Freeform 72"/>
                  <p:cNvSpPr>
                    <a:spLocks noChangeArrowheads="1"/>
                  </p:cNvSpPr>
                  <p:nvPr/>
                </p:nvSpPr>
                <p:spPr bwMode="auto">
                  <a:xfrm>
                    <a:off x="5068" y="452"/>
                    <a:ext cx="166" cy="102"/>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rgbClr val="CCB374"/>
                  </a:solidFill>
                  <a:ln w="9525">
                    <a:noFill/>
                    <a:round/>
                    <a:headEnd/>
                    <a:tailEnd/>
                  </a:ln>
                  <a:effectLst/>
                </p:spPr>
                <p:txBody>
                  <a:bodyPr wrap="none" anchor="ctr"/>
                  <a:lstStyle/>
                  <a:p>
                    <a:endParaRPr lang="en-US"/>
                  </a:p>
                </p:txBody>
              </p:sp>
              <p:sp>
                <p:nvSpPr>
                  <p:cNvPr id="1097" name="Freeform 73"/>
                  <p:cNvSpPr>
                    <a:spLocks noChangeArrowheads="1"/>
                  </p:cNvSpPr>
                  <p:nvPr/>
                </p:nvSpPr>
                <p:spPr bwMode="auto">
                  <a:xfrm>
                    <a:off x="5169" y="446"/>
                    <a:ext cx="74" cy="75"/>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rgbClr val="CCB374"/>
                  </a:solidFill>
                  <a:ln w="9525">
                    <a:noFill/>
                    <a:round/>
                    <a:headEnd/>
                    <a:tailEnd/>
                  </a:ln>
                  <a:effectLst/>
                </p:spPr>
                <p:txBody>
                  <a:bodyPr wrap="none" anchor="ctr"/>
                  <a:lstStyle/>
                  <a:p>
                    <a:endParaRPr lang="en-US"/>
                  </a:p>
                </p:txBody>
              </p:sp>
              <p:sp>
                <p:nvSpPr>
                  <p:cNvPr id="1098" name="Freeform 74"/>
                  <p:cNvSpPr>
                    <a:spLocks noChangeArrowheads="1"/>
                  </p:cNvSpPr>
                  <p:nvPr/>
                </p:nvSpPr>
                <p:spPr bwMode="auto">
                  <a:xfrm>
                    <a:off x="5241" y="480"/>
                    <a:ext cx="52" cy="14"/>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rgbClr val="CCB374"/>
                  </a:solidFill>
                  <a:ln w="9525">
                    <a:noFill/>
                    <a:round/>
                    <a:headEnd/>
                    <a:tailEnd/>
                  </a:ln>
                  <a:effectLst/>
                </p:spPr>
                <p:txBody>
                  <a:bodyPr wrap="none" anchor="ctr"/>
                  <a:lstStyle/>
                  <a:p>
                    <a:endParaRPr lang="en-US"/>
                  </a:p>
                </p:txBody>
              </p:sp>
              <p:sp>
                <p:nvSpPr>
                  <p:cNvPr id="1099" name="Freeform 75"/>
                  <p:cNvSpPr>
                    <a:spLocks noChangeArrowheads="1"/>
                  </p:cNvSpPr>
                  <p:nvPr/>
                </p:nvSpPr>
                <p:spPr bwMode="auto">
                  <a:xfrm>
                    <a:off x="5239" y="497"/>
                    <a:ext cx="35" cy="37"/>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rgbClr val="CCB374"/>
                  </a:solidFill>
                  <a:ln w="9525">
                    <a:noFill/>
                    <a:round/>
                    <a:headEnd/>
                    <a:tailEnd/>
                  </a:ln>
                  <a:effectLst/>
                </p:spPr>
                <p:txBody>
                  <a:bodyPr wrap="none" anchor="ctr"/>
                  <a:lstStyle/>
                  <a:p>
                    <a:endParaRPr lang="en-US"/>
                  </a:p>
                </p:txBody>
              </p:sp>
              <p:sp>
                <p:nvSpPr>
                  <p:cNvPr id="1100" name="Freeform 76"/>
                  <p:cNvSpPr>
                    <a:spLocks noChangeArrowheads="1"/>
                  </p:cNvSpPr>
                  <p:nvPr/>
                </p:nvSpPr>
                <p:spPr bwMode="auto">
                  <a:xfrm>
                    <a:off x="5298" y="476"/>
                    <a:ext cx="17" cy="22"/>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rgbClr val="CCB374"/>
                  </a:solidFill>
                  <a:ln w="9525">
                    <a:noFill/>
                    <a:round/>
                    <a:headEnd/>
                    <a:tailEnd/>
                  </a:ln>
                  <a:effectLst/>
                </p:spPr>
                <p:txBody>
                  <a:bodyPr wrap="none" anchor="ctr"/>
                  <a:lstStyle/>
                  <a:p>
                    <a:endParaRPr lang="en-US"/>
                  </a:p>
                </p:txBody>
              </p:sp>
              <p:sp>
                <p:nvSpPr>
                  <p:cNvPr id="1101" name="Freeform 77"/>
                  <p:cNvSpPr>
                    <a:spLocks noChangeArrowheads="1"/>
                  </p:cNvSpPr>
                  <p:nvPr/>
                </p:nvSpPr>
                <p:spPr bwMode="auto">
                  <a:xfrm>
                    <a:off x="5303" y="510"/>
                    <a:ext cx="22" cy="11"/>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rgbClr val="CCB374"/>
                  </a:solidFill>
                  <a:ln w="9525">
                    <a:noFill/>
                    <a:round/>
                    <a:headEnd/>
                    <a:tailEnd/>
                  </a:ln>
                  <a:effectLst/>
                </p:spPr>
                <p:txBody>
                  <a:bodyPr wrap="none" anchor="ctr"/>
                  <a:lstStyle/>
                  <a:p>
                    <a:endParaRPr lang="en-US"/>
                  </a:p>
                </p:txBody>
              </p:sp>
              <p:sp>
                <p:nvSpPr>
                  <p:cNvPr id="1102" name="Freeform 78"/>
                  <p:cNvSpPr>
                    <a:spLocks noChangeArrowheads="1"/>
                  </p:cNvSpPr>
                  <p:nvPr/>
                </p:nvSpPr>
                <p:spPr bwMode="auto">
                  <a:xfrm>
                    <a:off x="5326" y="494"/>
                    <a:ext cx="29" cy="19"/>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rgbClr val="CCB374"/>
                  </a:solidFill>
                  <a:ln w="9525">
                    <a:noFill/>
                    <a:round/>
                    <a:headEnd/>
                    <a:tailEnd/>
                  </a:ln>
                  <a:effectLst/>
                </p:spPr>
                <p:txBody>
                  <a:bodyPr wrap="none" anchor="ctr"/>
                  <a:lstStyle/>
                  <a:p>
                    <a:endParaRPr lang="en-US"/>
                  </a:p>
                </p:txBody>
              </p:sp>
              <p:sp>
                <p:nvSpPr>
                  <p:cNvPr id="1103" name="Freeform 79"/>
                  <p:cNvSpPr>
                    <a:spLocks noChangeArrowheads="1"/>
                  </p:cNvSpPr>
                  <p:nvPr/>
                </p:nvSpPr>
                <p:spPr bwMode="auto">
                  <a:xfrm>
                    <a:off x="5333" y="503"/>
                    <a:ext cx="134" cy="67"/>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rgbClr val="CCB374"/>
                  </a:solidFill>
                  <a:ln w="9525">
                    <a:noFill/>
                    <a:round/>
                    <a:headEnd/>
                    <a:tailEnd/>
                  </a:ln>
                  <a:effectLst/>
                </p:spPr>
                <p:txBody>
                  <a:bodyPr wrap="none" anchor="ctr"/>
                  <a:lstStyle/>
                  <a:p>
                    <a:endParaRPr lang="en-US"/>
                  </a:p>
                </p:txBody>
              </p:sp>
              <p:sp>
                <p:nvSpPr>
                  <p:cNvPr id="1104" name="Freeform 80"/>
                  <p:cNvSpPr>
                    <a:spLocks noChangeArrowheads="1"/>
                  </p:cNvSpPr>
                  <p:nvPr/>
                </p:nvSpPr>
                <p:spPr bwMode="auto">
                  <a:xfrm>
                    <a:off x="5450" y="509"/>
                    <a:ext cx="36" cy="29"/>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rgbClr val="CCB374"/>
                  </a:solidFill>
                  <a:ln w="9525">
                    <a:noFill/>
                    <a:round/>
                    <a:headEnd/>
                    <a:tailEnd/>
                  </a:ln>
                  <a:effectLst/>
                </p:spPr>
                <p:txBody>
                  <a:bodyPr wrap="none" anchor="ctr"/>
                  <a:lstStyle/>
                  <a:p>
                    <a:endParaRPr lang="en-US"/>
                  </a:p>
                </p:txBody>
              </p:sp>
              <p:sp>
                <p:nvSpPr>
                  <p:cNvPr id="1105" name="Freeform 81"/>
                  <p:cNvSpPr>
                    <a:spLocks noChangeArrowheads="1"/>
                  </p:cNvSpPr>
                  <p:nvPr/>
                </p:nvSpPr>
                <p:spPr bwMode="auto">
                  <a:xfrm>
                    <a:off x="5528" y="449"/>
                    <a:ext cx="9"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rgbClr val="CCB374"/>
                  </a:solidFill>
                  <a:ln w="9525">
                    <a:noFill/>
                    <a:round/>
                    <a:headEnd/>
                    <a:tailEnd/>
                  </a:ln>
                  <a:effectLst/>
                </p:spPr>
                <p:txBody>
                  <a:bodyPr wrap="none" anchor="ctr"/>
                  <a:lstStyle/>
                  <a:p>
                    <a:endParaRPr lang="en-US"/>
                  </a:p>
                </p:txBody>
              </p:sp>
              <p:sp>
                <p:nvSpPr>
                  <p:cNvPr id="1106" name="Freeform 82"/>
                  <p:cNvSpPr>
                    <a:spLocks noChangeArrowheads="1"/>
                  </p:cNvSpPr>
                  <p:nvPr/>
                </p:nvSpPr>
                <p:spPr bwMode="auto">
                  <a:xfrm>
                    <a:off x="5425" y="394"/>
                    <a:ext cx="9"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rgbClr val="CCB374"/>
                  </a:solidFill>
                  <a:ln w="9525">
                    <a:noFill/>
                    <a:round/>
                    <a:headEnd/>
                    <a:tailEnd/>
                  </a:ln>
                  <a:effectLst/>
                </p:spPr>
                <p:txBody>
                  <a:bodyPr wrap="none" anchor="ctr"/>
                  <a:lstStyle/>
                  <a:p>
                    <a:endParaRPr lang="en-US"/>
                  </a:p>
                </p:txBody>
              </p:sp>
              <p:sp>
                <p:nvSpPr>
                  <p:cNvPr id="1107" name="Freeform 83"/>
                  <p:cNvSpPr>
                    <a:spLocks noChangeArrowheads="1"/>
                  </p:cNvSpPr>
                  <p:nvPr/>
                </p:nvSpPr>
                <p:spPr bwMode="auto">
                  <a:xfrm>
                    <a:off x="5347" y="440"/>
                    <a:ext cx="9"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rgbClr val="CCB374"/>
                  </a:solidFill>
                  <a:ln w="9525">
                    <a:noFill/>
                    <a:round/>
                    <a:headEnd/>
                    <a:tailEnd/>
                  </a:ln>
                  <a:effectLst/>
                </p:spPr>
                <p:txBody>
                  <a:bodyPr wrap="none" anchor="ctr"/>
                  <a:lstStyle/>
                  <a:p>
                    <a:endParaRPr lang="en-US"/>
                  </a:p>
                </p:txBody>
              </p:sp>
              <p:sp>
                <p:nvSpPr>
                  <p:cNvPr id="1108" name="Freeform 84"/>
                  <p:cNvSpPr>
                    <a:spLocks noChangeArrowheads="1"/>
                  </p:cNvSpPr>
                  <p:nvPr/>
                </p:nvSpPr>
                <p:spPr bwMode="auto">
                  <a:xfrm>
                    <a:off x="5261" y="426"/>
                    <a:ext cx="37" cy="29"/>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rgbClr val="CCB374"/>
                  </a:solidFill>
                  <a:ln w="9525">
                    <a:noFill/>
                    <a:round/>
                    <a:headEnd/>
                    <a:tailEnd/>
                  </a:ln>
                  <a:effectLst/>
                </p:spPr>
                <p:txBody>
                  <a:bodyPr wrap="none" anchor="ctr"/>
                  <a:lstStyle/>
                  <a:p>
                    <a:endParaRPr lang="en-US"/>
                  </a:p>
                </p:txBody>
              </p:sp>
              <p:sp>
                <p:nvSpPr>
                  <p:cNvPr id="1109" name="Freeform 85"/>
                  <p:cNvSpPr>
                    <a:spLocks noChangeArrowheads="1"/>
                  </p:cNvSpPr>
                  <p:nvPr/>
                </p:nvSpPr>
                <p:spPr bwMode="auto">
                  <a:xfrm>
                    <a:off x="5249" y="363"/>
                    <a:ext cx="44" cy="64"/>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rgbClr val="CCB374"/>
                  </a:solidFill>
                  <a:ln w="9525">
                    <a:noFill/>
                    <a:round/>
                    <a:headEnd/>
                    <a:tailEnd/>
                  </a:ln>
                  <a:effectLst/>
                </p:spPr>
                <p:txBody>
                  <a:bodyPr wrap="none" anchor="ctr"/>
                  <a:lstStyle/>
                  <a:p>
                    <a:endParaRPr lang="en-US"/>
                  </a:p>
                </p:txBody>
              </p:sp>
              <p:sp>
                <p:nvSpPr>
                  <p:cNvPr id="1110" name="Freeform 86"/>
                  <p:cNvSpPr>
                    <a:spLocks noChangeArrowheads="1"/>
                  </p:cNvSpPr>
                  <p:nvPr/>
                </p:nvSpPr>
                <p:spPr bwMode="auto">
                  <a:xfrm>
                    <a:off x="5260" y="409"/>
                    <a:ext cx="15" cy="19"/>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rgbClr val="CCB374"/>
                  </a:solidFill>
                  <a:ln w="9525">
                    <a:noFill/>
                    <a:round/>
                    <a:headEnd/>
                    <a:tailEnd/>
                  </a:ln>
                  <a:effectLst/>
                </p:spPr>
                <p:txBody>
                  <a:bodyPr wrap="none" anchor="ctr"/>
                  <a:lstStyle/>
                  <a:p>
                    <a:endParaRPr lang="en-US"/>
                  </a:p>
                </p:txBody>
              </p:sp>
              <p:sp>
                <p:nvSpPr>
                  <p:cNvPr id="1111" name="Freeform 87"/>
                  <p:cNvSpPr>
                    <a:spLocks noChangeArrowheads="1"/>
                  </p:cNvSpPr>
                  <p:nvPr/>
                </p:nvSpPr>
                <p:spPr bwMode="auto">
                  <a:xfrm>
                    <a:off x="5229" y="414"/>
                    <a:ext cx="21" cy="19"/>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rgbClr val="CCB374"/>
                  </a:solidFill>
                  <a:ln w="9525">
                    <a:noFill/>
                    <a:round/>
                    <a:headEnd/>
                    <a:tailEnd/>
                  </a:ln>
                  <a:effectLst/>
                </p:spPr>
                <p:txBody>
                  <a:bodyPr wrap="none" anchor="ctr"/>
                  <a:lstStyle/>
                  <a:p>
                    <a:endParaRPr lang="en-US"/>
                  </a:p>
                </p:txBody>
              </p:sp>
              <p:sp>
                <p:nvSpPr>
                  <p:cNvPr id="1112" name="Freeform 88"/>
                  <p:cNvSpPr>
                    <a:spLocks noChangeArrowheads="1"/>
                  </p:cNvSpPr>
                  <p:nvPr/>
                </p:nvSpPr>
                <p:spPr bwMode="auto">
                  <a:xfrm>
                    <a:off x="5466" y="153"/>
                    <a:ext cx="20" cy="11"/>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rgbClr val="CCB374"/>
                  </a:solidFill>
                  <a:ln w="9525">
                    <a:noFill/>
                    <a:round/>
                    <a:headEnd/>
                    <a:tailEnd/>
                  </a:ln>
                  <a:effectLst/>
                </p:spPr>
                <p:txBody>
                  <a:bodyPr wrap="none" anchor="ctr"/>
                  <a:lstStyle/>
                  <a:p>
                    <a:endParaRPr lang="en-US"/>
                  </a:p>
                </p:txBody>
              </p:sp>
              <p:sp>
                <p:nvSpPr>
                  <p:cNvPr id="1113" name="Freeform 89"/>
                  <p:cNvSpPr>
                    <a:spLocks noChangeArrowheads="1"/>
                  </p:cNvSpPr>
                  <p:nvPr/>
                </p:nvSpPr>
                <p:spPr bwMode="auto">
                  <a:xfrm>
                    <a:off x="4925" y="121"/>
                    <a:ext cx="483" cy="167"/>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rgbClr val="CCB374"/>
                  </a:solidFill>
                  <a:ln w="9525">
                    <a:noFill/>
                    <a:round/>
                    <a:headEnd/>
                    <a:tailEnd/>
                  </a:ln>
                  <a:effectLst/>
                </p:spPr>
                <p:txBody>
                  <a:bodyPr wrap="none" anchor="ctr"/>
                  <a:lstStyle/>
                  <a:p>
                    <a:endParaRPr lang="en-US"/>
                  </a:p>
                </p:txBody>
              </p:sp>
              <p:sp>
                <p:nvSpPr>
                  <p:cNvPr id="1114" name="Freeform 90"/>
                  <p:cNvSpPr>
                    <a:spLocks noChangeArrowheads="1"/>
                  </p:cNvSpPr>
                  <p:nvPr/>
                </p:nvSpPr>
                <p:spPr bwMode="auto">
                  <a:xfrm>
                    <a:off x="5407" y="115"/>
                    <a:ext cx="22" cy="61"/>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rgbClr val="CCB374"/>
                  </a:solidFill>
                  <a:ln w="9525">
                    <a:noFill/>
                    <a:round/>
                    <a:headEnd/>
                    <a:tailEnd/>
                  </a:ln>
                  <a:effectLst/>
                </p:spPr>
                <p:txBody>
                  <a:bodyPr wrap="none" anchor="ctr"/>
                  <a:lstStyle/>
                  <a:p>
                    <a:endParaRPr lang="en-US"/>
                  </a:p>
                </p:txBody>
              </p:sp>
              <p:sp>
                <p:nvSpPr>
                  <p:cNvPr id="1115" name="Freeform 91"/>
                  <p:cNvSpPr>
                    <a:spLocks noChangeArrowheads="1"/>
                  </p:cNvSpPr>
                  <p:nvPr/>
                </p:nvSpPr>
                <p:spPr bwMode="auto">
                  <a:xfrm>
                    <a:off x="5394" y="166"/>
                    <a:ext cx="65" cy="37"/>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rgbClr val="CCB374"/>
                  </a:solidFill>
                  <a:ln w="9525">
                    <a:noFill/>
                    <a:round/>
                    <a:headEnd/>
                    <a:tailEnd/>
                  </a:ln>
                  <a:effectLst/>
                </p:spPr>
                <p:txBody>
                  <a:bodyPr wrap="none" anchor="ctr"/>
                  <a:lstStyle/>
                  <a:p>
                    <a:endParaRPr lang="en-US"/>
                  </a:p>
                </p:txBody>
              </p:sp>
              <p:sp>
                <p:nvSpPr>
                  <p:cNvPr id="1116" name="Freeform 92"/>
                  <p:cNvSpPr>
                    <a:spLocks noChangeArrowheads="1"/>
                  </p:cNvSpPr>
                  <p:nvPr/>
                </p:nvSpPr>
                <p:spPr bwMode="auto">
                  <a:xfrm>
                    <a:off x="5325" y="202"/>
                    <a:ext cx="88" cy="79"/>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rgbClr val="CCB374"/>
                  </a:solidFill>
                  <a:ln w="9525">
                    <a:noFill/>
                    <a:round/>
                    <a:headEnd/>
                    <a:tailEnd/>
                  </a:ln>
                  <a:effectLst/>
                </p:spPr>
                <p:txBody>
                  <a:bodyPr wrap="none" anchor="ctr"/>
                  <a:lstStyle/>
                  <a:p>
                    <a:endParaRPr lang="en-US"/>
                  </a:p>
                </p:txBody>
              </p:sp>
              <p:sp>
                <p:nvSpPr>
                  <p:cNvPr id="1117" name="Freeform 93"/>
                  <p:cNvSpPr>
                    <a:spLocks noChangeArrowheads="1"/>
                  </p:cNvSpPr>
                  <p:nvPr/>
                </p:nvSpPr>
                <p:spPr bwMode="auto">
                  <a:xfrm>
                    <a:off x="5383" y="225"/>
                    <a:ext cx="7"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rgbClr val="CCB374"/>
                  </a:solidFill>
                  <a:ln w="9525">
                    <a:noFill/>
                    <a:round/>
                    <a:headEnd/>
                    <a:tailEnd/>
                  </a:ln>
                  <a:effectLst/>
                </p:spPr>
                <p:txBody>
                  <a:bodyPr wrap="none" anchor="ctr"/>
                  <a:lstStyle/>
                  <a:p>
                    <a:endParaRPr lang="en-US"/>
                  </a:p>
                </p:txBody>
              </p:sp>
              <p:sp>
                <p:nvSpPr>
                  <p:cNvPr id="1118" name="Freeform 94"/>
                  <p:cNvSpPr>
                    <a:spLocks noChangeArrowheads="1"/>
                  </p:cNvSpPr>
                  <p:nvPr/>
                </p:nvSpPr>
                <p:spPr bwMode="auto">
                  <a:xfrm>
                    <a:off x="4889" y="278"/>
                    <a:ext cx="382" cy="208"/>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rgbClr val="CCB374"/>
                  </a:solidFill>
                  <a:ln w="9525">
                    <a:noFill/>
                    <a:round/>
                    <a:headEnd/>
                    <a:tailEnd/>
                  </a:ln>
                  <a:effectLst/>
                </p:spPr>
                <p:txBody>
                  <a:bodyPr wrap="none" anchor="ctr"/>
                  <a:lstStyle/>
                  <a:p>
                    <a:endParaRPr lang="en-US"/>
                  </a:p>
                </p:txBody>
              </p:sp>
              <p:sp>
                <p:nvSpPr>
                  <p:cNvPr id="1119" name="Freeform 95"/>
                  <p:cNvSpPr>
                    <a:spLocks noChangeArrowheads="1"/>
                  </p:cNvSpPr>
                  <p:nvPr/>
                </p:nvSpPr>
                <p:spPr bwMode="auto">
                  <a:xfrm>
                    <a:off x="4957" y="422"/>
                    <a:ext cx="21" cy="32"/>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rgbClr val="CCB374"/>
                  </a:solidFill>
                  <a:ln w="9525">
                    <a:noFill/>
                    <a:round/>
                    <a:headEnd/>
                    <a:tailEnd/>
                  </a:ln>
                  <a:effectLst/>
                </p:spPr>
                <p:txBody>
                  <a:bodyPr wrap="none" anchor="ctr"/>
                  <a:lstStyle/>
                  <a:p>
                    <a:endParaRPr lang="en-US"/>
                  </a:p>
                </p:txBody>
              </p:sp>
              <p:sp>
                <p:nvSpPr>
                  <p:cNvPr id="1120" name="Freeform 96"/>
                  <p:cNvSpPr>
                    <a:spLocks noChangeArrowheads="1"/>
                  </p:cNvSpPr>
                  <p:nvPr/>
                </p:nvSpPr>
                <p:spPr bwMode="auto">
                  <a:xfrm>
                    <a:off x="5250" y="314"/>
                    <a:ext cx="20" cy="26"/>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rgbClr val="CCB374"/>
                  </a:solidFill>
                  <a:ln w="9525">
                    <a:noFill/>
                    <a:round/>
                    <a:headEnd/>
                    <a:tailEnd/>
                  </a:ln>
                  <a:effectLst/>
                </p:spPr>
                <p:txBody>
                  <a:bodyPr wrap="none" anchor="ctr"/>
                  <a:lstStyle/>
                  <a:p>
                    <a:endParaRPr lang="en-US"/>
                  </a:p>
                </p:txBody>
              </p:sp>
              <p:sp>
                <p:nvSpPr>
                  <p:cNvPr id="1121" name="Freeform 97"/>
                  <p:cNvSpPr>
                    <a:spLocks noChangeArrowheads="1"/>
                  </p:cNvSpPr>
                  <p:nvPr/>
                </p:nvSpPr>
                <p:spPr bwMode="auto">
                  <a:xfrm>
                    <a:off x="5306" y="301"/>
                    <a:ext cx="10" cy="11"/>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rgbClr val="CCB374"/>
                  </a:solidFill>
                  <a:ln w="9525">
                    <a:noFill/>
                    <a:round/>
                    <a:headEnd/>
                    <a:tailEnd/>
                  </a:ln>
                  <a:effectLst/>
                </p:spPr>
                <p:txBody>
                  <a:bodyPr wrap="none" anchor="ctr"/>
                  <a:lstStyle/>
                  <a:p>
                    <a:endParaRPr lang="en-US"/>
                  </a:p>
                </p:txBody>
              </p:sp>
              <p:sp>
                <p:nvSpPr>
                  <p:cNvPr id="1122" name="Freeform 98"/>
                  <p:cNvSpPr>
                    <a:spLocks noChangeArrowheads="1"/>
                  </p:cNvSpPr>
                  <p:nvPr/>
                </p:nvSpPr>
                <p:spPr bwMode="auto">
                  <a:xfrm>
                    <a:off x="4281" y="197"/>
                    <a:ext cx="477" cy="389"/>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rgbClr val="CCB374"/>
                  </a:solidFill>
                  <a:ln w="9525">
                    <a:noFill/>
                    <a:round/>
                    <a:headEnd/>
                    <a:tailEnd/>
                  </a:ln>
                  <a:effectLst/>
                </p:spPr>
                <p:txBody>
                  <a:bodyPr wrap="none" anchor="ctr"/>
                  <a:lstStyle/>
                  <a:p>
                    <a:endParaRPr lang="en-US"/>
                  </a:p>
                </p:txBody>
              </p:sp>
              <p:sp>
                <p:nvSpPr>
                  <p:cNvPr id="1123" name="Freeform 99"/>
                  <p:cNvSpPr>
                    <a:spLocks noChangeArrowheads="1"/>
                  </p:cNvSpPr>
                  <p:nvPr/>
                </p:nvSpPr>
                <p:spPr bwMode="auto">
                  <a:xfrm>
                    <a:off x="4466" y="344"/>
                    <a:ext cx="180" cy="243"/>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rgbClr val="CCB374"/>
                  </a:solidFill>
                  <a:ln w="9525">
                    <a:noFill/>
                    <a:round/>
                    <a:headEnd/>
                    <a:tailEnd/>
                  </a:ln>
                  <a:effectLst/>
                </p:spPr>
                <p:txBody>
                  <a:bodyPr wrap="none" anchor="ctr"/>
                  <a:lstStyle/>
                  <a:p>
                    <a:endParaRPr lang="en-US"/>
                  </a:p>
                </p:txBody>
              </p:sp>
              <p:sp>
                <p:nvSpPr>
                  <p:cNvPr id="1124" name="Freeform 100"/>
                  <p:cNvSpPr>
                    <a:spLocks noChangeArrowheads="1"/>
                  </p:cNvSpPr>
                  <p:nvPr/>
                </p:nvSpPr>
                <p:spPr bwMode="auto">
                  <a:xfrm>
                    <a:off x="4782" y="522"/>
                    <a:ext cx="8" cy="13"/>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rgbClr val="CCB374"/>
                  </a:solidFill>
                  <a:ln w="9525">
                    <a:noFill/>
                    <a:round/>
                    <a:headEnd/>
                    <a:tailEnd/>
                  </a:ln>
                  <a:effectLst/>
                </p:spPr>
                <p:txBody>
                  <a:bodyPr wrap="none" anchor="ctr"/>
                  <a:lstStyle/>
                  <a:p>
                    <a:endParaRPr lang="en-US"/>
                  </a:p>
                </p:txBody>
              </p:sp>
              <p:sp>
                <p:nvSpPr>
                  <p:cNvPr id="1125" name="Freeform 101"/>
                  <p:cNvSpPr>
                    <a:spLocks noChangeArrowheads="1"/>
                  </p:cNvSpPr>
                  <p:nvPr/>
                </p:nvSpPr>
                <p:spPr bwMode="auto">
                  <a:xfrm>
                    <a:off x="4772" y="397"/>
                    <a:ext cx="10" cy="8"/>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rgbClr val="CCB374"/>
                  </a:solidFill>
                  <a:ln w="9525">
                    <a:noFill/>
                    <a:round/>
                    <a:headEnd/>
                    <a:tailEnd/>
                  </a:ln>
                  <a:effectLst/>
                </p:spPr>
                <p:txBody>
                  <a:bodyPr wrap="none" anchor="ctr"/>
                  <a:lstStyle/>
                  <a:p>
                    <a:endParaRPr lang="en-US"/>
                  </a:p>
                </p:txBody>
              </p:sp>
              <p:sp>
                <p:nvSpPr>
                  <p:cNvPr id="1126" name="Freeform 102"/>
                  <p:cNvSpPr>
                    <a:spLocks noChangeArrowheads="1"/>
                  </p:cNvSpPr>
                  <p:nvPr/>
                </p:nvSpPr>
                <p:spPr bwMode="auto">
                  <a:xfrm>
                    <a:off x="4337" y="243"/>
                    <a:ext cx="27" cy="11"/>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rgbClr val="CCB374"/>
                  </a:solidFill>
                  <a:ln w="9525">
                    <a:noFill/>
                    <a:round/>
                    <a:headEnd/>
                    <a:tailEnd/>
                  </a:ln>
                  <a:effectLst/>
                </p:spPr>
                <p:txBody>
                  <a:bodyPr wrap="none" anchor="ctr"/>
                  <a:lstStyle/>
                  <a:p>
                    <a:endParaRPr lang="en-US"/>
                  </a:p>
                </p:txBody>
              </p:sp>
              <p:sp>
                <p:nvSpPr>
                  <p:cNvPr id="1127" name="Freeform 103"/>
                  <p:cNvSpPr>
                    <a:spLocks noChangeArrowheads="1"/>
                  </p:cNvSpPr>
                  <p:nvPr/>
                </p:nvSpPr>
                <p:spPr bwMode="auto">
                  <a:xfrm>
                    <a:off x="4670" y="142"/>
                    <a:ext cx="325" cy="256"/>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rgbClr val="CCB374"/>
                  </a:solidFill>
                  <a:ln w="9525">
                    <a:noFill/>
                    <a:round/>
                    <a:headEnd/>
                    <a:tailEnd/>
                  </a:ln>
                  <a:effectLst/>
                </p:spPr>
                <p:txBody>
                  <a:bodyPr wrap="none" anchor="ctr"/>
                  <a:lstStyle/>
                  <a:p>
                    <a:endParaRPr lang="en-US"/>
                  </a:p>
                </p:txBody>
              </p:sp>
              <p:sp>
                <p:nvSpPr>
                  <p:cNvPr id="1128" name="Freeform 104"/>
                  <p:cNvSpPr>
                    <a:spLocks noChangeArrowheads="1"/>
                  </p:cNvSpPr>
                  <p:nvPr/>
                </p:nvSpPr>
                <p:spPr bwMode="auto">
                  <a:xfrm>
                    <a:off x="4448" y="122"/>
                    <a:ext cx="651" cy="104"/>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rgbClr val="CCB374"/>
                  </a:solidFill>
                  <a:ln w="9525">
                    <a:noFill/>
                    <a:round/>
                    <a:headEnd/>
                    <a:tailEnd/>
                  </a:ln>
                  <a:effectLst/>
                </p:spPr>
                <p:txBody>
                  <a:bodyPr wrap="none" anchor="ctr"/>
                  <a:lstStyle/>
                  <a:p>
                    <a:endParaRPr lang="en-US"/>
                  </a:p>
                </p:txBody>
              </p:sp>
              <p:sp>
                <p:nvSpPr>
                  <p:cNvPr id="1129" name="Freeform 105"/>
                  <p:cNvSpPr>
                    <a:spLocks noChangeArrowheads="1"/>
                  </p:cNvSpPr>
                  <p:nvPr/>
                </p:nvSpPr>
                <p:spPr bwMode="auto">
                  <a:xfrm>
                    <a:off x="4581" y="161"/>
                    <a:ext cx="14" cy="11"/>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rgbClr val="CCB374"/>
                  </a:solidFill>
                  <a:ln w="9525">
                    <a:noFill/>
                    <a:round/>
                    <a:headEnd/>
                    <a:tailEnd/>
                  </a:ln>
                  <a:effectLst/>
                </p:spPr>
                <p:txBody>
                  <a:bodyPr wrap="none" anchor="ctr"/>
                  <a:lstStyle/>
                  <a:p>
                    <a:endParaRPr lang="en-US"/>
                  </a:p>
                </p:txBody>
              </p:sp>
              <p:sp>
                <p:nvSpPr>
                  <p:cNvPr id="1130" name="Freeform 106"/>
                  <p:cNvSpPr>
                    <a:spLocks noChangeArrowheads="1"/>
                  </p:cNvSpPr>
                  <p:nvPr/>
                </p:nvSpPr>
                <p:spPr bwMode="auto">
                  <a:xfrm>
                    <a:off x="4564" y="176"/>
                    <a:ext cx="21" cy="12"/>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rgbClr val="CCB374"/>
                  </a:solidFill>
                  <a:ln w="9525">
                    <a:noFill/>
                    <a:round/>
                    <a:headEnd/>
                    <a:tailEnd/>
                  </a:ln>
                  <a:effectLst/>
                </p:spPr>
                <p:txBody>
                  <a:bodyPr wrap="none" anchor="ctr"/>
                  <a:lstStyle/>
                  <a:p>
                    <a:endParaRPr lang="en-US"/>
                  </a:p>
                </p:txBody>
              </p:sp>
              <p:sp>
                <p:nvSpPr>
                  <p:cNvPr id="1131" name="Freeform 107"/>
                  <p:cNvSpPr>
                    <a:spLocks noChangeArrowheads="1"/>
                  </p:cNvSpPr>
                  <p:nvPr/>
                </p:nvSpPr>
                <p:spPr bwMode="auto">
                  <a:xfrm>
                    <a:off x="4632" y="221"/>
                    <a:ext cx="35" cy="7"/>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rgbClr val="CCB374"/>
                  </a:solidFill>
                  <a:ln w="9525">
                    <a:noFill/>
                    <a:round/>
                    <a:headEnd/>
                    <a:tailEnd/>
                  </a:ln>
                  <a:effectLst/>
                </p:spPr>
                <p:txBody>
                  <a:bodyPr wrap="none" anchor="ctr"/>
                  <a:lstStyle/>
                  <a:p>
                    <a:endParaRPr lang="en-US"/>
                  </a:p>
                </p:txBody>
              </p:sp>
              <p:sp>
                <p:nvSpPr>
                  <p:cNvPr id="1132" name="Freeform 108"/>
                  <p:cNvSpPr>
                    <a:spLocks noChangeArrowheads="1"/>
                  </p:cNvSpPr>
                  <p:nvPr/>
                </p:nvSpPr>
                <p:spPr bwMode="auto">
                  <a:xfrm>
                    <a:off x="4693" y="220"/>
                    <a:ext cx="20" cy="16"/>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rgbClr val="CCB374"/>
                  </a:solidFill>
                  <a:ln w="9525">
                    <a:noFill/>
                    <a:round/>
                    <a:headEnd/>
                    <a:tailEnd/>
                  </a:ln>
                  <a:effectLst/>
                </p:spPr>
                <p:txBody>
                  <a:bodyPr wrap="none" anchor="ctr"/>
                  <a:lstStyle/>
                  <a:p>
                    <a:endParaRPr lang="en-US"/>
                  </a:p>
                </p:txBody>
              </p:sp>
              <p:sp>
                <p:nvSpPr>
                  <p:cNvPr id="1133" name="Freeform 109"/>
                  <p:cNvSpPr>
                    <a:spLocks noChangeArrowheads="1"/>
                  </p:cNvSpPr>
                  <p:nvPr/>
                </p:nvSpPr>
                <p:spPr bwMode="auto">
                  <a:xfrm>
                    <a:off x="4531" y="175"/>
                    <a:ext cx="15" cy="11"/>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rgbClr val="CCB374"/>
                  </a:solidFill>
                  <a:ln w="9525">
                    <a:noFill/>
                    <a:round/>
                    <a:headEnd/>
                    <a:tailEnd/>
                  </a:ln>
                  <a:effectLst/>
                </p:spPr>
                <p:txBody>
                  <a:bodyPr wrap="none" anchor="ctr"/>
                  <a:lstStyle/>
                  <a:p>
                    <a:endParaRPr lang="en-US"/>
                  </a:p>
                </p:txBody>
              </p:sp>
            </p:grpSp>
          </p:grpSp>
          <p:grpSp>
            <p:nvGrpSpPr>
              <p:cNvPr id="1134" name="Group 110"/>
              <p:cNvGrpSpPr>
                <a:grpSpLocks/>
              </p:cNvGrpSpPr>
              <p:nvPr/>
            </p:nvGrpSpPr>
            <p:grpSpPr bwMode="auto">
              <a:xfrm>
                <a:off x="880" y="122"/>
                <a:ext cx="5182" cy="459"/>
                <a:chOff x="880" y="122"/>
                <a:chExt cx="5182" cy="459"/>
              </a:xfrm>
            </p:grpSpPr>
            <p:sp>
              <p:nvSpPr>
                <p:cNvPr id="1135" name="Line 111"/>
                <p:cNvSpPr>
                  <a:spLocks noChangeShapeType="1"/>
                </p:cNvSpPr>
                <p:nvPr/>
              </p:nvSpPr>
              <p:spPr bwMode="auto">
                <a:xfrm>
                  <a:off x="880" y="365"/>
                  <a:ext cx="5183" cy="1"/>
                </a:xfrm>
                <a:prstGeom prst="line">
                  <a:avLst/>
                </a:prstGeom>
                <a:noFill/>
                <a:ln w="9360">
                  <a:solidFill>
                    <a:srgbClr val="CCB374"/>
                  </a:solidFill>
                  <a:miter lim="800000"/>
                  <a:headEnd/>
                  <a:tailEnd/>
                </a:ln>
                <a:effectLst/>
              </p:spPr>
              <p:txBody>
                <a:bodyPr/>
                <a:lstStyle/>
                <a:p>
                  <a:endParaRPr lang="en-US"/>
                </a:p>
              </p:txBody>
            </p:sp>
            <p:sp>
              <p:nvSpPr>
                <p:cNvPr id="1136" name="Line 112"/>
                <p:cNvSpPr>
                  <a:spLocks noChangeShapeType="1"/>
                </p:cNvSpPr>
                <p:nvPr/>
              </p:nvSpPr>
              <p:spPr bwMode="auto">
                <a:xfrm>
                  <a:off x="1131" y="122"/>
                  <a:ext cx="1" cy="460"/>
                </a:xfrm>
                <a:prstGeom prst="line">
                  <a:avLst/>
                </a:prstGeom>
                <a:noFill/>
                <a:ln w="9360">
                  <a:solidFill>
                    <a:srgbClr val="CCB374"/>
                  </a:solidFill>
                  <a:miter lim="800000"/>
                  <a:headEnd/>
                  <a:tailEnd/>
                </a:ln>
                <a:effectLst/>
              </p:spPr>
              <p:txBody>
                <a:bodyPr/>
                <a:lstStyle/>
                <a:p>
                  <a:endParaRPr lang="en-US"/>
                </a:p>
              </p:txBody>
            </p:sp>
            <p:sp>
              <p:nvSpPr>
                <p:cNvPr id="1137" name="Line 113"/>
                <p:cNvSpPr>
                  <a:spLocks noChangeShapeType="1"/>
                </p:cNvSpPr>
                <p:nvPr/>
              </p:nvSpPr>
              <p:spPr bwMode="auto">
                <a:xfrm>
                  <a:off x="1382" y="122"/>
                  <a:ext cx="1" cy="460"/>
                </a:xfrm>
                <a:prstGeom prst="line">
                  <a:avLst/>
                </a:prstGeom>
                <a:noFill/>
                <a:ln w="9360">
                  <a:solidFill>
                    <a:srgbClr val="CCB374"/>
                  </a:solidFill>
                  <a:miter lim="800000"/>
                  <a:headEnd/>
                  <a:tailEnd/>
                </a:ln>
                <a:effectLst/>
              </p:spPr>
              <p:txBody>
                <a:bodyPr/>
                <a:lstStyle/>
                <a:p>
                  <a:endParaRPr lang="en-US"/>
                </a:p>
              </p:txBody>
            </p:sp>
            <p:sp>
              <p:nvSpPr>
                <p:cNvPr id="1138" name="Line 114"/>
                <p:cNvSpPr>
                  <a:spLocks noChangeShapeType="1"/>
                </p:cNvSpPr>
                <p:nvPr/>
              </p:nvSpPr>
              <p:spPr bwMode="auto">
                <a:xfrm>
                  <a:off x="1633" y="122"/>
                  <a:ext cx="1" cy="460"/>
                </a:xfrm>
                <a:prstGeom prst="line">
                  <a:avLst/>
                </a:prstGeom>
                <a:noFill/>
                <a:ln w="9360">
                  <a:solidFill>
                    <a:srgbClr val="CCB374"/>
                  </a:solidFill>
                  <a:miter lim="800000"/>
                  <a:headEnd/>
                  <a:tailEnd/>
                </a:ln>
                <a:effectLst/>
              </p:spPr>
              <p:txBody>
                <a:bodyPr/>
                <a:lstStyle/>
                <a:p>
                  <a:endParaRPr lang="en-US"/>
                </a:p>
              </p:txBody>
            </p:sp>
            <p:sp>
              <p:nvSpPr>
                <p:cNvPr id="1139" name="Line 115"/>
                <p:cNvSpPr>
                  <a:spLocks noChangeShapeType="1"/>
                </p:cNvSpPr>
                <p:nvPr/>
              </p:nvSpPr>
              <p:spPr bwMode="auto">
                <a:xfrm>
                  <a:off x="1885" y="122"/>
                  <a:ext cx="1" cy="460"/>
                </a:xfrm>
                <a:prstGeom prst="line">
                  <a:avLst/>
                </a:prstGeom>
                <a:noFill/>
                <a:ln w="9360">
                  <a:solidFill>
                    <a:srgbClr val="CCB374"/>
                  </a:solidFill>
                  <a:miter lim="800000"/>
                  <a:headEnd/>
                  <a:tailEnd/>
                </a:ln>
                <a:effectLst/>
              </p:spPr>
              <p:txBody>
                <a:bodyPr/>
                <a:lstStyle/>
                <a:p>
                  <a:endParaRPr lang="en-US"/>
                </a:p>
              </p:txBody>
            </p:sp>
            <p:sp>
              <p:nvSpPr>
                <p:cNvPr id="1140" name="Line 116"/>
                <p:cNvSpPr>
                  <a:spLocks noChangeShapeType="1"/>
                </p:cNvSpPr>
                <p:nvPr/>
              </p:nvSpPr>
              <p:spPr bwMode="auto">
                <a:xfrm>
                  <a:off x="2136" y="122"/>
                  <a:ext cx="1" cy="460"/>
                </a:xfrm>
                <a:prstGeom prst="line">
                  <a:avLst/>
                </a:prstGeom>
                <a:noFill/>
                <a:ln w="9360">
                  <a:solidFill>
                    <a:srgbClr val="CCB374"/>
                  </a:solidFill>
                  <a:miter lim="800000"/>
                  <a:headEnd/>
                  <a:tailEnd/>
                </a:ln>
                <a:effectLst/>
              </p:spPr>
              <p:txBody>
                <a:bodyPr/>
                <a:lstStyle/>
                <a:p>
                  <a:endParaRPr lang="en-US"/>
                </a:p>
              </p:txBody>
            </p:sp>
            <p:sp>
              <p:nvSpPr>
                <p:cNvPr id="1141" name="Line 117"/>
                <p:cNvSpPr>
                  <a:spLocks noChangeShapeType="1"/>
                </p:cNvSpPr>
                <p:nvPr/>
              </p:nvSpPr>
              <p:spPr bwMode="auto">
                <a:xfrm>
                  <a:off x="2387" y="122"/>
                  <a:ext cx="1" cy="460"/>
                </a:xfrm>
                <a:prstGeom prst="line">
                  <a:avLst/>
                </a:prstGeom>
                <a:noFill/>
                <a:ln w="9360">
                  <a:solidFill>
                    <a:srgbClr val="CCB374"/>
                  </a:solidFill>
                  <a:miter lim="800000"/>
                  <a:headEnd/>
                  <a:tailEnd/>
                </a:ln>
                <a:effectLst/>
              </p:spPr>
              <p:txBody>
                <a:bodyPr/>
                <a:lstStyle/>
                <a:p>
                  <a:endParaRPr lang="en-US"/>
                </a:p>
              </p:txBody>
            </p:sp>
            <p:sp>
              <p:nvSpPr>
                <p:cNvPr id="1142" name="Line 118"/>
                <p:cNvSpPr>
                  <a:spLocks noChangeShapeType="1"/>
                </p:cNvSpPr>
                <p:nvPr/>
              </p:nvSpPr>
              <p:spPr bwMode="auto">
                <a:xfrm>
                  <a:off x="2639" y="122"/>
                  <a:ext cx="1" cy="460"/>
                </a:xfrm>
                <a:prstGeom prst="line">
                  <a:avLst/>
                </a:prstGeom>
                <a:noFill/>
                <a:ln w="9360">
                  <a:solidFill>
                    <a:srgbClr val="CCB374"/>
                  </a:solidFill>
                  <a:miter lim="800000"/>
                  <a:headEnd/>
                  <a:tailEnd/>
                </a:ln>
                <a:effectLst/>
              </p:spPr>
              <p:txBody>
                <a:bodyPr/>
                <a:lstStyle/>
                <a:p>
                  <a:endParaRPr lang="en-US"/>
                </a:p>
              </p:txBody>
            </p:sp>
            <p:sp>
              <p:nvSpPr>
                <p:cNvPr id="1143" name="Line 119"/>
                <p:cNvSpPr>
                  <a:spLocks noChangeShapeType="1"/>
                </p:cNvSpPr>
                <p:nvPr/>
              </p:nvSpPr>
              <p:spPr bwMode="auto">
                <a:xfrm>
                  <a:off x="2890" y="122"/>
                  <a:ext cx="1" cy="460"/>
                </a:xfrm>
                <a:prstGeom prst="line">
                  <a:avLst/>
                </a:prstGeom>
                <a:noFill/>
                <a:ln w="9360">
                  <a:solidFill>
                    <a:srgbClr val="CCB374"/>
                  </a:solidFill>
                  <a:miter lim="800000"/>
                  <a:headEnd/>
                  <a:tailEnd/>
                </a:ln>
                <a:effectLst/>
              </p:spPr>
              <p:txBody>
                <a:bodyPr/>
                <a:lstStyle/>
                <a:p>
                  <a:endParaRPr lang="en-US"/>
                </a:p>
              </p:txBody>
            </p:sp>
            <p:sp>
              <p:nvSpPr>
                <p:cNvPr id="1144" name="Line 120"/>
                <p:cNvSpPr>
                  <a:spLocks noChangeShapeType="1"/>
                </p:cNvSpPr>
                <p:nvPr/>
              </p:nvSpPr>
              <p:spPr bwMode="auto">
                <a:xfrm>
                  <a:off x="3142" y="122"/>
                  <a:ext cx="1" cy="460"/>
                </a:xfrm>
                <a:prstGeom prst="line">
                  <a:avLst/>
                </a:prstGeom>
                <a:noFill/>
                <a:ln w="9360">
                  <a:solidFill>
                    <a:srgbClr val="CCB374"/>
                  </a:solidFill>
                  <a:miter lim="800000"/>
                  <a:headEnd/>
                  <a:tailEnd/>
                </a:ln>
                <a:effectLst/>
              </p:spPr>
              <p:txBody>
                <a:bodyPr/>
                <a:lstStyle/>
                <a:p>
                  <a:endParaRPr lang="en-US"/>
                </a:p>
              </p:txBody>
            </p:sp>
            <p:sp>
              <p:nvSpPr>
                <p:cNvPr id="1145" name="Line 121"/>
                <p:cNvSpPr>
                  <a:spLocks noChangeShapeType="1"/>
                </p:cNvSpPr>
                <p:nvPr/>
              </p:nvSpPr>
              <p:spPr bwMode="auto">
                <a:xfrm>
                  <a:off x="3393" y="122"/>
                  <a:ext cx="1" cy="460"/>
                </a:xfrm>
                <a:prstGeom prst="line">
                  <a:avLst/>
                </a:prstGeom>
                <a:noFill/>
                <a:ln w="9360">
                  <a:solidFill>
                    <a:srgbClr val="CCB374"/>
                  </a:solidFill>
                  <a:miter lim="800000"/>
                  <a:headEnd/>
                  <a:tailEnd/>
                </a:ln>
                <a:effectLst/>
              </p:spPr>
              <p:txBody>
                <a:bodyPr/>
                <a:lstStyle/>
                <a:p>
                  <a:endParaRPr lang="en-US"/>
                </a:p>
              </p:txBody>
            </p:sp>
            <p:sp>
              <p:nvSpPr>
                <p:cNvPr id="1146" name="Line 122"/>
                <p:cNvSpPr>
                  <a:spLocks noChangeShapeType="1"/>
                </p:cNvSpPr>
                <p:nvPr/>
              </p:nvSpPr>
              <p:spPr bwMode="auto">
                <a:xfrm>
                  <a:off x="3644" y="122"/>
                  <a:ext cx="1" cy="460"/>
                </a:xfrm>
                <a:prstGeom prst="line">
                  <a:avLst/>
                </a:prstGeom>
                <a:noFill/>
                <a:ln w="9360">
                  <a:solidFill>
                    <a:srgbClr val="CCB374"/>
                  </a:solidFill>
                  <a:miter lim="800000"/>
                  <a:headEnd/>
                  <a:tailEnd/>
                </a:ln>
                <a:effectLst/>
              </p:spPr>
              <p:txBody>
                <a:bodyPr/>
                <a:lstStyle/>
                <a:p>
                  <a:endParaRPr lang="en-US"/>
                </a:p>
              </p:txBody>
            </p:sp>
            <p:sp>
              <p:nvSpPr>
                <p:cNvPr id="1147" name="Line 123"/>
                <p:cNvSpPr>
                  <a:spLocks noChangeShapeType="1"/>
                </p:cNvSpPr>
                <p:nvPr/>
              </p:nvSpPr>
              <p:spPr bwMode="auto">
                <a:xfrm>
                  <a:off x="3896" y="122"/>
                  <a:ext cx="1" cy="460"/>
                </a:xfrm>
                <a:prstGeom prst="line">
                  <a:avLst/>
                </a:prstGeom>
                <a:noFill/>
                <a:ln w="9360">
                  <a:solidFill>
                    <a:srgbClr val="CCB374"/>
                  </a:solidFill>
                  <a:miter lim="800000"/>
                  <a:headEnd/>
                  <a:tailEnd/>
                </a:ln>
                <a:effectLst/>
              </p:spPr>
              <p:txBody>
                <a:bodyPr/>
                <a:lstStyle/>
                <a:p>
                  <a:endParaRPr lang="en-US"/>
                </a:p>
              </p:txBody>
            </p:sp>
            <p:sp>
              <p:nvSpPr>
                <p:cNvPr id="1148" name="Line 124"/>
                <p:cNvSpPr>
                  <a:spLocks noChangeShapeType="1"/>
                </p:cNvSpPr>
                <p:nvPr/>
              </p:nvSpPr>
              <p:spPr bwMode="auto">
                <a:xfrm>
                  <a:off x="4147" y="122"/>
                  <a:ext cx="1" cy="460"/>
                </a:xfrm>
                <a:prstGeom prst="line">
                  <a:avLst/>
                </a:prstGeom>
                <a:noFill/>
                <a:ln w="9360">
                  <a:solidFill>
                    <a:srgbClr val="CCB374"/>
                  </a:solidFill>
                  <a:miter lim="800000"/>
                  <a:headEnd/>
                  <a:tailEnd/>
                </a:ln>
                <a:effectLst/>
              </p:spPr>
              <p:txBody>
                <a:bodyPr/>
                <a:lstStyle/>
                <a:p>
                  <a:endParaRPr lang="en-US"/>
                </a:p>
              </p:txBody>
            </p:sp>
            <p:sp>
              <p:nvSpPr>
                <p:cNvPr id="1149" name="Line 125"/>
                <p:cNvSpPr>
                  <a:spLocks noChangeShapeType="1"/>
                </p:cNvSpPr>
                <p:nvPr/>
              </p:nvSpPr>
              <p:spPr bwMode="auto">
                <a:xfrm>
                  <a:off x="4398" y="122"/>
                  <a:ext cx="1" cy="460"/>
                </a:xfrm>
                <a:prstGeom prst="line">
                  <a:avLst/>
                </a:prstGeom>
                <a:noFill/>
                <a:ln w="9360">
                  <a:solidFill>
                    <a:srgbClr val="CCB374"/>
                  </a:solidFill>
                  <a:miter lim="800000"/>
                  <a:headEnd/>
                  <a:tailEnd/>
                </a:ln>
                <a:effectLst/>
              </p:spPr>
              <p:txBody>
                <a:bodyPr/>
                <a:lstStyle/>
                <a:p>
                  <a:endParaRPr lang="en-US"/>
                </a:p>
              </p:txBody>
            </p:sp>
            <p:sp>
              <p:nvSpPr>
                <p:cNvPr id="1150" name="Line 126"/>
                <p:cNvSpPr>
                  <a:spLocks noChangeShapeType="1"/>
                </p:cNvSpPr>
                <p:nvPr/>
              </p:nvSpPr>
              <p:spPr bwMode="auto">
                <a:xfrm>
                  <a:off x="4650" y="122"/>
                  <a:ext cx="1" cy="460"/>
                </a:xfrm>
                <a:prstGeom prst="line">
                  <a:avLst/>
                </a:prstGeom>
                <a:noFill/>
                <a:ln w="9360">
                  <a:solidFill>
                    <a:srgbClr val="CCB374"/>
                  </a:solidFill>
                  <a:miter lim="800000"/>
                  <a:headEnd/>
                  <a:tailEnd/>
                </a:ln>
                <a:effectLst/>
              </p:spPr>
              <p:txBody>
                <a:bodyPr/>
                <a:lstStyle/>
                <a:p>
                  <a:endParaRPr lang="en-US"/>
                </a:p>
              </p:txBody>
            </p:sp>
            <p:sp>
              <p:nvSpPr>
                <p:cNvPr id="1151" name="Line 127"/>
                <p:cNvSpPr>
                  <a:spLocks noChangeShapeType="1"/>
                </p:cNvSpPr>
                <p:nvPr/>
              </p:nvSpPr>
              <p:spPr bwMode="auto">
                <a:xfrm>
                  <a:off x="4901" y="122"/>
                  <a:ext cx="1" cy="460"/>
                </a:xfrm>
                <a:prstGeom prst="line">
                  <a:avLst/>
                </a:prstGeom>
                <a:noFill/>
                <a:ln w="9360">
                  <a:solidFill>
                    <a:srgbClr val="CCB374"/>
                  </a:solidFill>
                  <a:miter lim="800000"/>
                  <a:headEnd/>
                  <a:tailEnd/>
                </a:ln>
                <a:effectLst/>
              </p:spPr>
              <p:txBody>
                <a:bodyPr/>
                <a:lstStyle/>
                <a:p>
                  <a:endParaRPr lang="en-US"/>
                </a:p>
              </p:txBody>
            </p:sp>
            <p:sp>
              <p:nvSpPr>
                <p:cNvPr id="1152" name="Line 128"/>
                <p:cNvSpPr>
                  <a:spLocks noChangeShapeType="1"/>
                </p:cNvSpPr>
                <p:nvPr/>
              </p:nvSpPr>
              <p:spPr bwMode="auto">
                <a:xfrm>
                  <a:off x="5152" y="122"/>
                  <a:ext cx="1" cy="460"/>
                </a:xfrm>
                <a:prstGeom prst="line">
                  <a:avLst/>
                </a:prstGeom>
                <a:noFill/>
                <a:ln w="9360">
                  <a:solidFill>
                    <a:srgbClr val="CCB374"/>
                  </a:solidFill>
                  <a:miter lim="800000"/>
                  <a:headEnd/>
                  <a:tailEnd/>
                </a:ln>
                <a:effectLst/>
              </p:spPr>
              <p:txBody>
                <a:bodyPr/>
                <a:lstStyle/>
                <a:p>
                  <a:endParaRPr lang="en-US"/>
                </a:p>
              </p:txBody>
            </p:sp>
            <p:sp>
              <p:nvSpPr>
                <p:cNvPr id="1153" name="Line 129"/>
                <p:cNvSpPr>
                  <a:spLocks noChangeShapeType="1"/>
                </p:cNvSpPr>
                <p:nvPr/>
              </p:nvSpPr>
              <p:spPr bwMode="auto">
                <a:xfrm>
                  <a:off x="5404" y="122"/>
                  <a:ext cx="1" cy="460"/>
                </a:xfrm>
                <a:prstGeom prst="line">
                  <a:avLst/>
                </a:prstGeom>
                <a:noFill/>
                <a:ln w="9360">
                  <a:solidFill>
                    <a:srgbClr val="CCB374"/>
                  </a:solidFill>
                  <a:miter lim="800000"/>
                  <a:headEnd/>
                  <a:tailEnd/>
                </a:ln>
                <a:effectLst/>
              </p:spPr>
              <p:txBody>
                <a:bodyPr/>
                <a:lstStyle/>
                <a:p>
                  <a:endParaRPr lang="en-US"/>
                </a:p>
              </p:txBody>
            </p:sp>
            <p:sp>
              <p:nvSpPr>
                <p:cNvPr id="1154" name="Line 130"/>
                <p:cNvSpPr>
                  <a:spLocks noChangeShapeType="1"/>
                </p:cNvSpPr>
                <p:nvPr/>
              </p:nvSpPr>
              <p:spPr bwMode="auto">
                <a:xfrm>
                  <a:off x="5655" y="122"/>
                  <a:ext cx="1" cy="460"/>
                </a:xfrm>
                <a:prstGeom prst="line">
                  <a:avLst/>
                </a:prstGeom>
                <a:noFill/>
                <a:ln w="9360">
                  <a:solidFill>
                    <a:srgbClr val="CCB374"/>
                  </a:solidFill>
                  <a:miter lim="800000"/>
                  <a:headEnd/>
                  <a:tailEnd/>
                </a:ln>
                <a:effectLst/>
              </p:spPr>
              <p:txBody>
                <a:bodyPr/>
                <a:lstStyle/>
                <a:p>
                  <a:endParaRPr lang="en-US"/>
                </a:p>
              </p:txBody>
            </p:sp>
            <p:sp>
              <p:nvSpPr>
                <p:cNvPr id="1155" name="Line 131"/>
                <p:cNvSpPr>
                  <a:spLocks noChangeShapeType="1"/>
                </p:cNvSpPr>
                <p:nvPr/>
              </p:nvSpPr>
              <p:spPr bwMode="auto">
                <a:xfrm>
                  <a:off x="5906" y="122"/>
                  <a:ext cx="1" cy="460"/>
                </a:xfrm>
                <a:prstGeom prst="line">
                  <a:avLst/>
                </a:prstGeom>
                <a:noFill/>
                <a:ln w="9360">
                  <a:solidFill>
                    <a:srgbClr val="CCB374"/>
                  </a:solidFill>
                  <a:miter lim="800000"/>
                  <a:headEnd/>
                  <a:tailEnd/>
                </a:ln>
                <a:effectLst/>
              </p:spPr>
              <p:txBody>
                <a:bodyPr/>
                <a:lstStyle/>
                <a:p>
                  <a:endParaRPr lang="en-US"/>
                </a:p>
              </p:txBody>
            </p:sp>
          </p:grpSp>
          <p:grpSp>
            <p:nvGrpSpPr>
              <p:cNvPr id="1156" name="Group 132"/>
              <p:cNvGrpSpPr>
                <a:grpSpLocks/>
              </p:cNvGrpSpPr>
              <p:nvPr/>
            </p:nvGrpSpPr>
            <p:grpSpPr bwMode="auto">
              <a:xfrm>
                <a:off x="1332" y="120"/>
                <a:ext cx="4071" cy="464"/>
                <a:chOff x="1332" y="120"/>
                <a:chExt cx="4071" cy="464"/>
              </a:xfrm>
            </p:grpSpPr>
            <p:sp>
              <p:nvSpPr>
                <p:cNvPr id="1157" name="Line 133"/>
                <p:cNvSpPr>
                  <a:spLocks noChangeShapeType="1"/>
                </p:cNvSpPr>
                <p:nvPr/>
              </p:nvSpPr>
              <p:spPr bwMode="auto">
                <a:xfrm>
                  <a:off x="3141" y="121"/>
                  <a:ext cx="1" cy="156"/>
                </a:xfrm>
                <a:prstGeom prst="line">
                  <a:avLst/>
                </a:prstGeom>
                <a:noFill/>
                <a:ln w="9360">
                  <a:solidFill>
                    <a:srgbClr val="E5D093"/>
                  </a:solidFill>
                  <a:miter lim="800000"/>
                  <a:headEnd/>
                  <a:tailEnd/>
                </a:ln>
                <a:effectLst/>
              </p:spPr>
              <p:txBody>
                <a:bodyPr/>
                <a:lstStyle/>
                <a:p>
                  <a:endParaRPr lang="en-US"/>
                </a:p>
              </p:txBody>
            </p:sp>
            <p:sp>
              <p:nvSpPr>
                <p:cNvPr id="1158" name="Line 134"/>
                <p:cNvSpPr>
                  <a:spLocks noChangeShapeType="1"/>
                </p:cNvSpPr>
                <p:nvPr/>
              </p:nvSpPr>
              <p:spPr bwMode="auto">
                <a:xfrm>
                  <a:off x="3276" y="366"/>
                  <a:ext cx="77" cy="1"/>
                </a:xfrm>
                <a:prstGeom prst="line">
                  <a:avLst/>
                </a:prstGeom>
                <a:noFill/>
                <a:ln w="9360">
                  <a:solidFill>
                    <a:srgbClr val="E5D093"/>
                  </a:solidFill>
                  <a:miter lim="800000"/>
                  <a:headEnd/>
                  <a:tailEnd/>
                </a:ln>
                <a:effectLst/>
              </p:spPr>
              <p:txBody>
                <a:bodyPr/>
                <a:lstStyle/>
                <a:p>
                  <a:endParaRPr lang="en-US"/>
                </a:p>
              </p:txBody>
            </p:sp>
            <p:sp>
              <p:nvSpPr>
                <p:cNvPr id="1159" name="Line 135"/>
                <p:cNvSpPr>
                  <a:spLocks noChangeShapeType="1"/>
                </p:cNvSpPr>
                <p:nvPr/>
              </p:nvSpPr>
              <p:spPr bwMode="auto">
                <a:xfrm>
                  <a:off x="3393" y="385"/>
                  <a:ext cx="1" cy="31"/>
                </a:xfrm>
                <a:prstGeom prst="line">
                  <a:avLst/>
                </a:prstGeom>
                <a:noFill/>
                <a:ln w="9360">
                  <a:solidFill>
                    <a:srgbClr val="E5D093"/>
                  </a:solidFill>
                  <a:miter lim="800000"/>
                  <a:headEnd/>
                  <a:tailEnd/>
                </a:ln>
                <a:effectLst/>
              </p:spPr>
              <p:txBody>
                <a:bodyPr/>
                <a:lstStyle/>
                <a:p>
                  <a:endParaRPr lang="en-US"/>
                </a:p>
              </p:txBody>
            </p:sp>
            <p:sp>
              <p:nvSpPr>
                <p:cNvPr id="1160" name="Line 136"/>
                <p:cNvSpPr>
                  <a:spLocks noChangeShapeType="1"/>
                </p:cNvSpPr>
                <p:nvPr/>
              </p:nvSpPr>
              <p:spPr bwMode="auto">
                <a:xfrm>
                  <a:off x="3644" y="495"/>
                  <a:ext cx="1" cy="87"/>
                </a:xfrm>
                <a:prstGeom prst="line">
                  <a:avLst/>
                </a:prstGeom>
                <a:noFill/>
                <a:ln w="9360">
                  <a:solidFill>
                    <a:srgbClr val="E5D093"/>
                  </a:solidFill>
                  <a:miter lim="800000"/>
                  <a:headEnd/>
                  <a:tailEnd/>
                </a:ln>
                <a:effectLst/>
              </p:spPr>
              <p:txBody>
                <a:bodyPr/>
                <a:lstStyle/>
                <a:p>
                  <a:endParaRPr lang="en-US"/>
                </a:p>
              </p:txBody>
            </p:sp>
            <p:sp>
              <p:nvSpPr>
                <p:cNvPr id="1161" name="Line 137"/>
                <p:cNvSpPr>
                  <a:spLocks noChangeShapeType="1"/>
                </p:cNvSpPr>
                <p:nvPr/>
              </p:nvSpPr>
              <p:spPr bwMode="auto">
                <a:xfrm>
                  <a:off x="4398" y="244"/>
                  <a:ext cx="1" cy="198"/>
                </a:xfrm>
                <a:prstGeom prst="line">
                  <a:avLst/>
                </a:prstGeom>
                <a:noFill/>
                <a:ln w="9360">
                  <a:solidFill>
                    <a:srgbClr val="E5D093"/>
                  </a:solidFill>
                  <a:miter lim="800000"/>
                  <a:headEnd/>
                  <a:tailEnd/>
                </a:ln>
                <a:effectLst/>
              </p:spPr>
              <p:txBody>
                <a:bodyPr/>
                <a:lstStyle/>
                <a:p>
                  <a:endParaRPr lang="en-US"/>
                </a:p>
              </p:txBody>
            </p:sp>
            <p:sp>
              <p:nvSpPr>
                <p:cNvPr id="1162" name="Line 138"/>
                <p:cNvSpPr>
                  <a:spLocks noChangeShapeType="1"/>
                </p:cNvSpPr>
                <p:nvPr/>
              </p:nvSpPr>
              <p:spPr bwMode="auto">
                <a:xfrm>
                  <a:off x="4295" y="366"/>
                  <a:ext cx="384" cy="1"/>
                </a:xfrm>
                <a:prstGeom prst="line">
                  <a:avLst/>
                </a:prstGeom>
                <a:noFill/>
                <a:ln w="9360">
                  <a:solidFill>
                    <a:srgbClr val="E5D093"/>
                  </a:solidFill>
                  <a:miter lim="800000"/>
                  <a:headEnd/>
                  <a:tailEnd/>
                </a:ln>
                <a:effectLst/>
              </p:spPr>
              <p:txBody>
                <a:bodyPr/>
                <a:lstStyle/>
                <a:p>
                  <a:endParaRPr lang="en-US"/>
                </a:p>
              </p:txBody>
            </p:sp>
            <p:sp>
              <p:nvSpPr>
                <p:cNvPr id="1163" name="Line 139"/>
                <p:cNvSpPr>
                  <a:spLocks noChangeShapeType="1"/>
                </p:cNvSpPr>
                <p:nvPr/>
              </p:nvSpPr>
              <p:spPr bwMode="auto">
                <a:xfrm>
                  <a:off x="4650" y="260"/>
                  <a:ext cx="1" cy="323"/>
                </a:xfrm>
                <a:prstGeom prst="line">
                  <a:avLst/>
                </a:prstGeom>
                <a:noFill/>
                <a:ln w="9360">
                  <a:solidFill>
                    <a:srgbClr val="E5D093"/>
                  </a:solidFill>
                  <a:miter lim="800000"/>
                  <a:headEnd/>
                  <a:tailEnd/>
                </a:ln>
                <a:effectLst/>
              </p:spPr>
              <p:txBody>
                <a:bodyPr/>
                <a:lstStyle/>
                <a:p>
                  <a:endParaRPr lang="en-US"/>
                </a:p>
              </p:txBody>
            </p:sp>
            <p:sp>
              <p:nvSpPr>
                <p:cNvPr id="1164" name="Line 140"/>
                <p:cNvSpPr>
                  <a:spLocks noChangeShapeType="1"/>
                </p:cNvSpPr>
                <p:nvPr/>
              </p:nvSpPr>
              <p:spPr bwMode="auto">
                <a:xfrm flipV="1">
                  <a:off x="4652" y="122"/>
                  <a:ext cx="1" cy="57"/>
                </a:xfrm>
                <a:prstGeom prst="line">
                  <a:avLst/>
                </a:prstGeom>
                <a:noFill/>
                <a:ln w="9360">
                  <a:solidFill>
                    <a:srgbClr val="E5D093"/>
                  </a:solidFill>
                  <a:miter lim="800000"/>
                  <a:headEnd/>
                  <a:tailEnd/>
                </a:ln>
                <a:effectLst/>
              </p:spPr>
              <p:txBody>
                <a:bodyPr/>
                <a:lstStyle/>
                <a:p>
                  <a:endParaRPr lang="en-US"/>
                </a:p>
              </p:txBody>
            </p:sp>
            <p:sp>
              <p:nvSpPr>
                <p:cNvPr id="1165" name="Line 141"/>
                <p:cNvSpPr>
                  <a:spLocks noChangeShapeType="1"/>
                </p:cNvSpPr>
                <p:nvPr/>
              </p:nvSpPr>
              <p:spPr bwMode="auto">
                <a:xfrm flipV="1">
                  <a:off x="4901" y="120"/>
                  <a:ext cx="1" cy="202"/>
                </a:xfrm>
                <a:prstGeom prst="line">
                  <a:avLst/>
                </a:prstGeom>
                <a:noFill/>
                <a:ln w="9360">
                  <a:solidFill>
                    <a:srgbClr val="E5D093"/>
                  </a:solidFill>
                  <a:miter lim="800000"/>
                  <a:headEnd/>
                  <a:tailEnd/>
                </a:ln>
                <a:effectLst/>
              </p:spPr>
              <p:txBody>
                <a:bodyPr/>
                <a:lstStyle/>
                <a:p>
                  <a:endParaRPr lang="en-US"/>
                </a:p>
              </p:txBody>
            </p:sp>
            <p:sp>
              <p:nvSpPr>
                <p:cNvPr id="1166" name="Line 142"/>
                <p:cNvSpPr>
                  <a:spLocks noChangeShapeType="1"/>
                </p:cNvSpPr>
                <p:nvPr/>
              </p:nvSpPr>
              <p:spPr bwMode="auto">
                <a:xfrm flipH="1">
                  <a:off x="5065" y="366"/>
                  <a:ext cx="88" cy="1"/>
                </a:xfrm>
                <a:prstGeom prst="line">
                  <a:avLst/>
                </a:prstGeom>
                <a:noFill/>
                <a:ln w="9360">
                  <a:solidFill>
                    <a:srgbClr val="E5D093"/>
                  </a:solidFill>
                  <a:miter lim="800000"/>
                  <a:headEnd/>
                  <a:tailEnd/>
                </a:ln>
                <a:effectLst/>
              </p:spPr>
              <p:txBody>
                <a:bodyPr/>
                <a:lstStyle/>
                <a:p>
                  <a:endParaRPr lang="en-US"/>
                </a:p>
              </p:txBody>
            </p:sp>
            <p:sp>
              <p:nvSpPr>
                <p:cNvPr id="1167" name="Line 143"/>
                <p:cNvSpPr>
                  <a:spLocks noChangeShapeType="1"/>
                </p:cNvSpPr>
                <p:nvPr/>
              </p:nvSpPr>
              <p:spPr bwMode="auto">
                <a:xfrm flipH="1">
                  <a:off x="4920" y="366"/>
                  <a:ext cx="70" cy="1"/>
                </a:xfrm>
                <a:prstGeom prst="line">
                  <a:avLst/>
                </a:prstGeom>
                <a:noFill/>
                <a:ln w="9360">
                  <a:solidFill>
                    <a:srgbClr val="E5D093"/>
                  </a:solidFill>
                  <a:miter lim="800000"/>
                  <a:headEnd/>
                  <a:tailEnd/>
                </a:ln>
                <a:effectLst/>
              </p:spPr>
              <p:txBody>
                <a:bodyPr/>
                <a:lstStyle/>
                <a:p>
                  <a:endParaRPr lang="en-US"/>
                </a:p>
              </p:txBody>
            </p:sp>
            <p:sp>
              <p:nvSpPr>
                <p:cNvPr id="1168" name="Line 144"/>
                <p:cNvSpPr>
                  <a:spLocks noChangeShapeType="1"/>
                </p:cNvSpPr>
                <p:nvPr/>
              </p:nvSpPr>
              <p:spPr bwMode="auto">
                <a:xfrm flipV="1">
                  <a:off x="5152" y="120"/>
                  <a:ext cx="1" cy="299"/>
                </a:xfrm>
                <a:prstGeom prst="line">
                  <a:avLst/>
                </a:prstGeom>
                <a:noFill/>
                <a:ln w="9360">
                  <a:solidFill>
                    <a:srgbClr val="E5D093"/>
                  </a:solidFill>
                  <a:miter lim="800000"/>
                  <a:headEnd/>
                  <a:tailEnd/>
                </a:ln>
                <a:effectLst/>
              </p:spPr>
              <p:txBody>
                <a:bodyPr/>
                <a:lstStyle/>
                <a:p>
                  <a:endParaRPr lang="en-US"/>
                </a:p>
              </p:txBody>
            </p:sp>
            <p:sp>
              <p:nvSpPr>
                <p:cNvPr id="1169" name="Line 145"/>
                <p:cNvSpPr>
                  <a:spLocks noChangeShapeType="1"/>
                </p:cNvSpPr>
                <p:nvPr/>
              </p:nvSpPr>
              <p:spPr bwMode="auto">
                <a:xfrm>
                  <a:off x="5404" y="517"/>
                  <a:ext cx="1" cy="37"/>
                </a:xfrm>
                <a:prstGeom prst="line">
                  <a:avLst/>
                </a:prstGeom>
                <a:noFill/>
                <a:ln w="9360">
                  <a:solidFill>
                    <a:srgbClr val="E5D093"/>
                  </a:solidFill>
                  <a:miter lim="800000"/>
                  <a:headEnd/>
                  <a:tailEnd/>
                </a:ln>
                <a:effectLst/>
              </p:spPr>
              <p:txBody>
                <a:bodyPr/>
                <a:lstStyle/>
                <a:p>
                  <a:endParaRPr lang="en-US"/>
                </a:p>
              </p:txBody>
            </p:sp>
            <p:sp>
              <p:nvSpPr>
                <p:cNvPr id="1170" name="Line 146"/>
                <p:cNvSpPr>
                  <a:spLocks noChangeShapeType="1"/>
                </p:cNvSpPr>
                <p:nvPr/>
              </p:nvSpPr>
              <p:spPr bwMode="auto">
                <a:xfrm>
                  <a:off x="2387" y="126"/>
                  <a:ext cx="1" cy="68"/>
                </a:xfrm>
                <a:prstGeom prst="line">
                  <a:avLst/>
                </a:prstGeom>
                <a:noFill/>
                <a:ln w="9360">
                  <a:solidFill>
                    <a:srgbClr val="E5D093"/>
                  </a:solidFill>
                  <a:miter lim="800000"/>
                  <a:headEnd/>
                  <a:tailEnd/>
                </a:ln>
                <a:effectLst/>
              </p:spPr>
              <p:txBody>
                <a:bodyPr/>
                <a:lstStyle/>
                <a:p>
                  <a:endParaRPr lang="en-US"/>
                </a:p>
              </p:txBody>
            </p:sp>
            <p:sp>
              <p:nvSpPr>
                <p:cNvPr id="1171" name="Line 147"/>
                <p:cNvSpPr>
                  <a:spLocks noChangeShapeType="1"/>
                </p:cNvSpPr>
                <p:nvPr/>
              </p:nvSpPr>
              <p:spPr bwMode="auto">
                <a:xfrm>
                  <a:off x="2136" y="122"/>
                  <a:ext cx="1" cy="371"/>
                </a:xfrm>
                <a:prstGeom prst="line">
                  <a:avLst/>
                </a:prstGeom>
                <a:noFill/>
                <a:ln w="9360">
                  <a:solidFill>
                    <a:srgbClr val="E5D093"/>
                  </a:solidFill>
                  <a:miter lim="800000"/>
                  <a:headEnd/>
                  <a:tailEnd/>
                </a:ln>
                <a:effectLst/>
              </p:spPr>
              <p:txBody>
                <a:bodyPr/>
                <a:lstStyle/>
                <a:p>
                  <a:endParaRPr lang="en-US"/>
                </a:p>
              </p:txBody>
            </p:sp>
            <p:sp>
              <p:nvSpPr>
                <p:cNvPr id="1172" name="Line 148"/>
                <p:cNvSpPr>
                  <a:spLocks noChangeShapeType="1"/>
                </p:cNvSpPr>
                <p:nvPr/>
              </p:nvSpPr>
              <p:spPr bwMode="auto">
                <a:xfrm flipH="1">
                  <a:off x="2106" y="366"/>
                  <a:ext cx="77" cy="1"/>
                </a:xfrm>
                <a:prstGeom prst="line">
                  <a:avLst/>
                </a:prstGeom>
                <a:noFill/>
                <a:ln w="9360">
                  <a:solidFill>
                    <a:srgbClr val="E5D093"/>
                  </a:solidFill>
                  <a:miter lim="800000"/>
                  <a:headEnd/>
                  <a:tailEnd/>
                </a:ln>
                <a:effectLst/>
              </p:spPr>
              <p:txBody>
                <a:bodyPr/>
                <a:lstStyle/>
                <a:p>
                  <a:endParaRPr lang="en-US"/>
                </a:p>
              </p:txBody>
            </p:sp>
            <p:sp>
              <p:nvSpPr>
                <p:cNvPr id="1173" name="Line 149"/>
                <p:cNvSpPr>
                  <a:spLocks noChangeShapeType="1"/>
                </p:cNvSpPr>
                <p:nvPr/>
              </p:nvSpPr>
              <p:spPr bwMode="auto">
                <a:xfrm>
                  <a:off x="1960" y="366"/>
                  <a:ext cx="66" cy="1"/>
                </a:xfrm>
                <a:prstGeom prst="line">
                  <a:avLst/>
                </a:prstGeom>
                <a:noFill/>
                <a:ln w="9360">
                  <a:solidFill>
                    <a:srgbClr val="E5D093"/>
                  </a:solidFill>
                  <a:miter lim="800000"/>
                  <a:headEnd/>
                  <a:tailEnd/>
                </a:ln>
                <a:effectLst/>
              </p:spPr>
              <p:txBody>
                <a:bodyPr/>
                <a:lstStyle/>
                <a:p>
                  <a:endParaRPr lang="en-US"/>
                </a:p>
              </p:txBody>
            </p:sp>
            <p:sp>
              <p:nvSpPr>
                <p:cNvPr id="1174" name="Line 150"/>
                <p:cNvSpPr>
                  <a:spLocks noChangeShapeType="1"/>
                </p:cNvSpPr>
                <p:nvPr/>
              </p:nvSpPr>
              <p:spPr bwMode="auto">
                <a:xfrm flipH="1">
                  <a:off x="1739" y="366"/>
                  <a:ext cx="92" cy="1"/>
                </a:xfrm>
                <a:prstGeom prst="line">
                  <a:avLst/>
                </a:prstGeom>
                <a:noFill/>
                <a:ln w="9360">
                  <a:solidFill>
                    <a:srgbClr val="E5D093"/>
                  </a:solidFill>
                  <a:miter lim="800000"/>
                  <a:headEnd/>
                  <a:tailEnd/>
                </a:ln>
                <a:effectLst/>
              </p:spPr>
              <p:txBody>
                <a:bodyPr/>
                <a:lstStyle/>
                <a:p>
                  <a:endParaRPr lang="en-US"/>
                </a:p>
              </p:txBody>
            </p:sp>
            <p:sp>
              <p:nvSpPr>
                <p:cNvPr id="1175" name="Line 151"/>
                <p:cNvSpPr>
                  <a:spLocks noChangeShapeType="1"/>
                </p:cNvSpPr>
                <p:nvPr/>
              </p:nvSpPr>
              <p:spPr bwMode="auto">
                <a:xfrm>
                  <a:off x="1332" y="366"/>
                  <a:ext cx="383" cy="1"/>
                </a:xfrm>
                <a:prstGeom prst="line">
                  <a:avLst/>
                </a:prstGeom>
                <a:noFill/>
                <a:ln w="9360">
                  <a:solidFill>
                    <a:srgbClr val="E5D093"/>
                  </a:solidFill>
                  <a:miter lim="800000"/>
                  <a:headEnd/>
                  <a:tailEnd/>
                </a:ln>
                <a:effectLst/>
              </p:spPr>
              <p:txBody>
                <a:bodyPr/>
                <a:lstStyle/>
                <a:p>
                  <a:endParaRPr lang="en-US"/>
                </a:p>
              </p:txBody>
            </p:sp>
            <p:sp>
              <p:nvSpPr>
                <p:cNvPr id="1176" name="Line 152"/>
                <p:cNvSpPr>
                  <a:spLocks noChangeShapeType="1"/>
                </p:cNvSpPr>
                <p:nvPr/>
              </p:nvSpPr>
              <p:spPr bwMode="auto">
                <a:xfrm>
                  <a:off x="1631" y="258"/>
                  <a:ext cx="1" cy="327"/>
                </a:xfrm>
                <a:prstGeom prst="line">
                  <a:avLst/>
                </a:prstGeom>
                <a:noFill/>
                <a:ln w="9360">
                  <a:solidFill>
                    <a:srgbClr val="E5D093"/>
                  </a:solidFill>
                  <a:miter lim="800000"/>
                  <a:headEnd/>
                  <a:tailEnd/>
                </a:ln>
                <a:effectLst/>
              </p:spPr>
              <p:txBody>
                <a:bodyPr/>
                <a:lstStyle/>
                <a:p>
                  <a:endParaRPr lang="en-US"/>
                </a:p>
              </p:txBody>
            </p:sp>
            <p:sp>
              <p:nvSpPr>
                <p:cNvPr id="1177" name="Line 153"/>
                <p:cNvSpPr>
                  <a:spLocks noChangeShapeType="1"/>
                </p:cNvSpPr>
                <p:nvPr/>
              </p:nvSpPr>
              <p:spPr bwMode="auto">
                <a:xfrm>
                  <a:off x="1382" y="277"/>
                  <a:ext cx="1" cy="171"/>
                </a:xfrm>
                <a:prstGeom prst="line">
                  <a:avLst/>
                </a:prstGeom>
                <a:noFill/>
                <a:ln w="9360">
                  <a:solidFill>
                    <a:srgbClr val="E5D093"/>
                  </a:solidFill>
                  <a:miter lim="800000"/>
                  <a:headEnd/>
                  <a:tailEnd/>
                </a:ln>
                <a:effectLst/>
              </p:spPr>
              <p:txBody>
                <a:bodyPr/>
                <a:lstStyle/>
                <a:p>
                  <a:endParaRPr lang="en-US"/>
                </a:p>
              </p:txBody>
            </p:sp>
            <p:sp>
              <p:nvSpPr>
                <p:cNvPr id="1178" name="Line 154"/>
                <p:cNvSpPr>
                  <a:spLocks noChangeShapeType="1"/>
                </p:cNvSpPr>
                <p:nvPr/>
              </p:nvSpPr>
              <p:spPr bwMode="auto">
                <a:xfrm flipV="1">
                  <a:off x="1633" y="120"/>
                  <a:ext cx="1" cy="31"/>
                </a:xfrm>
                <a:prstGeom prst="line">
                  <a:avLst/>
                </a:prstGeom>
                <a:noFill/>
                <a:ln w="9360">
                  <a:solidFill>
                    <a:srgbClr val="E5D093"/>
                  </a:solidFill>
                  <a:miter lim="800000"/>
                  <a:headEnd/>
                  <a:tailEnd/>
                </a:ln>
                <a:effectLst/>
              </p:spPr>
              <p:txBody>
                <a:bodyPr/>
                <a:lstStyle/>
                <a:p>
                  <a:endParaRPr lang="en-US"/>
                </a:p>
              </p:txBody>
            </p:sp>
            <p:sp>
              <p:nvSpPr>
                <p:cNvPr id="1179" name="Line 155"/>
                <p:cNvSpPr>
                  <a:spLocks noChangeShapeType="1"/>
                </p:cNvSpPr>
                <p:nvPr/>
              </p:nvSpPr>
              <p:spPr bwMode="auto">
                <a:xfrm>
                  <a:off x="1885" y="198"/>
                  <a:ext cx="1" cy="106"/>
                </a:xfrm>
                <a:prstGeom prst="line">
                  <a:avLst/>
                </a:prstGeom>
                <a:noFill/>
                <a:ln w="9360">
                  <a:solidFill>
                    <a:srgbClr val="E5D093"/>
                  </a:solidFill>
                  <a:miter lim="800000"/>
                  <a:headEnd/>
                  <a:tailEnd/>
                </a:ln>
                <a:effectLst/>
              </p:spPr>
              <p:txBody>
                <a:bodyPr/>
                <a:lstStyle/>
                <a:p>
                  <a:endParaRPr lang="en-US"/>
                </a:p>
              </p:txBody>
            </p:sp>
            <p:sp>
              <p:nvSpPr>
                <p:cNvPr id="1180" name="Line 156"/>
                <p:cNvSpPr>
                  <a:spLocks noChangeShapeType="1"/>
                </p:cNvSpPr>
                <p:nvPr/>
              </p:nvSpPr>
              <p:spPr bwMode="auto">
                <a:xfrm flipV="1">
                  <a:off x="1885" y="121"/>
                  <a:ext cx="1" cy="26"/>
                </a:xfrm>
                <a:prstGeom prst="line">
                  <a:avLst/>
                </a:prstGeom>
                <a:noFill/>
                <a:ln w="9360">
                  <a:solidFill>
                    <a:srgbClr val="E5D093"/>
                  </a:solidFill>
                  <a:miter lim="800000"/>
                  <a:headEnd/>
                  <a:tailEnd/>
                </a:ln>
                <a:effectLst/>
              </p:spPr>
              <p:txBody>
                <a:bodyPr/>
                <a:lstStyle/>
                <a:p>
                  <a:endParaRPr lang="en-US"/>
                </a:p>
              </p:txBody>
            </p:sp>
            <p:sp>
              <p:nvSpPr>
                <p:cNvPr id="1181" name="Line 157"/>
                <p:cNvSpPr>
                  <a:spLocks noChangeShapeType="1"/>
                </p:cNvSpPr>
                <p:nvPr/>
              </p:nvSpPr>
              <p:spPr bwMode="auto">
                <a:xfrm>
                  <a:off x="4706" y="364"/>
                  <a:ext cx="88" cy="1"/>
                </a:xfrm>
                <a:prstGeom prst="line">
                  <a:avLst/>
                </a:prstGeom>
                <a:noFill/>
                <a:ln w="9360">
                  <a:solidFill>
                    <a:srgbClr val="E5D093"/>
                  </a:solidFill>
                  <a:miter lim="800000"/>
                  <a:headEnd/>
                  <a:tailEnd/>
                </a:ln>
                <a:effectLst/>
              </p:spPr>
              <p:txBody>
                <a:bodyPr/>
                <a:lstStyle/>
                <a:p>
                  <a:endParaRPr lang="en-US"/>
                </a:p>
              </p:txBody>
            </p:sp>
          </p:grpSp>
        </p:grpSp>
        <p:pic>
          <p:nvPicPr>
            <p:cNvPr id="1182" name="Picture 158"/>
            <p:cNvPicPr>
              <a:picLocks noChangeAspect="1" noChangeArrowheads="1"/>
            </p:cNvPicPr>
            <p:nvPr/>
          </p:nvPicPr>
          <p:blipFill>
            <a:blip r:embed="rId13" cstate="print"/>
            <a:srcRect/>
            <a:stretch>
              <a:fillRect/>
            </a:stretch>
          </p:blipFill>
          <p:spPr bwMode="auto">
            <a:xfrm>
              <a:off x="182" y="61"/>
              <a:ext cx="620" cy="577"/>
            </a:xfrm>
            <a:prstGeom prst="rect">
              <a:avLst/>
            </a:prstGeom>
            <a:noFill/>
            <a:ln w="9525">
              <a:noFill/>
              <a:round/>
              <a:headEnd/>
              <a:tailEnd/>
            </a:ln>
            <a:effectLst/>
          </p:spPr>
        </p:pic>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57200" rtl="0" fontAlgn="base">
        <a:spcBef>
          <a:spcPct val="0"/>
        </a:spcBef>
        <a:spcAft>
          <a:spcPct val="0"/>
        </a:spcAft>
        <a:buClr>
          <a:srgbClr val="CC6600"/>
        </a:buClr>
        <a:buSzPct val="100000"/>
        <a:buFont typeface="Times New Roman" charset="0"/>
        <a:defRPr sz="4900" i="1">
          <a:solidFill>
            <a:srgbClr val="CC6600"/>
          </a:solidFill>
          <a:latin typeface="+mj-lt"/>
          <a:ea typeface="+mj-ea"/>
          <a:cs typeface="+mj-cs"/>
        </a:defRPr>
      </a:lvl1pPr>
      <a:lvl2pPr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2pPr>
      <a:lvl3pPr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3pPr>
      <a:lvl4pPr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4pPr>
      <a:lvl5pPr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5pPr>
      <a:lvl6pPr marL="457200"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6pPr>
      <a:lvl7pPr marL="914400"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7pPr>
      <a:lvl8pPr marL="1371600"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8pPr>
      <a:lvl9pPr marL="1828800"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9pPr>
    </p:titleStyle>
    <p:bodyStyle>
      <a:lvl1pPr marL="376238" indent="-376238" algn="l" defTabSz="457200" rtl="0" fontAlgn="base">
        <a:spcBef>
          <a:spcPts val="875"/>
        </a:spcBef>
        <a:spcAft>
          <a:spcPct val="0"/>
        </a:spcAft>
        <a:buClr>
          <a:srgbClr val="000000"/>
        </a:buClr>
        <a:buSzPct val="100000"/>
        <a:buFont typeface="Tahoma" pitchFamily="34" charset="0"/>
        <a:buBlip>
          <a:blip r:embed="rId14"/>
        </a:buBlip>
        <a:defRPr sz="3500">
          <a:solidFill>
            <a:srgbClr val="000000"/>
          </a:solidFill>
          <a:latin typeface="+mn-lt"/>
          <a:ea typeface="+mn-ea"/>
          <a:cs typeface="+mn-cs"/>
        </a:defRPr>
      </a:lvl1pPr>
      <a:lvl2pPr marL="817563" indent="-315913" algn="l" defTabSz="457200" rtl="0" fontAlgn="base">
        <a:spcBef>
          <a:spcPts val="775"/>
        </a:spcBef>
        <a:spcAft>
          <a:spcPct val="0"/>
        </a:spcAft>
        <a:buClr>
          <a:srgbClr val="000000"/>
        </a:buClr>
        <a:buSzPct val="97000"/>
        <a:buFont typeface="Tahoma" pitchFamily="34" charset="0"/>
        <a:buBlip>
          <a:blip r:embed="rId15"/>
        </a:buBlip>
        <a:defRPr sz="3100">
          <a:solidFill>
            <a:srgbClr val="000000"/>
          </a:solidFill>
          <a:latin typeface="+mn-lt"/>
          <a:cs typeface="+mn-cs"/>
        </a:defRPr>
      </a:lvl2pPr>
      <a:lvl3pPr marL="1258888" indent="-250825" algn="l" defTabSz="457200" rtl="0" fontAlgn="base">
        <a:spcBef>
          <a:spcPts val="650"/>
        </a:spcBef>
        <a:spcAft>
          <a:spcPct val="0"/>
        </a:spcAft>
        <a:buClr>
          <a:srgbClr val="000000"/>
        </a:buClr>
        <a:buSzPct val="100000"/>
        <a:buFont typeface="Tahoma" pitchFamily="34" charset="0"/>
        <a:buChar char="•"/>
        <a:defRPr sz="2600">
          <a:solidFill>
            <a:srgbClr val="000000"/>
          </a:solidFill>
          <a:latin typeface="+mn-lt"/>
          <a:cs typeface="+mn-cs"/>
        </a:defRPr>
      </a:lvl3pPr>
      <a:lvl4pPr marL="1762125" indent="-250825" algn="l" defTabSz="457200" rtl="0" fontAlgn="base">
        <a:spcBef>
          <a:spcPts val="550"/>
        </a:spcBef>
        <a:spcAft>
          <a:spcPct val="0"/>
        </a:spcAft>
        <a:buClr>
          <a:srgbClr val="000000"/>
        </a:buClr>
        <a:buSzPct val="100000"/>
        <a:buFont typeface="Tahoma" pitchFamily="34" charset="0"/>
        <a:buChar char="–"/>
        <a:defRPr sz="2200">
          <a:solidFill>
            <a:srgbClr val="000000"/>
          </a:solidFill>
          <a:latin typeface="+mn-lt"/>
          <a:cs typeface="+mn-cs"/>
        </a:defRPr>
      </a:lvl4pPr>
      <a:lvl5pPr marL="2266950" indent="-250825" algn="l" defTabSz="457200" rtl="0" fontAlgn="base">
        <a:spcBef>
          <a:spcPts val="550"/>
        </a:spcBef>
        <a:spcAft>
          <a:spcPct val="0"/>
        </a:spcAft>
        <a:buClr>
          <a:srgbClr val="000000"/>
        </a:buClr>
        <a:buSzPct val="100000"/>
        <a:buFont typeface="Tahoma" pitchFamily="34" charset="0"/>
        <a:buChar char="–"/>
        <a:defRPr sz="2200">
          <a:solidFill>
            <a:srgbClr val="000000"/>
          </a:solidFill>
          <a:latin typeface="+mn-lt"/>
          <a:cs typeface="+mn-cs"/>
        </a:defRPr>
      </a:lvl5pPr>
      <a:lvl6pPr marL="2724150" indent="-250825" algn="l" defTabSz="457200" rtl="0" fontAlgn="base">
        <a:spcBef>
          <a:spcPts val="550"/>
        </a:spcBef>
        <a:spcAft>
          <a:spcPct val="0"/>
        </a:spcAft>
        <a:buClr>
          <a:srgbClr val="000000"/>
        </a:buClr>
        <a:buSzPct val="100000"/>
        <a:buFont typeface="Tahoma" pitchFamily="34" charset="0"/>
        <a:buChar char="–"/>
        <a:defRPr sz="2200">
          <a:solidFill>
            <a:srgbClr val="000000"/>
          </a:solidFill>
          <a:latin typeface="+mn-lt"/>
          <a:cs typeface="+mn-cs"/>
        </a:defRPr>
      </a:lvl6pPr>
      <a:lvl7pPr marL="3181350" indent="-250825" algn="l" defTabSz="457200" rtl="0" fontAlgn="base">
        <a:spcBef>
          <a:spcPts val="550"/>
        </a:spcBef>
        <a:spcAft>
          <a:spcPct val="0"/>
        </a:spcAft>
        <a:buClr>
          <a:srgbClr val="000000"/>
        </a:buClr>
        <a:buSzPct val="100000"/>
        <a:buFont typeface="Tahoma" pitchFamily="34" charset="0"/>
        <a:buChar char="–"/>
        <a:defRPr sz="2200">
          <a:solidFill>
            <a:srgbClr val="000000"/>
          </a:solidFill>
          <a:latin typeface="+mn-lt"/>
          <a:cs typeface="+mn-cs"/>
        </a:defRPr>
      </a:lvl7pPr>
      <a:lvl8pPr marL="3638550" indent="-250825" algn="l" defTabSz="457200" rtl="0" fontAlgn="base">
        <a:spcBef>
          <a:spcPts val="550"/>
        </a:spcBef>
        <a:spcAft>
          <a:spcPct val="0"/>
        </a:spcAft>
        <a:buClr>
          <a:srgbClr val="000000"/>
        </a:buClr>
        <a:buSzPct val="100000"/>
        <a:buFont typeface="Tahoma" pitchFamily="34" charset="0"/>
        <a:buChar char="–"/>
        <a:defRPr sz="2200">
          <a:solidFill>
            <a:srgbClr val="000000"/>
          </a:solidFill>
          <a:latin typeface="+mn-lt"/>
          <a:cs typeface="+mn-cs"/>
        </a:defRPr>
      </a:lvl8pPr>
      <a:lvl9pPr marL="4095750" indent="-250825" algn="l" defTabSz="457200" rtl="0" fontAlgn="base">
        <a:spcBef>
          <a:spcPts val="550"/>
        </a:spcBef>
        <a:spcAft>
          <a:spcPct val="0"/>
        </a:spcAft>
        <a:buClr>
          <a:srgbClr val="000000"/>
        </a:buClr>
        <a:buSzPct val="100000"/>
        <a:buFont typeface="Tahoma" pitchFamily="34" charset="0"/>
        <a:buChar char="–"/>
        <a:defRPr sz="2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49" name="Group 1"/>
          <p:cNvGrpSpPr>
            <a:grpSpLocks/>
          </p:cNvGrpSpPr>
          <p:nvPr/>
        </p:nvGrpSpPr>
        <p:grpSpPr bwMode="auto">
          <a:xfrm>
            <a:off x="0" y="-20638"/>
            <a:ext cx="10079038" cy="7578726"/>
            <a:chOff x="0" y="-13"/>
            <a:chExt cx="6349" cy="4774"/>
          </a:xfrm>
        </p:grpSpPr>
        <p:sp>
          <p:nvSpPr>
            <p:cNvPr id="2050" name="Rectangle 2"/>
            <p:cNvSpPr>
              <a:spLocks noChangeArrowheads="1"/>
            </p:cNvSpPr>
            <p:nvPr/>
          </p:nvSpPr>
          <p:spPr bwMode="auto">
            <a:xfrm>
              <a:off x="1217" y="1111"/>
              <a:ext cx="5133" cy="3651"/>
            </a:xfrm>
            <a:prstGeom prst="rect">
              <a:avLst/>
            </a:prstGeom>
            <a:gradFill rotWithShape="0">
              <a:gsLst>
                <a:gs pos="0">
                  <a:srgbClr val="FFFFFF"/>
                </a:gs>
                <a:gs pos="50000">
                  <a:srgbClr val="FFFFFF"/>
                </a:gs>
                <a:gs pos="100000">
                  <a:srgbClr val="FFFFFF"/>
                </a:gs>
              </a:gsLst>
              <a:lin ang="13500000" scaled="1"/>
            </a:gradFill>
            <a:ln w="9525">
              <a:noFill/>
              <a:round/>
              <a:headEnd/>
              <a:tailEnd/>
            </a:ln>
            <a:effectLst/>
          </p:spPr>
          <p:txBody>
            <a:bodyPr wrap="none" anchor="ctr"/>
            <a:lstStyle/>
            <a:p>
              <a:endParaRPr lang="en-US"/>
            </a:p>
          </p:txBody>
        </p:sp>
        <p:grpSp>
          <p:nvGrpSpPr>
            <p:cNvPr id="2051" name="Group 3"/>
            <p:cNvGrpSpPr>
              <a:grpSpLocks/>
            </p:cNvGrpSpPr>
            <p:nvPr/>
          </p:nvGrpSpPr>
          <p:grpSpPr bwMode="auto">
            <a:xfrm>
              <a:off x="0" y="-13"/>
              <a:ext cx="6349" cy="1150"/>
              <a:chOff x="0" y="-13"/>
              <a:chExt cx="6349" cy="1150"/>
            </a:xfrm>
          </p:grpSpPr>
          <p:sp>
            <p:nvSpPr>
              <p:cNvPr id="2052" name="Freeform 4"/>
              <p:cNvSpPr>
                <a:spLocks noChangeArrowheads="1"/>
              </p:cNvSpPr>
              <p:nvPr/>
            </p:nvSpPr>
            <p:spPr bwMode="auto">
              <a:xfrm>
                <a:off x="0" y="1"/>
                <a:ext cx="6350" cy="1137"/>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rgbClr val="E5D093"/>
              </a:solidFill>
              <a:ln w="9525">
                <a:noFill/>
                <a:round/>
                <a:headEnd/>
                <a:tailEnd/>
              </a:ln>
              <a:effectLst/>
            </p:spPr>
            <p:txBody>
              <a:bodyPr wrap="none" anchor="ctr"/>
              <a:lstStyle/>
              <a:p>
                <a:endParaRPr lang="en-US"/>
              </a:p>
            </p:txBody>
          </p:sp>
          <p:grpSp>
            <p:nvGrpSpPr>
              <p:cNvPr id="2053" name="Group 5"/>
              <p:cNvGrpSpPr>
                <a:grpSpLocks/>
              </p:cNvGrpSpPr>
              <p:nvPr/>
            </p:nvGrpSpPr>
            <p:grpSpPr bwMode="auto">
              <a:xfrm>
                <a:off x="367" y="-13"/>
                <a:ext cx="5705" cy="1149"/>
                <a:chOff x="367" y="-13"/>
                <a:chExt cx="5705" cy="1149"/>
              </a:xfrm>
            </p:grpSpPr>
            <p:sp>
              <p:nvSpPr>
                <p:cNvPr id="2054" name="Freeform 6"/>
                <p:cNvSpPr>
                  <a:spLocks noChangeArrowheads="1"/>
                </p:cNvSpPr>
                <p:nvPr/>
              </p:nvSpPr>
              <p:spPr bwMode="auto">
                <a:xfrm>
                  <a:off x="3560" y="1043"/>
                  <a:ext cx="19" cy="22"/>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rgbClr val="CCB374"/>
                </a:solidFill>
                <a:ln w="9525">
                  <a:noFill/>
                  <a:round/>
                  <a:headEnd/>
                  <a:tailEnd/>
                </a:ln>
                <a:effectLst/>
              </p:spPr>
              <p:txBody>
                <a:bodyPr wrap="none" anchor="ctr"/>
                <a:lstStyle/>
                <a:p>
                  <a:endParaRPr lang="en-US"/>
                </a:p>
              </p:txBody>
            </p:sp>
            <p:sp>
              <p:nvSpPr>
                <p:cNvPr id="2055" name="Freeform 7"/>
                <p:cNvSpPr>
                  <a:spLocks noChangeArrowheads="1"/>
                </p:cNvSpPr>
                <p:nvPr/>
              </p:nvSpPr>
              <p:spPr bwMode="auto">
                <a:xfrm>
                  <a:off x="3755" y="1115"/>
                  <a:ext cx="23" cy="22"/>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rgbClr val="CCB374"/>
                </a:solidFill>
                <a:ln w="9525">
                  <a:noFill/>
                  <a:round/>
                  <a:headEnd/>
                  <a:tailEnd/>
                </a:ln>
                <a:effectLst/>
              </p:spPr>
              <p:txBody>
                <a:bodyPr wrap="none" anchor="ctr"/>
                <a:lstStyle/>
                <a:p>
                  <a:endParaRPr lang="en-US"/>
                </a:p>
              </p:txBody>
            </p:sp>
            <p:sp>
              <p:nvSpPr>
                <p:cNvPr id="2056" name="Freeform 8"/>
                <p:cNvSpPr>
                  <a:spLocks noChangeArrowheads="1"/>
                </p:cNvSpPr>
                <p:nvPr/>
              </p:nvSpPr>
              <p:spPr bwMode="auto">
                <a:xfrm>
                  <a:off x="3207" y="998"/>
                  <a:ext cx="34" cy="37"/>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rgbClr val="CCB374"/>
                </a:solidFill>
                <a:ln w="9525">
                  <a:noFill/>
                  <a:round/>
                  <a:headEnd/>
                  <a:tailEnd/>
                </a:ln>
                <a:effectLst/>
              </p:spPr>
              <p:txBody>
                <a:bodyPr wrap="none" anchor="ctr"/>
                <a:lstStyle/>
                <a:p>
                  <a:endParaRPr lang="en-US"/>
                </a:p>
              </p:txBody>
            </p:sp>
            <p:sp>
              <p:nvSpPr>
                <p:cNvPr id="2057" name="Freeform 9"/>
                <p:cNvSpPr>
                  <a:spLocks noChangeArrowheads="1"/>
                </p:cNvSpPr>
                <p:nvPr/>
              </p:nvSpPr>
              <p:spPr bwMode="auto">
                <a:xfrm>
                  <a:off x="2812" y="1033"/>
                  <a:ext cx="27" cy="13"/>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rgbClr val="CCB374"/>
                </a:solidFill>
                <a:ln w="9525">
                  <a:noFill/>
                  <a:round/>
                  <a:headEnd/>
                  <a:tailEnd/>
                </a:ln>
                <a:effectLst/>
              </p:spPr>
              <p:txBody>
                <a:bodyPr wrap="none" anchor="ctr"/>
                <a:lstStyle/>
                <a:p>
                  <a:endParaRPr lang="en-US"/>
                </a:p>
              </p:txBody>
            </p:sp>
            <p:sp>
              <p:nvSpPr>
                <p:cNvPr id="2058" name="Freeform 10"/>
                <p:cNvSpPr>
                  <a:spLocks noChangeArrowheads="1"/>
                </p:cNvSpPr>
                <p:nvPr/>
              </p:nvSpPr>
              <p:spPr bwMode="auto">
                <a:xfrm>
                  <a:off x="2693" y="1048"/>
                  <a:ext cx="72" cy="43"/>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rgbClr val="CCB374"/>
                </a:solidFill>
                <a:ln w="9525">
                  <a:noFill/>
                  <a:round/>
                  <a:headEnd/>
                  <a:tailEnd/>
                </a:ln>
                <a:effectLst/>
              </p:spPr>
              <p:txBody>
                <a:bodyPr wrap="none" anchor="ctr"/>
                <a:lstStyle/>
                <a:p>
                  <a:endParaRPr lang="en-US"/>
                </a:p>
              </p:txBody>
            </p:sp>
            <p:sp>
              <p:nvSpPr>
                <p:cNvPr id="2059" name="Freeform 11"/>
                <p:cNvSpPr>
                  <a:spLocks noChangeArrowheads="1"/>
                </p:cNvSpPr>
                <p:nvPr/>
              </p:nvSpPr>
              <p:spPr bwMode="auto">
                <a:xfrm>
                  <a:off x="2618" y="1046"/>
                  <a:ext cx="75" cy="43"/>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rgbClr val="CCB374"/>
                </a:solidFill>
                <a:ln w="9525">
                  <a:noFill/>
                  <a:round/>
                  <a:headEnd/>
                  <a:tailEnd/>
                </a:ln>
                <a:effectLst/>
              </p:spPr>
              <p:txBody>
                <a:bodyPr wrap="none" anchor="ctr"/>
                <a:lstStyle/>
                <a:p>
                  <a:endParaRPr lang="en-US"/>
                </a:p>
              </p:txBody>
            </p:sp>
            <p:sp>
              <p:nvSpPr>
                <p:cNvPr id="2060" name="Freeform 12"/>
                <p:cNvSpPr>
                  <a:spLocks noChangeArrowheads="1"/>
                </p:cNvSpPr>
                <p:nvPr/>
              </p:nvSpPr>
              <p:spPr bwMode="auto">
                <a:xfrm>
                  <a:off x="2212" y="811"/>
                  <a:ext cx="390" cy="251"/>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rgbClr val="CCB374"/>
                </a:solidFill>
                <a:ln w="9525">
                  <a:noFill/>
                  <a:round/>
                  <a:headEnd/>
                  <a:tailEnd/>
                </a:ln>
                <a:effectLst/>
              </p:spPr>
              <p:txBody>
                <a:bodyPr wrap="none" anchor="ctr"/>
                <a:lstStyle/>
                <a:p>
                  <a:endParaRPr lang="en-US"/>
                </a:p>
              </p:txBody>
            </p:sp>
            <p:sp>
              <p:nvSpPr>
                <p:cNvPr id="2061" name="Freeform 13"/>
                <p:cNvSpPr>
                  <a:spLocks noChangeArrowheads="1"/>
                </p:cNvSpPr>
                <p:nvPr/>
              </p:nvSpPr>
              <p:spPr bwMode="auto">
                <a:xfrm>
                  <a:off x="2449" y="795"/>
                  <a:ext cx="173" cy="184"/>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rgbClr val="CCB374"/>
                </a:solidFill>
                <a:ln w="9525">
                  <a:noFill/>
                  <a:round/>
                  <a:headEnd/>
                  <a:tailEnd/>
                </a:ln>
                <a:effectLst/>
              </p:spPr>
              <p:txBody>
                <a:bodyPr wrap="none" anchor="ctr"/>
                <a:lstStyle/>
                <a:p>
                  <a:endParaRPr lang="en-US"/>
                </a:p>
              </p:txBody>
            </p:sp>
            <p:sp>
              <p:nvSpPr>
                <p:cNvPr id="2062" name="Freeform 14"/>
                <p:cNvSpPr>
                  <a:spLocks noChangeArrowheads="1"/>
                </p:cNvSpPr>
                <p:nvPr/>
              </p:nvSpPr>
              <p:spPr bwMode="auto">
                <a:xfrm>
                  <a:off x="2618" y="879"/>
                  <a:ext cx="121" cy="35"/>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rgbClr val="CCB374"/>
                </a:solidFill>
                <a:ln w="9525">
                  <a:noFill/>
                  <a:round/>
                  <a:headEnd/>
                  <a:tailEnd/>
                </a:ln>
                <a:effectLst/>
              </p:spPr>
              <p:txBody>
                <a:bodyPr wrap="none" anchor="ctr"/>
                <a:lstStyle/>
                <a:p>
                  <a:endParaRPr lang="en-US"/>
                </a:p>
              </p:txBody>
            </p:sp>
            <p:sp>
              <p:nvSpPr>
                <p:cNvPr id="2063" name="Freeform 15"/>
                <p:cNvSpPr>
                  <a:spLocks noChangeArrowheads="1"/>
                </p:cNvSpPr>
                <p:nvPr/>
              </p:nvSpPr>
              <p:spPr bwMode="auto">
                <a:xfrm>
                  <a:off x="2612" y="922"/>
                  <a:ext cx="83" cy="92"/>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rgbClr val="CCB374"/>
                </a:solidFill>
                <a:ln w="9525">
                  <a:noFill/>
                  <a:round/>
                  <a:headEnd/>
                  <a:tailEnd/>
                </a:ln>
                <a:effectLst/>
              </p:spPr>
              <p:txBody>
                <a:bodyPr wrap="none" anchor="ctr"/>
                <a:lstStyle/>
                <a:p>
                  <a:endParaRPr lang="en-US"/>
                </a:p>
              </p:txBody>
            </p:sp>
            <p:sp>
              <p:nvSpPr>
                <p:cNvPr id="2064" name="Freeform 16"/>
                <p:cNvSpPr>
                  <a:spLocks noChangeArrowheads="1"/>
                </p:cNvSpPr>
                <p:nvPr/>
              </p:nvSpPr>
              <p:spPr bwMode="auto">
                <a:xfrm>
                  <a:off x="2753" y="871"/>
                  <a:ext cx="41" cy="54"/>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rgbClr val="CCB374"/>
                </a:solidFill>
                <a:ln w="9525">
                  <a:noFill/>
                  <a:round/>
                  <a:headEnd/>
                  <a:tailEnd/>
                </a:ln>
                <a:effectLst/>
              </p:spPr>
              <p:txBody>
                <a:bodyPr wrap="none" anchor="ctr"/>
                <a:lstStyle/>
                <a:p>
                  <a:endParaRPr lang="en-US"/>
                </a:p>
              </p:txBody>
            </p:sp>
            <p:sp>
              <p:nvSpPr>
                <p:cNvPr id="2065" name="Freeform 17"/>
                <p:cNvSpPr>
                  <a:spLocks noChangeArrowheads="1"/>
                </p:cNvSpPr>
                <p:nvPr/>
              </p:nvSpPr>
              <p:spPr bwMode="auto">
                <a:xfrm>
                  <a:off x="2763" y="955"/>
                  <a:ext cx="52" cy="26"/>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rgbClr val="CCB374"/>
                </a:solidFill>
                <a:ln w="9525">
                  <a:noFill/>
                  <a:round/>
                  <a:headEnd/>
                  <a:tailEnd/>
                </a:ln>
                <a:effectLst/>
              </p:spPr>
              <p:txBody>
                <a:bodyPr wrap="none" anchor="ctr"/>
                <a:lstStyle/>
                <a:p>
                  <a:endParaRPr lang="en-US"/>
                </a:p>
              </p:txBody>
            </p:sp>
            <p:sp>
              <p:nvSpPr>
                <p:cNvPr id="2066" name="Freeform 18"/>
                <p:cNvSpPr>
                  <a:spLocks noChangeArrowheads="1"/>
                </p:cNvSpPr>
                <p:nvPr/>
              </p:nvSpPr>
              <p:spPr bwMode="auto">
                <a:xfrm>
                  <a:off x="2817" y="914"/>
                  <a:ext cx="67" cy="46"/>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rgbClr val="CCB374"/>
                </a:solidFill>
                <a:ln w="9525">
                  <a:noFill/>
                  <a:round/>
                  <a:headEnd/>
                  <a:tailEnd/>
                </a:ln>
                <a:effectLst/>
              </p:spPr>
              <p:txBody>
                <a:bodyPr wrap="none" anchor="ctr"/>
                <a:lstStyle/>
                <a:p>
                  <a:endParaRPr lang="en-US"/>
                </a:p>
              </p:txBody>
            </p:sp>
            <p:sp>
              <p:nvSpPr>
                <p:cNvPr id="2067" name="Freeform 19"/>
                <p:cNvSpPr>
                  <a:spLocks noChangeArrowheads="1"/>
                </p:cNvSpPr>
                <p:nvPr/>
              </p:nvSpPr>
              <p:spPr bwMode="auto">
                <a:xfrm>
                  <a:off x="2835" y="936"/>
                  <a:ext cx="315" cy="164"/>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rgbClr val="CCB374"/>
                </a:solidFill>
                <a:ln w="9525">
                  <a:noFill/>
                  <a:round/>
                  <a:headEnd/>
                  <a:tailEnd/>
                </a:ln>
                <a:effectLst/>
              </p:spPr>
              <p:txBody>
                <a:bodyPr wrap="none" anchor="ctr"/>
                <a:lstStyle/>
                <a:p>
                  <a:endParaRPr lang="en-US"/>
                </a:p>
              </p:txBody>
            </p:sp>
            <p:sp>
              <p:nvSpPr>
                <p:cNvPr id="2068" name="Freeform 20"/>
                <p:cNvSpPr>
                  <a:spLocks noChangeArrowheads="1"/>
                </p:cNvSpPr>
                <p:nvPr/>
              </p:nvSpPr>
              <p:spPr bwMode="auto">
                <a:xfrm>
                  <a:off x="3108" y="951"/>
                  <a:ext cx="86" cy="70"/>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rgbClr val="CCB374"/>
                </a:solidFill>
                <a:ln w="9525">
                  <a:noFill/>
                  <a:round/>
                  <a:headEnd/>
                  <a:tailEnd/>
                </a:ln>
                <a:effectLst/>
              </p:spPr>
              <p:txBody>
                <a:bodyPr wrap="none" anchor="ctr"/>
                <a:lstStyle/>
                <a:p>
                  <a:endParaRPr lang="en-US"/>
                </a:p>
              </p:txBody>
            </p:sp>
            <p:sp>
              <p:nvSpPr>
                <p:cNvPr id="2069" name="Freeform 21"/>
                <p:cNvSpPr>
                  <a:spLocks noChangeArrowheads="1"/>
                </p:cNvSpPr>
                <p:nvPr/>
              </p:nvSpPr>
              <p:spPr bwMode="auto">
                <a:xfrm>
                  <a:off x="3289" y="804"/>
                  <a:ext cx="21" cy="15"/>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rgbClr val="CCB374"/>
                </a:solidFill>
                <a:ln w="9525">
                  <a:noFill/>
                  <a:round/>
                  <a:headEnd/>
                  <a:tailEnd/>
                </a:ln>
                <a:effectLst/>
              </p:spPr>
              <p:txBody>
                <a:bodyPr wrap="none" anchor="ctr"/>
                <a:lstStyle/>
                <a:p>
                  <a:endParaRPr lang="en-US"/>
                </a:p>
              </p:txBody>
            </p:sp>
            <p:sp>
              <p:nvSpPr>
                <p:cNvPr id="2070" name="Freeform 22"/>
                <p:cNvSpPr>
                  <a:spLocks noChangeArrowheads="1"/>
                </p:cNvSpPr>
                <p:nvPr/>
              </p:nvSpPr>
              <p:spPr bwMode="auto">
                <a:xfrm>
                  <a:off x="3398" y="912"/>
                  <a:ext cx="29" cy="21"/>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rgbClr val="CCB374"/>
                </a:solidFill>
                <a:ln w="9525">
                  <a:noFill/>
                  <a:round/>
                  <a:headEnd/>
                  <a:tailEnd/>
                </a:ln>
                <a:effectLst/>
              </p:spPr>
              <p:txBody>
                <a:bodyPr wrap="none" anchor="ctr"/>
                <a:lstStyle/>
                <a:p>
                  <a:endParaRPr lang="en-US"/>
                </a:p>
              </p:txBody>
            </p:sp>
            <p:sp>
              <p:nvSpPr>
                <p:cNvPr id="2071" name="Freeform 23"/>
                <p:cNvSpPr>
                  <a:spLocks noChangeArrowheads="1"/>
                </p:cNvSpPr>
                <p:nvPr/>
              </p:nvSpPr>
              <p:spPr bwMode="auto">
                <a:xfrm>
                  <a:off x="3049" y="669"/>
                  <a:ext cx="21" cy="13"/>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rgbClr val="CCB374"/>
                </a:solidFill>
                <a:ln w="9525">
                  <a:noFill/>
                  <a:round/>
                  <a:headEnd/>
                  <a:tailEnd/>
                </a:ln>
                <a:effectLst/>
              </p:spPr>
              <p:txBody>
                <a:bodyPr wrap="none" anchor="ctr"/>
                <a:lstStyle/>
                <a:p>
                  <a:endParaRPr lang="en-US"/>
                </a:p>
              </p:txBody>
            </p:sp>
            <p:sp>
              <p:nvSpPr>
                <p:cNvPr id="2072" name="Freeform 24"/>
                <p:cNvSpPr>
                  <a:spLocks noChangeArrowheads="1"/>
                </p:cNvSpPr>
                <p:nvPr/>
              </p:nvSpPr>
              <p:spPr bwMode="auto">
                <a:xfrm>
                  <a:off x="2866" y="782"/>
                  <a:ext cx="21" cy="13"/>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rgbClr val="CCB374"/>
                </a:solidFill>
                <a:ln w="9525">
                  <a:noFill/>
                  <a:round/>
                  <a:headEnd/>
                  <a:tailEnd/>
                </a:ln>
                <a:effectLst/>
              </p:spPr>
              <p:txBody>
                <a:bodyPr wrap="none" anchor="ctr"/>
                <a:lstStyle/>
                <a:p>
                  <a:endParaRPr lang="en-US"/>
                </a:p>
              </p:txBody>
            </p:sp>
            <p:sp>
              <p:nvSpPr>
                <p:cNvPr id="2073" name="Freeform 25"/>
                <p:cNvSpPr>
                  <a:spLocks noChangeArrowheads="1"/>
                </p:cNvSpPr>
                <p:nvPr/>
              </p:nvSpPr>
              <p:spPr bwMode="auto">
                <a:xfrm>
                  <a:off x="2664" y="747"/>
                  <a:ext cx="88" cy="73"/>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rgbClr val="CCB374"/>
                </a:solidFill>
                <a:ln w="9525">
                  <a:noFill/>
                  <a:round/>
                  <a:headEnd/>
                  <a:tailEnd/>
                </a:ln>
                <a:effectLst/>
              </p:spPr>
              <p:txBody>
                <a:bodyPr wrap="none" anchor="ctr"/>
                <a:lstStyle/>
                <a:p>
                  <a:endParaRPr lang="en-US"/>
                </a:p>
              </p:txBody>
            </p:sp>
            <p:sp>
              <p:nvSpPr>
                <p:cNvPr id="2074" name="Freeform 26"/>
                <p:cNvSpPr>
                  <a:spLocks noChangeArrowheads="1"/>
                </p:cNvSpPr>
                <p:nvPr/>
              </p:nvSpPr>
              <p:spPr bwMode="auto">
                <a:xfrm>
                  <a:off x="2636" y="593"/>
                  <a:ext cx="103" cy="156"/>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rgbClr val="CCB374"/>
                </a:solidFill>
                <a:ln w="9525">
                  <a:noFill/>
                  <a:round/>
                  <a:headEnd/>
                  <a:tailEnd/>
                </a:ln>
                <a:effectLst/>
              </p:spPr>
              <p:txBody>
                <a:bodyPr wrap="none" anchor="ctr"/>
                <a:lstStyle/>
                <a:p>
                  <a:endParaRPr lang="en-US"/>
                </a:p>
              </p:txBody>
            </p:sp>
            <p:sp>
              <p:nvSpPr>
                <p:cNvPr id="2075" name="Freeform 27"/>
                <p:cNvSpPr>
                  <a:spLocks noChangeArrowheads="1"/>
                </p:cNvSpPr>
                <p:nvPr/>
              </p:nvSpPr>
              <p:spPr bwMode="auto">
                <a:xfrm>
                  <a:off x="2662" y="707"/>
                  <a:ext cx="35" cy="45"/>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rgbClr val="CCB374"/>
                </a:solidFill>
                <a:ln w="9525">
                  <a:noFill/>
                  <a:round/>
                  <a:headEnd/>
                  <a:tailEnd/>
                </a:ln>
                <a:effectLst/>
              </p:spPr>
              <p:txBody>
                <a:bodyPr wrap="none" anchor="ctr"/>
                <a:lstStyle/>
                <a:p>
                  <a:endParaRPr lang="en-US"/>
                </a:p>
              </p:txBody>
            </p:sp>
            <p:sp>
              <p:nvSpPr>
                <p:cNvPr id="2076" name="Freeform 28"/>
                <p:cNvSpPr>
                  <a:spLocks noChangeArrowheads="1"/>
                </p:cNvSpPr>
                <p:nvPr/>
              </p:nvSpPr>
              <p:spPr bwMode="auto">
                <a:xfrm>
                  <a:off x="2589" y="718"/>
                  <a:ext cx="50" cy="45"/>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rgbClr val="CCB374"/>
                </a:solidFill>
                <a:ln w="9525">
                  <a:noFill/>
                  <a:round/>
                  <a:headEnd/>
                  <a:tailEnd/>
                </a:ln>
                <a:effectLst/>
              </p:spPr>
              <p:txBody>
                <a:bodyPr wrap="none" anchor="ctr"/>
                <a:lstStyle/>
                <a:p>
                  <a:endParaRPr lang="en-US"/>
                </a:p>
              </p:txBody>
            </p:sp>
            <p:sp>
              <p:nvSpPr>
                <p:cNvPr id="2077" name="Freeform 29"/>
                <p:cNvSpPr>
                  <a:spLocks noChangeArrowheads="1"/>
                </p:cNvSpPr>
                <p:nvPr/>
              </p:nvSpPr>
              <p:spPr bwMode="auto">
                <a:xfrm>
                  <a:off x="5300" y="655"/>
                  <a:ext cx="773" cy="483"/>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rgbClr val="CCB374"/>
                </a:solidFill>
                <a:ln w="9525">
                  <a:noFill/>
                  <a:round/>
                  <a:headEnd/>
                  <a:tailEnd/>
                </a:ln>
                <a:effectLst/>
              </p:spPr>
              <p:txBody>
                <a:bodyPr wrap="none" anchor="ctr"/>
                <a:lstStyle/>
                <a:p>
                  <a:endParaRPr lang="en-US"/>
                </a:p>
              </p:txBody>
            </p:sp>
            <p:sp>
              <p:nvSpPr>
                <p:cNvPr id="2078" name="Freeform 30"/>
                <p:cNvSpPr>
                  <a:spLocks noChangeArrowheads="1"/>
                </p:cNvSpPr>
                <p:nvPr/>
              </p:nvSpPr>
              <p:spPr bwMode="auto">
                <a:xfrm>
                  <a:off x="4277" y="-11"/>
                  <a:ext cx="1085" cy="76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rgbClr val="CCB374"/>
                </a:solidFill>
                <a:ln w="9525">
                  <a:noFill/>
                  <a:round/>
                  <a:headEnd/>
                  <a:tailEnd/>
                </a:ln>
                <a:effectLst/>
              </p:spPr>
              <p:txBody>
                <a:bodyPr wrap="none" anchor="ctr"/>
                <a:lstStyle/>
                <a:p>
                  <a:endParaRPr lang="en-US"/>
                </a:p>
              </p:txBody>
            </p:sp>
            <p:sp>
              <p:nvSpPr>
                <p:cNvPr id="2079" name="Freeform 31"/>
                <p:cNvSpPr>
                  <a:spLocks noChangeArrowheads="1"/>
                </p:cNvSpPr>
                <p:nvPr/>
              </p:nvSpPr>
              <p:spPr bwMode="auto">
                <a:xfrm>
                  <a:off x="3943" y="537"/>
                  <a:ext cx="39" cy="43"/>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rgbClr val="CCB374"/>
                </a:solidFill>
                <a:ln w="9525">
                  <a:noFill/>
                  <a:round/>
                  <a:headEnd/>
                  <a:tailEnd/>
                </a:ln>
                <a:effectLst/>
              </p:spPr>
              <p:txBody>
                <a:bodyPr wrap="none" anchor="ctr"/>
                <a:lstStyle/>
                <a:p>
                  <a:endParaRPr lang="en-US"/>
                </a:p>
              </p:txBody>
            </p:sp>
            <p:sp>
              <p:nvSpPr>
                <p:cNvPr id="2080" name="Freeform 32"/>
                <p:cNvSpPr>
                  <a:spLocks noChangeArrowheads="1"/>
                </p:cNvSpPr>
                <p:nvPr/>
              </p:nvSpPr>
              <p:spPr bwMode="auto">
                <a:xfrm>
                  <a:off x="3912" y="520"/>
                  <a:ext cx="42" cy="3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rgbClr val="CCB374"/>
                </a:solidFill>
                <a:ln w="9525">
                  <a:noFill/>
                  <a:round/>
                  <a:headEnd/>
                  <a:tailEnd/>
                </a:ln>
                <a:effectLst/>
              </p:spPr>
              <p:txBody>
                <a:bodyPr wrap="none" anchor="ctr"/>
                <a:lstStyle/>
                <a:p>
                  <a:endParaRPr lang="en-US"/>
                </a:p>
              </p:txBody>
            </p:sp>
            <p:sp>
              <p:nvSpPr>
                <p:cNvPr id="2081" name="Freeform 33"/>
                <p:cNvSpPr>
                  <a:spLocks noChangeArrowheads="1"/>
                </p:cNvSpPr>
                <p:nvPr/>
              </p:nvSpPr>
              <p:spPr bwMode="auto">
                <a:xfrm>
                  <a:off x="5166" y="431"/>
                  <a:ext cx="188" cy="89"/>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rgbClr val="CCB374"/>
                </a:solidFill>
                <a:ln w="9525">
                  <a:noFill/>
                  <a:round/>
                  <a:headEnd/>
                  <a:tailEnd/>
                </a:ln>
                <a:effectLst/>
              </p:spPr>
              <p:txBody>
                <a:bodyPr wrap="none" anchor="ctr"/>
                <a:lstStyle/>
                <a:p>
                  <a:endParaRPr lang="en-US"/>
                </a:p>
              </p:txBody>
            </p:sp>
            <p:sp>
              <p:nvSpPr>
                <p:cNvPr id="2082" name="Freeform 34"/>
                <p:cNvSpPr>
                  <a:spLocks noChangeArrowheads="1"/>
                </p:cNvSpPr>
                <p:nvPr/>
              </p:nvSpPr>
              <p:spPr bwMode="auto">
                <a:xfrm>
                  <a:off x="5365" y="504"/>
                  <a:ext cx="152" cy="41"/>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rgbClr val="CCB374"/>
                </a:solidFill>
                <a:ln w="9525">
                  <a:noFill/>
                  <a:round/>
                  <a:headEnd/>
                  <a:tailEnd/>
                </a:ln>
                <a:effectLst/>
              </p:spPr>
              <p:txBody>
                <a:bodyPr wrap="none" anchor="ctr"/>
                <a:lstStyle/>
                <a:p>
                  <a:endParaRPr lang="en-US"/>
                </a:p>
              </p:txBody>
            </p:sp>
            <p:sp>
              <p:nvSpPr>
                <p:cNvPr id="2083" name="Freeform 35"/>
                <p:cNvSpPr>
                  <a:spLocks noChangeArrowheads="1"/>
                </p:cNvSpPr>
                <p:nvPr/>
              </p:nvSpPr>
              <p:spPr bwMode="auto">
                <a:xfrm>
                  <a:off x="5285" y="526"/>
                  <a:ext cx="62" cy="37"/>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rgbClr val="CCB374"/>
                </a:solidFill>
                <a:ln w="9525">
                  <a:noFill/>
                  <a:round/>
                  <a:headEnd/>
                  <a:tailEnd/>
                </a:ln>
                <a:effectLst/>
              </p:spPr>
              <p:txBody>
                <a:bodyPr wrap="none" anchor="ctr"/>
                <a:lstStyle/>
                <a:p>
                  <a:endParaRPr lang="en-US"/>
                </a:p>
              </p:txBody>
            </p:sp>
            <p:sp>
              <p:nvSpPr>
                <p:cNvPr id="2084" name="Freeform 36"/>
                <p:cNvSpPr>
                  <a:spLocks noChangeArrowheads="1"/>
                </p:cNvSpPr>
                <p:nvPr/>
              </p:nvSpPr>
              <p:spPr bwMode="auto">
                <a:xfrm>
                  <a:off x="5244" y="410"/>
                  <a:ext cx="41" cy="4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rgbClr val="CCB374"/>
                </a:solidFill>
                <a:ln w="9525">
                  <a:noFill/>
                  <a:round/>
                  <a:headEnd/>
                  <a:tailEnd/>
                </a:ln>
                <a:effectLst/>
              </p:spPr>
              <p:txBody>
                <a:bodyPr wrap="none" anchor="ctr"/>
                <a:lstStyle/>
                <a:p>
                  <a:endParaRPr lang="en-US"/>
                </a:p>
              </p:txBody>
            </p:sp>
            <p:sp>
              <p:nvSpPr>
                <p:cNvPr id="2085" name="Freeform 37"/>
                <p:cNvSpPr>
                  <a:spLocks noChangeArrowheads="1"/>
                </p:cNvSpPr>
                <p:nvPr/>
              </p:nvSpPr>
              <p:spPr bwMode="auto">
                <a:xfrm>
                  <a:off x="5571" y="556"/>
                  <a:ext cx="49" cy="73"/>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rgbClr val="CCB374"/>
                </a:solidFill>
                <a:ln w="9525">
                  <a:noFill/>
                  <a:round/>
                  <a:headEnd/>
                  <a:tailEnd/>
                </a:ln>
                <a:effectLst/>
              </p:spPr>
              <p:txBody>
                <a:bodyPr wrap="none" anchor="ctr"/>
                <a:lstStyle/>
                <a:p>
                  <a:endParaRPr lang="en-US"/>
                </a:p>
              </p:txBody>
            </p:sp>
            <p:sp>
              <p:nvSpPr>
                <p:cNvPr id="2086" name="Freeform 38"/>
                <p:cNvSpPr>
                  <a:spLocks noChangeArrowheads="1"/>
                </p:cNvSpPr>
                <p:nvPr/>
              </p:nvSpPr>
              <p:spPr bwMode="auto">
                <a:xfrm>
                  <a:off x="4696" y="3"/>
                  <a:ext cx="529" cy="11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rgbClr val="CCB374"/>
                </a:solidFill>
                <a:ln w="9525">
                  <a:noFill/>
                  <a:round/>
                  <a:headEnd/>
                  <a:tailEnd/>
                </a:ln>
                <a:effectLst/>
              </p:spPr>
              <p:txBody>
                <a:bodyPr wrap="none" anchor="ctr"/>
                <a:lstStyle/>
                <a:p>
                  <a:endParaRPr lang="en-US"/>
                </a:p>
              </p:txBody>
            </p:sp>
            <p:sp>
              <p:nvSpPr>
                <p:cNvPr id="2087" name="Freeform 39"/>
                <p:cNvSpPr>
                  <a:spLocks noChangeArrowheads="1"/>
                </p:cNvSpPr>
                <p:nvPr/>
              </p:nvSpPr>
              <p:spPr bwMode="auto">
                <a:xfrm>
                  <a:off x="4227" y="0"/>
                  <a:ext cx="492" cy="54"/>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rgbClr val="CCB374"/>
                </a:solidFill>
                <a:ln w="9525">
                  <a:noFill/>
                  <a:round/>
                  <a:headEnd/>
                  <a:tailEnd/>
                </a:ln>
                <a:effectLst/>
              </p:spPr>
              <p:txBody>
                <a:bodyPr wrap="none" anchor="ctr"/>
                <a:lstStyle/>
                <a:p>
                  <a:endParaRPr lang="en-US"/>
                </a:p>
              </p:txBody>
            </p:sp>
            <p:sp>
              <p:nvSpPr>
                <p:cNvPr id="2088" name="Freeform 40"/>
                <p:cNvSpPr>
                  <a:spLocks noChangeArrowheads="1"/>
                </p:cNvSpPr>
                <p:nvPr/>
              </p:nvSpPr>
              <p:spPr bwMode="auto">
                <a:xfrm>
                  <a:off x="3145" y="78"/>
                  <a:ext cx="46" cy="28"/>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rgbClr val="CCB374"/>
                </a:solidFill>
                <a:ln w="9525">
                  <a:noFill/>
                  <a:round/>
                  <a:headEnd/>
                  <a:tailEnd/>
                </a:ln>
                <a:effectLst/>
              </p:spPr>
              <p:txBody>
                <a:bodyPr wrap="none" anchor="ctr"/>
                <a:lstStyle/>
                <a:p>
                  <a:endParaRPr lang="en-US"/>
                </a:p>
              </p:txBody>
            </p:sp>
            <p:sp>
              <p:nvSpPr>
                <p:cNvPr id="2089" name="Freeform 41"/>
                <p:cNvSpPr>
                  <a:spLocks noChangeArrowheads="1"/>
                </p:cNvSpPr>
                <p:nvPr/>
              </p:nvSpPr>
              <p:spPr bwMode="auto">
                <a:xfrm>
                  <a:off x="1878" y="0"/>
                  <a:ext cx="1127" cy="410"/>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rgbClr val="CCB374"/>
                </a:solidFill>
                <a:ln w="9525">
                  <a:noFill/>
                  <a:round/>
                  <a:headEnd/>
                  <a:tailEnd/>
                </a:ln>
                <a:effectLst/>
              </p:spPr>
              <p:txBody>
                <a:bodyPr wrap="none" anchor="ctr"/>
                <a:lstStyle/>
                <a:p>
                  <a:endParaRPr lang="en-US"/>
                </a:p>
              </p:txBody>
            </p:sp>
            <p:sp>
              <p:nvSpPr>
                <p:cNvPr id="2090" name="Freeform 42"/>
                <p:cNvSpPr>
                  <a:spLocks noChangeArrowheads="1"/>
                </p:cNvSpPr>
                <p:nvPr/>
              </p:nvSpPr>
              <p:spPr bwMode="auto">
                <a:xfrm>
                  <a:off x="3008" y="-13"/>
                  <a:ext cx="52" cy="148"/>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rgbClr val="CCB374"/>
                </a:solidFill>
                <a:ln w="9525">
                  <a:noFill/>
                  <a:round/>
                  <a:headEnd/>
                  <a:tailEnd/>
                </a:ln>
                <a:effectLst/>
              </p:spPr>
              <p:txBody>
                <a:bodyPr wrap="none" anchor="ctr"/>
                <a:lstStyle/>
                <a:p>
                  <a:endParaRPr lang="en-US"/>
                </a:p>
              </p:txBody>
            </p:sp>
            <p:sp>
              <p:nvSpPr>
                <p:cNvPr id="2091" name="Freeform 43"/>
                <p:cNvSpPr>
                  <a:spLocks noChangeArrowheads="1"/>
                </p:cNvSpPr>
                <p:nvPr/>
              </p:nvSpPr>
              <p:spPr bwMode="auto">
                <a:xfrm>
                  <a:off x="2978" y="110"/>
                  <a:ext cx="152" cy="93"/>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rgbClr val="CCB374"/>
                </a:solidFill>
                <a:ln w="9525">
                  <a:noFill/>
                  <a:round/>
                  <a:headEnd/>
                  <a:tailEnd/>
                </a:ln>
                <a:effectLst/>
              </p:spPr>
              <p:txBody>
                <a:bodyPr wrap="none" anchor="ctr"/>
                <a:lstStyle/>
                <a:p>
                  <a:endParaRPr lang="en-US"/>
                </a:p>
              </p:txBody>
            </p:sp>
            <p:sp>
              <p:nvSpPr>
                <p:cNvPr id="2092" name="Freeform 44"/>
                <p:cNvSpPr>
                  <a:spLocks noChangeArrowheads="1"/>
                </p:cNvSpPr>
                <p:nvPr/>
              </p:nvSpPr>
              <p:spPr bwMode="auto">
                <a:xfrm>
                  <a:off x="2814" y="198"/>
                  <a:ext cx="206" cy="194"/>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rgbClr val="CCB374"/>
                </a:solidFill>
                <a:ln w="9525">
                  <a:noFill/>
                  <a:round/>
                  <a:headEnd/>
                  <a:tailEnd/>
                </a:ln>
                <a:effectLst/>
              </p:spPr>
              <p:txBody>
                <a:bodyPr wrap="none" anchor="ctr"/>
                <a:lstStyle/>
                <a:p>
                  <a:endParaRPr lang="en-US"/>
                </a:p>
              </p:txBody>
            </p:sp>
            <p:sp>
              <p:nvSpPr>
                <p:cNvPr id="2093" name="Freeform 45"/>
                <p:cNvSpPr>
                  <a:spLocks noChangeArrowheads="1"/>
                </p:cNvSpPr>
                <p:nvPr/>
              </p:nvSpPr>
              <p:spPr bwMode="auto">
                <a:xfrm>
                  <a:off x="2951" y="254"/>
                  <a:ext cx="15" cy="11"/>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rgbClr val="CCB374"/>
                </a:solidFill>
                <a:ln w="9525">
                  <a:noFill/>
                  <a:round/>
                  <a:headEnd/>
                  <a:tailEnd/>
                </a:ln>
                <a:effectLst/>
              </p:spPr>
              <p:txBody>
                <a:bodyPr wrap="none" anchor="ctr"/>
                <a:lstStyle/>
                <a:p>
                  <a:endParaRPr lang="en-US"/>
                </a:p>
              </p:txBody>
            </p:sp>
            <p:sp>
              <p:nvSpPr>
                <p:cNvPr id="2094" name="Freeform 46"/>
                <p:cNvSpPr>
                  <a:spLocks noChangeArrowheads="1"/>
                </p:cNvSpPr>
                <p:nvPr/>
              </p:nvSpPr>
              <p:spPr bwMode="auto">
                <a:xfrm>
                  <a:off x="1794" y="386"/>
                  <a:ext cx="896" cy="50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rgbClr val="CCB374"/>
                </a:solidFill>
                <a:ln w="9525">
                  <a:noFill/>
                  <a:round/>
                  <a:headEnd/>
                  <a:tailEnd/>
                </a:ln>
                <a:effectLst/>
              </p:spPr>
              <p:txBody>
                <a:bodyPr wrap="none" anchor="ctr"/>
                <a:lstStyle/>
                <a:p>
                  <a:endParaRPr lang="en-US"/>
                </a:p>
              </p:txBody>
            </p:sp>
            <p:sp>
              <p:nvSpPr>
                <p:cNvPr id="2095" name="Freeform 47"/>
                <p:cNvSpPr>
                  <a:spLocks noChangeArrowheads="1"/>
                </p:cNvSpPr>
                <p:nvPr/>
              </p:nvSpPr>
              <p:spPr bwMode="auto">
                <a:xfrm>
                  <a:off x="1951" y="737"/>
                  <a:ext cx="50" cy="78"/>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rgbClr val="CCB374"/>
                </a:solidFill>
                <a:ln w="9525">
                  <a:noFill/>
                  <a:round/>
                  <a:headEnd/>
                  <a:tailEnd/>
                </a:ln>
                <a:effectLst/>
              </p:spPr>
              <p:txBody>
                <a:bodyPr wrap="none" anchor="ctr"/>
                <a:lstStyle/>
                <a:p>
                  <a:endParaRPr lang="en-US"/>
                </a:p>
              </p:txBody>
            </p:sp>
            <p:sp>
              <p:nvSpPr>
                <p:cNvPr id="2096" name="Freeform 48"/>
                <p:cNvSpPr>
                  <a:spLocks noChangeArrowheads="1"/>
                </p:cNvSpPr>
                <p:nvPr/>
              </p:nvSpPr>
              <p:spPr bwMode="auto">
                <a:xfrm>
                  <a:off x="2639" y="472"/>
                  <a:ext cx="46" cy="65"/>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rgbClr val="CCB374"/>
                </a:solidFill>
                <a:ln w="9525">
                  <a:noFill/>
                  <a:round/>
                  <a:headEnd/>
                  <a:tailEnd/>
                </a:ln>
                <a:effectLst/>
              </p:spPr>
              <p:txBody>
                <a:bodyPr wrap="none" anchor="ctr"/>
                <a:lstStyle/>
                <a:p>
                  <a:endParaRPr lang="en-US"/>
                </a:p>
              </p:txBody>
            </p:sp>
            <p:sp>
              <p:nvSpPr>
                <p:cNvPr id="2097" name="Freeform 49"/>
                <p:cNvSpPr>
                  <a:spLocks noChangeArrowheads="1"/>
                </p:cNvSpPr>
                <p:nvPr/>
              </p:nvSpPr>
              <p:spPr bwMode="auto">
                <a:xfrm>
                  <a:off x="2770" y="440"/>
                  <a:ext cx="23" cy="26"/>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rgbClr val="CCB374"/>
                </a:solidFill>
                <a:ln w="9525">
                  <a:noFill/>
                  <a:round/>
                  <a:headEnd/>
                  <a:tailEnd/>
                </a:ln>
                <a:effectLst/>
              </p:spPr>
              <p:txBody>
                <a:bodyPr wrap="none" anchor="ctr"/>
                <a:lstStyle/>
                <a:p>
                  <a:endParaRPr lang="en-US"/>
                </a:p>
              </p:txBody>
            </p:sp>
            <p:sp>
              <p:nvSpPr>
                <p:cNvPr id="2098" name="Freeform 50"/>
                <p:cNvSpPr>
                  <a:spLocks noChangeArrowheads="1"/>
                </p:cNvSpPr>
                <p:nvPr/>
              </p:nvSpPr>
              <p:spPr bwMode="auto">
                <a:xfrm>
                  <a:off x="367" y="183"/>
                  <a:ext cx="1119" cy="9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rgbClr val="CCB374"/>
                </a:solidFill>
                <a:ln w="9525">
                  <a:noFill/>
                  <a:round/>
                  <a:headEnd/>
                  <a:tailEnd/>
                </a:ln>
                <a:effectLst/>
              </p:spPr>
              <p:txBody>
                <a:bodyPr wrap="none" anchor="ctr"/>
                <a:lstStyle/>
                <a:p>
                  <a:endParaRPr lang="en-US"/>
                </a:p>
              </p:txBody>
            </p:sp>
            <p:sp>
              <p:nvSpPr>
                <p:cNvPr id="2099" name="Freeform 51"/>
                <p:cNvSpPr>
                  <a:spLocks noChangeArrowheads="1"/>
                </p:cNvSpPr>
                <p:nvPr/>
              </p:nvSpPr>
              <p:spPr bwMode="auto">
                <a:xfrm>
                  <a:off x="801" y="542"/>
                  <a:ext cx="421" cy="595"/>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rgbClr val="CCB374"/>
                </a:solidFill>
                <a:ln w="9525">
                  <a:noFill/>
                  <a:round/>
                  <a:headEnd/>
                  <a:tailEnd/>
                </a:ln>
                <a:effectLst/>
              </p:spPr>
              <p:txBody>
                <a:bodyPr wrap="none" anchor="ctr"/>
                <a:lstStyle/>
                <a:p>
                  <a:endParaRPr lang="en-US"/>
                </a:p>
              </p:txBody>
            </p:sp>
            <p:sp>
              <p:nvSpPr>
                <p:cNvPr id="2100" name="Freeform 52"/>
                <p:cNvSpPr>
                  <a:spLocks noChangeArrowheads="1"/>
                </p:cNvSpPr>
                <p:nvPr/>
              </p:nvSpPr>
              <p:spPr bwMode="auto">
                <a:xfrm>
                  <a:off x="1543" y="984"/>
                  <a:ext cx="17" cy="3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rgbClr val="CCB374"/>
                </a:solidFill>
                <a:ln w="9525">
                  <a:noFill/>
                  <a:round/>
                  <a:headEnd/>
                  <a:tailEnd/>
                </a:ln>
                <a:effectLst/>
              </p:spPr>
              <p:txBody>
                <a:bodyPr wrap="none" anchor="ctr"/>
                <a:lstStyle/>
                <a:p>
                  <a:endParaRPr lang="en-US"/>
                </a:p>
              </p:txBody>
            </p:sp>
            <p:sp>
              <p:nvSpPr>
                <p:cNvPr id="2101" name="Freeform 53"/>
                <p:cNvSpPr>
                  <a:spLocks noChangeArrowheads="1"/>
                </p:cNvSpPr>
                <p:nvPr/>
              </p:nvSpPr>
              <p:spPr bwMode="auto">
                <a:xfrm>
                  <a:off x="1520" y="677"/>
                  <a:ext cx="23" cy="19"/>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rgbClr val="CCB374"/>
                </a:solidFill>
                <a:ln w="9525">
                  <a:noFill/>
                  <a:round/>
                  <a:headEnd/>
                  <a:tailEnd/>
                </a:ln>
                <a:effectLst/>
              </p:spPr>
              <p:txBody>
                <a:bodyPr wrap="none" anchor="ctr"/>
                <a:lstStyle/>
                <a:p>
                  <a:endParaRPr lang="en-US"/>
                </a:p>
              </p:txBody>
            </p:sp>
            <p:sp>
              <p:nvSpPr>
                <p:cNvPr id="2102" name="Freeform 54"/>
                <p:cNvSpPr>
                  <a:spLocks noChangeArrowheads="1"/>
                </p:cNvSpPr>
                <p:nvPr/>
              </p:nvSpPr>
              <p:spPr bwMode="auto">
                <a:xfrm>
                  <a:off x="499" y="300"/>
                  <a:ext cx="64" cy="26"/>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rgbClr val="CCB374"/>
                </a:solidFill>
                <a:ln w="9525">
                  <a:noFill/>
                  <a:round/>
                  <a:headEnd/>
                  <a:tailEnd/>
                </a:ln>
                <a:effectLst/>
              </p:spPr>
              <p:txBody>
                <a:bodyPr wrap="none" anchor="ctr"/>
                <a:lstStyle/>
                <a:p>
                  <a:endParaRPr lang="en-US"/>
                </a:p>
              </p:txBody>
            </p:sp>
            <p:sp>
              <p:nvSpPr>
                <p:cNvPr id="2103" name="Freeform 55"/>
                <p:cNvSpPr>
                  <a:spLocks noChangeArrowheads="1"/>
                </p:cNvSpPr>
                <p:nvPr/>
              </p:nvSpPr>
              <p:spPr bwMode="auto">
                <a:xfrm>
                  <a:off x="1280" y="52"/>
                  <a:ext cx="761" cy="627"/>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rgbClr val="CCB374"/>
                </a:solidFill>
                <a:ln w="9525">
                  <a:noFill/>
                  <a:round/>
                  <a:headEnd/>
                  <a:tailEnd/>
                </a:ln>
                <a:effectLst/>
              </p:spPr>
              <p:txBody>
                <a:bodyPr wrap="none" anchor="ctr"/>
                <a:lstStyle/>
                <a:p>
                  <a:endParaRPr lang="en-US"/>
                </a:p>
              </p:txBody>
            </p:sp>
            <p:sp>
              <p:nvSpPr>
                <p:cNvPr id="2104" name="Freeform 56"/>
                <p:cNvSpPr>
                  <a:spLocks noChangeArrowheads="1"/>
                </p:cNvSpPr>
                <p:nvPr/>
              </p:nvSpPr>
              <p:spPr bwMode="auto">
                <a:xfrm>
                  <a:off x="759" y="3"/>
                  <a:ext cx="1528" cy="256"/>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rgbClr val="CCB374"/>
                </a:solidFill>
                <a:ln w="9525">
                  <a:noFill/>
                  <a:round/>
                  <a:headEnd/>
                  <a:tailEnd/>
                </a:ln>
                <a:effectLst/>
              </p:spPr>
              <p:txBody>
                <a:bodyPr wrap="none" anchor="ctr"/>
                <a:lstStyle/>
                <a:p>
                  <a:endParaRPr lang="en-US"/>
                </a:p>
              </p:txBody>
            </p:sp>
            <p:sp>
              <p:nvSpPr>
                <p:cNvPr id="2105" name="Freeform 57"/>
                <p:cNvSpPr>
                  <a:spLocks noChangeArrowheads="1"/>
                </p:cNvSpPr>
                <p:nvPr/>
              </p:nvSpPr>
              <p:spPr bwMode="auto">
                <a:xfrm>
                  <a:off x="1070" y="97"/>
                  <a:ext cx="33" cy="28"/>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rgbClr val="CCB374"/>
                </a:solidFill>
                <a:ln w="9525">
                  <a:noFill/>
                  <a:round/>
                  <a:headEnd/>
                  <a:tailEnd/>
                </a:ln>
                <a:effectLst/>
              </p:spPr>
              <p:txBody>
                <a:bodyPr wrap="none" anchor="ctr"/>
                <a:lstStyle/>
                <a:p>
                  <a:endParaRPr lang="en-US"/>
                </a:p>
              </p:txBody>
            </p:sp>
            <p:sp>
              <p:nvSpPr>
                <p:cNvPr id="2106" name="Freeform 58"/>
                <p:cNvSpPr>
                  <a:spLocks noChangeArrowheads="1"/>
                </p:cNvSpPr>
                <p:nvPr/>
              </p:nvSpPr>
              <p:spPr bwMode="auto">
                <a:xfrm>
                  <a:off x="1030" y="135"/>
                  <a:ext cx="50" cy="30"/>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rgbClr val="CCB374"/>
                </a:solidFill>
                <a:ln w="9525">
                  <a:noFill/>
                  <a:round/>
                  <a:headEnd/>
                  <a:tailEnd/>
                </a:ln>
                <a:effectLst/>
              </p:spPr>
              <p:txBody>
                <a:bodyPr wrap="none" anchor="ctr"/>
                <a:lstStyle/>
                <a:p>
                  <a:endParaRPr lang="en-US"/>
                </a:p>
              </p:txBody>
            </p:sp>
            <p:sp>
              <p:nvSpPr>
                <p:cNvPr id="2107" name="Freeform 59"/>
                <p:cNvSpPr>
                  <a:spLocks noChangeArrowheads="1"/>
                </p:cNvSpPr>
                <p:nvPr/>
              </p:nvSpPr>
              <p:spPr bwMode="auto">
                <a:xfrm>
                  <a:off x="1191" y="246"/>
                  <a:ext cx="83" cy="15"/>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rgbClr val="CCB374"/>
                </a:solidFill>
                <a:ln w="9525">
                  <a:noFill/>
                  <a:round/>
                  <a:headEnd/>
                  <a:tailEnd/>
                </a:ln>
                <a:effectLst/>
              </p:spPr>
              <p:txBody>
                <a:bodyPr wrap="none" anchor="ctr"/>
                <a:lstStyle/>
                <a:p>
                  <a:endParaRPr lang="en-US"/>
                </a:p>
              </p:txBody>
            </p:sp>
            <p:sp>
              <p:nvSpPr>
                <p:cNvPr id="2108" name="Freeform 60"/>
                <p:cNvSpPr>
                  <a:spLocks noChangeArrowheads="1"/>
                </p:cNvSpPr>
                <p:nvPr/>
              </p:nvSpPr>
              <p:spPr bwMode="auto">
                <a:xfrm>
                  <a:off x="1334" y="243"/>
                  <a:ext cx="46" cy="41"/>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rgbClr val="CCB374"/>
                </a:solidFill>
                <a:ln w="9525">
                  <a:noFill/>
                  <a:round/>
                  <a:headEnd/>
                  <a:tailEnd/>
                </a:ln>
                <a:effectLst/>
              </p:spPr>
              <p:txBody>
                <a:bodyPr wrap="none" anchor="ctr"/>
                <a:lstStyle/>
                <a:p>
                  <a:endParaRPr lang="en-US"/>
                </a:p>
              </p:txBody>
            </p:sp>
            <p:sp>
              <p:nvSpPr>
                <p:cNvPr id="2109" name="Freeform 61"/>
                <p:cNvSpPr>
                  <a:spLocks noChangeArrowheads="1"/>
                </p:cNvSpPr>
                <p:nvPr/>
              </p:nvSpPr>
              <p:spPr bwMode="auto">
                <a:xfrm>
                  <a:off x="953" y="132"/>
                  <a:ext cx="36" cy="26"/>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rgbClr val="CCB374"/>
                </a:solidFill>
                <a:ln w="9525">
                  <a:noFill/>
                  <a:round/>
                  <a:headEnd/>
                  <a:tailEnd/>
                </a:ln>
                <a:effectLst/>
              </p:spPr>
              <p:txBody>
                <a:bodyPr wrap="none" anchor="ctr"/>
                <a:lstStyle/>
                <a:p>
                  <a:endParaRPr lang="en-US"/>
                </a:p>
              </p:txBody>
            </p:sp>
          </p:grpSp>
          <p:grpSp>
            <p:nvGrpSpPr>
              <p:cNvPr id="2110" name="Group 62"/>
              <p:cNvGrpSpPr>
                <a:grpSpLocks/>
              </p:cNvGrpSpPr>
              <p:nvPr/>
            </p:nvGrpSpPr>
            <p:grpSpPr bwMode="auto">
              <a:xfrm>
                <a:off x="8" y="3"/>
                <a:ext cx="6325" cy="1125"/>
                <a:chOff x="8" y="3"/>
                <a:chExt cx="6325" cy="1125"/>
              </a:xfrm>
            </p:grpSpPr>
            <p:sp>
              <p:nvSpPr>
                <p:cNvPr id="2111" name="Line 63"/>
                <p:cNvSpPr>
                  <a:spLocks noChangeShapeType="1"/>
                </p:cNvSpPr>
                <p:nvPr/>
              </p:nvSpPr>
              <p:spPr bwMode="auto">
                <a:xfrm>
                  <a:off x="8" y="599"/>
                  <a:ext cx="6326" cy="1"/>
                </a:xfrm>
                <a:prstGeom prst="line">
                  <a:avLst/>
                </a:prstGeom>
                <a:noFill/>
                <a:ln w="9360">
                  <a:solidFill>
                    <a:srgbClr val="CCB374"/>
                  </a:solidFill>
                  <a:miter lim="800000"/>
                  <a:headEnd/>
                  <a:tailEnd/>
                </a:ln>
                <a:effectLst/>
              </p:spPr>
              <p:txBody>
                <a:bodyPr/>
                <a:lstStyle/>
                <a:p>
                  <a:endParaRPr lang="en-US"/>
                </a:p>
              </p:txBody>
            </p:sp>
            <p:sp>
              <p:nvSpPr>
                <p:cNvPr id="2112" name="Line 64"/>
                <p:cNvSpPr>
                  <a:spLocks noChangeShapeType="1"/>
                </p:cNvSpPr>
                <p:nvPr/>
              </p:nvSpPr>
              <p:spPr bwMode="auto">
                <a:xfrm>
                  <a:off x="519" y="3"/>
                  <a:ext cx="1" cy="1126"/>
                </a:xfrm>
                <a:prstGeom prst="line">
                  <a:avLst/>
                </a:prstGeom>
                <a:noFill/>
                <a:ln w="9360">
                  <a:solidFill>
                    <a:srgbClr val="CCB374"/>
                  </a:solidFill>
                  <a:miter lim="800000"/>
                  <a:headEnd/>
                  <a:tailEnd/>
                </a:ln>
                <a:effectLst/>
              </p:spPr>
              <p:txBody>
                <a:bodyPr/>
                <a:lstStyle/>
                <a:p>
                  <a:endParaRPr lang="en-US"/>
                </a:p>
              </p:txBody>
            </p:sp>
            <p:sp>
              <p:nvSpPr>
                <p:cNvPr id="2113" name="Line 65"/>
                <p:cNvSpPr>
                  <a:spLocks noChangeShapeType="1"/>
                </p:cNvSpPr>
                <p:nvPr/>
              </p:nvSpPr>
              <p:spPr bwMode="auto">
                <a:xfrm>
                  <a:off x="1108" y="3"/>
                  <a:ext cx="1" cy="1126"/>
                </a:xfrm>
                <a:prstGeom prst="line">
                  <a:avLst/>
                </a:prstGeom>
                <a:noFill/>
                <a:ln w="9360">
                  <a:solidFill>
                    <a:srgbClr val="CCB374"/>
                  </a:solidFill>
                  <a:miter lim="800000"/>
                  <a:headEnd/>
                  <a:tailEnd/>
                </a:ln>
                <a:effectLst/>
              </p:spPr>
              <p:txBody>
                <a:bodyPr/>
                <a:lstStyle/>
                <a:p>
                  <a:endParaRPr lang="en-US"/>
                </a:p>
              </p:txBody>
            </p:sp>
            <p:sp>
              <p:nvSpPr>
                <p:cNvPr id="2114" name="Line 66"/>
                <p:cNvSpPr>
                  <a:spLocks noChangeShapeType="1"/>
                </p:cNvSpPr>
                <p:nvPr/>
              </p:nvSpPr>
              <p:spPr bwMode="auto">
                <a:xfrm>
                  <a:off x="1698" y="3"/>
                  <a:ext cx="1" cy="1126"/>
                </a:xfrm>
                <a:prstGeom prst="line">
                  <a:avLst/>
                </a:prstGeom>
                <a:noFill/>
                <a:ln w="9360">
                  <a:solidFill>
                    <a:srgbClr val="CCB374"/>
                  </a:solidFill>
                  <a:miter lim="800000"/>
                  <a:headEnd/>
                  <a:tailEnd/>
                </a:ln>
                <a:effectLst/>
              </p:spPr>
              <p:txBody>
                <a:bodyPr/>
                <a:lstStyle/>
                <a:p>
                  <a:endParaRPr lang="en-US"/>
                </a:p>
              </p:txBody>
            </p:sp>
            <p:sp>
              <p:nvSpPr>
                <p:cNvPr id="2115" name="Line 67"/>
                <p:cNvSpPr>
                  <a:spLocks noChangeShapeType="1"/>
                </p:cNvSpPr>
                <p:nvPr/>
              </p:nvSpPr>
              <p:spPr bwMode="auto">
                <a:xfrm>
                  <a:off x="2287" y="3"/>
                  <a:ext cx="1" cy="1126"/>
                </a:xfrm>
                <a:prstGeom prst="line">
                  <a:avLst/>
                </a:prstGeom>
                <a:noFill/>
                <a:ln w="9360">
                  <a:solidFill>
                    <a:srgbClr val="CCB374"/>
                  </a:solidFill>
                  <a:miter lim="800000"/>
                  <a:headEnd/>
                  <a:tailEnd/>
                </a:ln>
                <a:effectLst/>
              </p:spPr>
              <p:txBody>
                <a:bodyPr/>
                <a:lstStyle/>
                <a:p>
                  <a:endParaRPr lang="en-US"/>
                </a:p>
              </p:txBody>
            </p:sp>
            <p:sp>
              <p:nvSpPr>
                <p:cNvPr id="2116" name="Line 68"/>
                <p:cNvSpPr>
                  <a:spLocks noChangeShapeType="1"/>
                </p:cNvSpPr>
                <p:nvPr/>
              </p:nvSpPr>
              <p:spPr bwMode="auto">
                <a:xfrm>
                  <a:off x="2876" y="3"/>
                  <a:ext cx="1" cy="1126"/>
                </a:xfrm>
                <a:prstGeom prst="line">
                  <a:avLst/>
                </a:prstGeom>
                <a:noFill/>
                <a:ln w="9360">
                  <a:solidFill>
                    <a:srgbClr val="CCB374"/>
                  </a:solidFill>
                  <a:miter lim="800000"/>
                  <a:headEnd/>
                  <a:tailEnd/>
                </a:ln>
                <a:effectLst/>
              </p:spPr>
              <p:txBody>
                <a:bodyPr/>
                <a:lstStyle/>
                <a:p>
                  <a:endParaRPr lang="en-US"/>
                </a:p>
              </p:txBody>
            </p:sp>
            <p:sp>
              <p:nvSpPr>
                <p:cNvPr id="2117" name="Line 69"/>
                <p:cNvSpPr>
                  <a:spLocks noChangeShapeType="1"/>
                </p:cNvSpPr>
                <p:nvPr/>
              </p:nvSpPr>
              <p:spPr bwMode="auto">
                <a:xfrm>
                  <a:off x="3465" y="3"/>
                  <a:ext cx="1" cy="1126"/>
                </a:xfrm>
                <a:prstGeom prst="line">
                  <a:avLst/>
                </a:prstGeom>
                <a:noFill/>
                <a:ln w="9360">
                  <a:solidFill>
                    <a:srgbClr val="CCB374"/>
                  </a:solidFill>
                  <a:miter lim="800000"/>
                  <a:headEnd/>
                  <a:tailEnd/>
                </a:ln>
                <a:effectLst/>
              </p:spPr>
              <p:txBody>
                <a:bodyPr/>
                <a:lstStyle/>
                <a:p>
                  <a:endParaRPr lang="en-US"/>
                </a:p>
              </p:txBody>
            </p:sp>
            <p:sp>
              <p:nvSpPr>
                <p:cNvPr id="2118" name="Line 70"/>
                <p:cNvSpPr>
                  <a:spLocks noChangeShapeType="1"/>
                </p:cNvSpPr>
                <p:nvPr/>
              </p:nvSpPr>
              <p:spPr bwMode="auto">
                <a:xfrm>
                  <a:off x="4054" y="3"/>
                  <a:ext cx="1" cy="1126"/>
                </a:xfrm>
                <a:prstGeom prst="line">
                  <a:avLst/>
                </a:prstGeom>
                <a:noFill/>
                <a:ln w="9360">
                  <a:solidFill>
                    <a:srgbClr val="CCB374"/>
                  </a:solidFill>
                  <a:miter lim="800000"/>
                  <a:headEnd/>
                  <a:tailEnd/>
                </a:ln>
                <a:effectLst/>
              </p:spPr>
              <p:txBody>
                <a:bodyPr/>
                <a:lstStyle/>
                <a:p>
                  <a:endParaRPr lang="en-US"/>
                </a:p>
              </p:txBody>
            </p:sp>
            <p:sp>
              <p:nvSpPr>
                <p:cNvPr id="2119" name="Line 71"/>
                <p:cNvSpPr>
                  <a:spLocks noChangeShapeType="1"/>
                </p:cNvSpPr>
                <p:nvPr/>
              </p:nvSpPr>
              <p:spPr bwMode="auto">
                <a:xfrm>
                  <a:off x="4644" y="3"/>
                  <a:ext cx="1" cy="1126"/>
                </a:xfrm>
                <a:prstGeom prst="line">
                  <a:avLst/>
                </a:prstGeom>
                <a:noFill/>
                <a:ln w="9360">
                  <a:solidFill>
                    <a:srgbClr val="CCB374"/>
                  </a:solidFill>
                  <a:miter lim="800000"/>
                  <a:headEnd/>
                  <a:tailEnd/>
                </a:ln>
                <a:effectLst/>
              </p:spPr>
              <p:txBody>
                <a:bodyPr/>
                <a:lstStyle/>
                <a:p>
                  <a:endParaRPr lang="en-US"/>
                </a:p>
              </p:txBody>
            </p:sp>
            <p:sp>
              <p:nvSpPr>
                <p:cNvPr id="2120" name="Line 72"/>
                <p:cNvSpPr>
                  <a:spLocks noChangeShapeType="1"/>
                </p:cNvSpPr>
                <p:nvPr/>
              </p:nvSpPr>
              <p:spPr bwMode="auto">
                <a:xfrm>
                  <a:off x="5233" y="3"/>
                  <a:ext cx="1" cy="1126"/>
                </a:xfrm>
                <a:prstGeom prst="line">
                  <a:avLst/>
                </a:prstGeom>
                <a:noFill/>
                <a:ln w="9360">
                  <a:solidFill>
                    <a:srgbClr val="CCB374"/>
                  </a:solidFill>
                  <a:miter lim="800000"/>
                  <a:headEnd/>
                  <a:tailEnd/>
                </a:ln>
                <a:effectLst/>
              </p:spPr>
              <p:txBody>
                <a:bodyPr/>
                <a:lstStyle/>
                <a:p>
                  <a:endParaRPr lang="en-US"/>
                </a:p>
              </p:txBody>
            </p:sp>
            <p:sp>
              <p:nvSpPr>
                <p:cNvPr id="2121" name="Line 73"/>
                <p:cNvSpPr>
                  <a:spLocks noChangeShapeType="1"/>
                </p:cNvSpPr>
                <p:nvPr/>
              </p:nvSpPr>
              <p:spPr bwMode="auto">
                <a:xfrm>
                  <a:off x="5822" y="3"/>
                  <a:ext cx="1" cy="1126"/>
                </a:xfrm>
                <a:prstGeom prst="line">
                  <a:avLst/>
                </a:prstGeom>
                <a:noFill/>
                <a:ln w="9360">
                  <a:solidFill>
                    <a:srgbClr val="CCB374"/>
                  </a:solidFill>
                  <a:miter lim="800000"/>
                  <a:headEnd/>
                  <a:tailEnd/>
                </a:ln>
                <a:effectLst/>
              </p:spPr>
              <p:txBody>
                <a:bodyPr/>
                <a:lstStyle/>
                <a:p>
                  <a:endParaRPr lang="en-US"/>
                </a:p>
              </p:txBody>
            </p:sp>
          </p:grpSp>
          <p:grpSp>
            <p:nvGrpSpPr>
              <p:cNvPr id="2122" name="Group 74"/>
              <p:cNvGrpSpPr>
                <a:grpSpLocks/>
              </p:cNvGrpSpPr>
              <p:nvPr/>
            </p:nvGrpSpPr>
            <p:grpSpPr bwMode="auto">
              <a:xfrm>
                <a:off x="400" y="-2"/>
                <a:ext cx="5421" cy="1138"/>
                <a:chOff x="400" y="-2"/>
                <a:chExt cx="5421" cy="1138"/>
              </a:xfrm>
            </p:grpSpPr>
            <p:sp>
              <p:nvSpPr>
                <p:cNvPr id="2123" name="Line 75"/>
                <p:cNvSpPr>
                  <a:spLocks noChangeShapeType="1"/>
                </p:cNvSpPr>
                <p:nvPr/>
              </p:nvSpPr>
              <p:spPr bwMode="auto">
                <a:xfrm>
                  <a:off x="4644" y="0"/>
                  <a:ext cx="1" cy="382"/>
                </a:xfrm>
                <a:prstGeom prst="line">
                  <a:avLst/>
                </a:prstGeom>
                <a:noFill/>
                <a:ln w="9360">
                  <a:solidFill>
                    <a:srgbClr val="E5D093"/>
                  </a:solidFill>
                  <a:miter lim="800000"/>
                  <a:headEnd/>
                  <a:tailEnd/>
                </a:ln>
                <a:effectLst/>
              </p:spPr>
              <p:txBody>
                <a:bodyPr/>
                <a:lstStyle/>
                <a:p>
                  <a:endParaRPr lang="en-US"/>
                </a:p>
              </p:txBody>
            </p:sp>
            <p:sp>
              <p:nvSpPr>
                <p:cNvPr id="2124" name="Line 76"/>
                <p:cNvSpPr>
                  <a:spLocks noChangeShapeType="1"/>
                </p:cNvSpPr>
                <p:nvPr/>
              </p:nvSpPr>
              <p:spPr bwMode="auto">
                <a:xfrm>
                  <a:off x="4959" y="598"/>
                  <a:ext cx="180" cy="1"/>
                </a:xfrm>
                <a:prstGeom prst="line">
                  <a:avLst/>
                </a:prstGeom>
                <a:noFill/>
                <a:ln w="9360">
                  <a:solidFill>
                    <a:srgbClr val="E5D093"/>
                  </a:solidFill>
                  <a:miter lim="800000"/>
                  <a:headEnd/>
                  <a:tailEnd/>
                </a:ln>
                <a:effectLst/>
              </p:spPr>
              <p:txBody>
                <a:bodyPr/>
                <a:lstStyle/>
                <a:p>
                  <a:endParaRPr lang="en-US"/>
                </a:p>
              </p:txBody>
            </p:sp>
            <p:sp>
              <p:nvSpPr>
                <p:cNvPr id="2125" name="Line 77"/>
                <p:cNvSpPr>
                  <a:spLocks noChangeShapeType="1"/>
                </p:cNvSpPr>
                <p:nvPr/>
              </p:nvSpPr>
              <p:spPr bwMode="auto">
                <a:xfrm>
                  <a:off x="5233" y="647"/>
                  <a:ext cx="1" cy="76"/>
                </a:xfrm>
                <a:prstGeom prst="line">
                  <a:avLst/>
                </a:prstGeom>
                <a:noFill/>
                <a:ln w="9360">
                  <a:solidFill>
                    <a:srgbClr val="E5D093"/>
                  </a:solidFill>
                  <a:miter lim="800000"/>
                  <a:headEnd/>
                  <a:tailEnd/>
                </a:ln>
                <a:effectLst/>
              </p:spPr>
              <p:txBody>
                <a:bodyPr/>
                <a:lstStyle/>
                <a:p>
                  <a:endParaRPr lang="en-US"/>
                </a:p>
              </p:txBody>
            </p:sp>
            <p:sp>
              <p:nvSpPr>
                <p:cNvPr id="2126" name="Line 78"/>
                <p:cNvSpPr>
                  <a:spLocks noChangeShapeType="1"/>
                </p:cNvSpPr>
                <p:nvPr/>
              </p:nvSpPr>
              <p:spPr bwMode="auto">
                <a:xfrm>
                  <a:off x="5822" y="916"/>
                  <a:ext cx="1" cy="213"/>
                </a:xfrm>
                <a:prstGeom prst="line">
                  <a:avLst/>
                </a:prstGeom>
                <a:noFill/>
                <a:ln w="9360">
                  <a:solidFill>
                    <a:srgbClr val="E5D093"/>
                  </a:solidFill>
                  <a:miter lim="800000"/>
                  <a:headEnd/>
                  <a:tailEnd/>
                </a:ln>
                <a:effectLst/>
              </p:spPr>
              <p:txBody>
                <a:bodyPr/>
                <a:lstStyle/>
                <a:p>
                  <a:endParaRPr lang="en-US"/>
                </a:p>
              </p:txBody>
            </p:sp>
            <p:sp>
              <p:nvSpPr>
                <p:cNvPr id="2127" name="Line 79"/>
                <p:cNvSpPr>
                  <a:spLocks noChangeShapeType="1"/>
                </p:cNvSpPr>
                <p:nvPr/>
              </p:nvSpPr>
              <p:spPr bwMode="auto">
                <a:xfrm>
                  <a:off x="2875" y="12"/>
                  <a:ext cx="1" cy="167"/>
                </a:xfrm>
                <a:prstGeom prst="line">
                  <a:avLst/>
                </a:prstGeom>
                <a:noFill/>
                <a:ln w="9360">
                  <a:solidFill>
                    <a:srgbClr val="E5D093"/>
                  </a:solidFill>
                  <a:miter lim="800000"/>
                  <a:headEnd/>
                  <a:tailEnd/>
                </a:ln>
                <a:effectLst/>
              </p:spPr>
              <p:txBody>
                <a:bodyPr/>
                <a:lstStyle/>
                <a:p>
                  <a:endParaRPr lang="en-US"/>
                </a:p>
              </p:txBody>
            </p:sp>
            <p:sp>
              <p:nvSpPr>
                <p:cNvPr id="2128" name="Line 80"/>
                <p:cNvSpPr>
                  <a:spLocks noChangeShapeType="1"/>
                </p:cNvSpPr>
                <p:nvPr/>
              </p:nvSpPr>
              <p:spPr bwMode="auto">
                <a:xfrm>
                  <a:off x="2287" y="3"/>
                  <a:ext cx="1" cy="908"/>
                </a:xfrm>
                <a:prstGeom prst="line">
                  <a:avLst/>
                </a:prstGeom>
                <a:noFill/>
                <a:ln w="9360">
                  <a:solidFill>
                    <a:srgbClr val="E5D093"/>
                  </a:solidFill>
                  <a:miter lim="800000"/>
                  <a:headEnd/>
                  <a:tailEnd/>
                </a:ln>
                <a:effectLst/>
              </p:spPr>
              <p:txBody>
                <a:bodyPr/>
                <a:lstStyle/>
                <a:p>
                  <a:endParaRPr lang="en-US"/>
                </a:p>
              </p:txBody>
            </p:sp>
            <p:sp>
              <p:nvSpPr>
                <p:cNvPr id="2129" name="Line 81"/>
                <p:cNvSpPr>
                  <a:spLocks noChangeShapeType="1"/>
                </p:cNvSpPr>
                <p:nvPr/>
              </p:nvSpPr>
              <p:spPr bwMode="auto">
                <a:xfrm flipH="1">
                  <a:off x="2217" y="598"/>
                  <a:ext cx="178" cy="1"/>
                </a:xfrm>
                <a:prstGeom prst="line">
                  <a:avLst/>
                </a:prstGeom>
                <a:noFill/>
                <a:ln w="9360">
                  <a:solidFill>
                    <a:srgbClr val="E5D093"/>
                  </a:solidFill>
                  <a:miter lim="800000"/>
                  <a:headEnd/>
                  <a:tailEnd/>
                </a:ln>
                <a:effectLst/>
              </p:spPr>
              <p:txBody>
                <a:bodyPr/>
                <a:lstStyle/>
                <a:p>
                  <a:endParaRPr lang="en-US"/>
                </a:p>
              </p:txBody>
            </p:sp>
            <p:sp>
              <p:nvSpPr>
                <p:cNvPr id="2130" name="Line 82"/>
                <p:cNvSpPr>
                  <a:spLocks noChangeShapeType="1"/>
                </p:cNvSpPr>
                <p:nvPr/>
              </p:nvSpPr>
              <p:spPr bwMode="auto">
                <a:xfrm>
                  <a:off x="1873" y="598"/>
                  <a:ext cx="155" cy="1"/>
                </a:xfrm>
                <a:prstGeom prst="line">
                  <a:avLst/>
                </a:prstGeom>
                <a:noFill/>
                <a:ln w="9360">
                  <a:solidFill>
                    <a:srgbClr val="E5D093"/>
                  </a:solidFill>
                  <a:miter lim="800000"/>
                  <a:headEnd/>
                  <a:tailEnd/>
                </a:ln>
                <a:effectLst/>
              </p:spPr>
              <p:txBody>
                <a:bodyPr/>
                <a:lstStyle/>
                <a:p>
                  <a:endParaRPr lang="en-US"/>
                </a:p>
              </p:txBody>
            </p:sp>
            <p:sp>
              <p:nvSpPr>
                <p:cNvPr id="2131" name="Line 83"/>
                <p:cNvSpPr>
                  <a:spLocks noChangeShapeType="1"/>
                </p:cNvSpPr>
                <p:nvPr/>
              </p:nvSpPr>
              <p:spPr bwMode="auto">
                <a:xfrm flipH="1">
                  <a:off x="1356" y="598"/>
                  <a:ext cx="213" cy="1"/>
                </a:xfrm>
                <a:prstGeom prst="line">
                  <a:avLst/>
                </a:prstGeom>
                <a:noFill/>
                <a:ln w="9360">
                  <a:solidFill>
                    <a:srgbClr val="E5D093"/>
                  </a:solidFill>
                  <a:miter lim="800000"/>
                  <a:headEnd/>
                  <a:tailEnd/>
                </a:ln>
                <a:effectLst/>
              </p:spPr>
              <p:txBody>
                <a:bodyPr/>
                <a:lstStyle/>
                <a:p>
                  <a:endParaRPr lang="en-US"/>
                </a:p>
              </p:txBody>
            </p:sp>
            <p:sp>
              <p:nvSpPr>
                <p:cNvPr id="2132" name="Line 84"/>
                <p:cNvSpPr>
                  <a:spLocks noChangeShapeType="1"/>
                </p:cNvSpPr>
                <p:nvPr/>
              </p:nvSpPr>
              <p:spPr bwMode="auto">
                <a:xfrm>
                  <a:off x="400" y="598"/>
                  <a:ext cx="899" cy="1"/>
                </a:xfrm>
                <a:prstGeom prst="line">
                  <a:avLst/>
                </a:prstGeom>
                <a:noFill/>
                <a:ln w="9360">
                  <a:solidFill>
                    <a:srgbClr val="E5D093"/>
                  </a:solidFill>
                  <a:miter lim="800000"/>
                  <a:headEnd/>
                  <a:tailEnd/>
                </a:ln>
                <a:effectLst/>
              </p:spPr>
              <p:txBody>
                <a:bodyPr/>
                <a:lstStyle/>
                <a:p>
                  <a:endParaRPr lang="en-US"/>
                </a:p>
              </p:txBody>
            </p:sp>
            <p:sp>
              <p:nvSpPr>
                <p:cNvPr id="2133" name="Line 85"/>
                <p:cNvSpPr>
                  <a:spLocks noChangeShapeType="1"/>
                </p:cNvSpPr>
                <p:nvPr/>
              </p:nvSpPr>
              <p:spPr bwMode="auto">
                <a:xfrm>
                  <a:off x="1103" y="335"/>
                  <a:ext cx="1" cy="803"/>
                </a:xfrm>
                <a:prstGeom prst="line">
                  <a:avLst/>
                </a:prstGeom>
                <a:noFill/>
                <a:ln w="9360">
                  <a:solidFill>
                    <a:srgbClr val="E5D093"/>
                  </a:solidFill>
                  <a:miter lim="800000"/>
                  <a:headEnd/>
                  <a:tailEnd/>
                </a:ln>
                <a:effectLst/>
              </p:spPr>
              <p:txBody>
                <a:bodyPr/>
                <a:lstStyle/>
                <a:p>
                  <a:endParaRPr lang="en-US"/>
                </a:p>
              </p:txBody>
            </p:sp>
            <p:sp>
              <p:nvSpPr>
                <p:cNvPr id="2134" name="Line 86"/>
                <p:cNvSpPr>
                  <a:spLocks noChangeShapeType="1"/>
                </p:cNvSpPr>
                <p:nvPr/>
              </p:nvSpPr>
              <p:spPr bwMode="auto">
                <a:xfrm>
                  <a:off x="519" y="383"/>
                  <a:ext cx="1" cy="420"/>
                </a:xfrm>
                <a:prstGeom prst="line">
                  <a:avLst/>
                </a:prstGeom>
                <a:noFill/>
                <a:ln w="9360">
                  <a:solidFill>
                    <a:srgbClr val="E5D093"/>
                  </a:solidFill>
                  <a:miter lim="800000"/>
                  <a:headEnd/>
                  <a:tailEnd/>
                </a:ln>
                <a:effectLst/>
              </p:spPr>
              <p:txBody>
                <a:bodyPr/>
                <a:lstStyle/>
                <a:p>
                  <a:endParaRPr lang="en-US"/>
                </a:p>
              </p:txBody>
            </p:sp>
            <p:sp>
              <p:nvSpPr>
                <p:cNvPr id="2135" name="Line 87"/>
                <p:cNvSpPr>
                  <a:spLocks noChangeShapeType="1"/>
                </p:cNvSpPr>
                <p:nvPr/>
              </p:nvSpPr>
              <p:spPr bwMode="auto">
                <a:xfrm flipV="1">
                  <a:off x="1108" y="-3"/>
                  <a:ext cx="1" cy="75"/>
                </a:xfrm>
                <a:prstGeom prst="line">
                  <a:avLst/>
                </a:prstGeom>
                <a:noFill/>
                <a:ln w="9360">
                  <a:solidFill>
                    <a:srgbClr val="E5D093"/>
                  </a:solidFill>
                  <a:miter lim="800000"/>
                  <a:headEnd/>
                  <a:tailEnd/>
                </a:ln>
                <a:effectLst/>
              </p:spPr>
              <p:txBody>
                <a:bodyPr/>
                <a:lstStyle/>
                <a:p>
                  <a:endParaRPr lang="en-US"/>
                </a:p>
              </p:txBody>
            </p:sp>
            <p:sp>
              <p:nvSpPr>
                <p:cNvPr id="2136" name="Line 88"/>
                <p:cNvSpPr>
                  <a:spLocks noChangeShapeType="1"/>
                </p:cNvSpPr>
                <p:nvPr/>
              </p:nvSpPr>
              <p:spPr bwMode="auto">
                <a:xfrm>
                  <a:off x="1697" y="189"/>
                  <a:ext cx="1" cy="258"/>
                </a:xfrm>
                <a:prstGeom prst="line">
                  <a:avLst/>
                </a:prstGeom>
                <a:noFill/>
                <a:ln w="9360">
                  <a:solidFill>
                    <a:srgbClr val="E5D093"/>
                  </a:solidFill>
                  <a:miter lim="800000"/>
                  <a:headEnd/>
                  <a:tailEnd/>
                </a:ln>
                <a:effectLst/>
              </p:spPr>
              <p:txBody>
                <a:bodyPr/>
                <a:lstStyle/>
                <a:p>
                  <a:endParaRPr lang="en-US"/>
                </a:p>
              </p:txBody>
            </p:sp>
            <p:sp>
              <p:nvSpPr>
                <p:cNvPr id="2137" name="Line 89"/>
                <p:cNvSpPr>
                  <a:spLocks noChangeShapeType="1"/>
                </p:cNvSpPr>
                <p:nvPr/>
              </p:nvSpPr>
              <p:spPr bwMode="auto">
                <a:xfrm flipV="1">
                  <a:off x="1697" y="2"/>
                  <a:ext cx="1" cy="61"/>
                </a:xfrm>
                <a:prstGeom prst="line">
                  <a:avLst/>
                </a:prstGeom>
                <a:noFill/>
                <a:ln w="9360">
                  <a:solidFill>
                    <a:srgbClr val="E5D093"/>
                  </a:solidFill>
                  <a:miter lim="800000"/>
                  <a:headEnd/>
                  <a:tailEnd/>
                </a:ln>
                <a:effectLst/>
              </p:spPr>
              <p:txBody>
                <a:bodyPr/>
                <a:lstStyle/>
                <a:p>
                  <a:endParaRPr lang="en-US"/>
                </a:p>
              </p:txBody>
            </p:sp>
          </p:grpSp>
        </p:grpSp>
        <p:pic>
          <p:nvPicPr>
            <p:cNvPr id="2138" name="Picture 90"/>
            <p:cNvPicPr>
              <a:picLocks noChangeAspect="1" noChangeArrowheads="1"/>
            </p:cNvPicPr>
            <p:nvPr/>
          </p:nvPicPr>
          <p:blipFill>
            <a:blip r:embed="rId14" cstate="print"/>
            <a:srcRect/>
            <a:stretch>
              <a:fillRect/>
            </a:stretch>
          </p:blipFill>
          <p:spPr bwMode="auto">
            <a:xfrm>
              <a:off x="370" y="1726"/>
              <a:ext cx="760" cy="708"/>
            </a:xfrm>
            <a:prstGeom prst="rect">
              <a:avLst/>
            </a:prstGeom>
            <a:noFill/>
            <a:ln w="9525">
              <a:noFill/>
              <a:round/>
              <a:headEnd/>
              <a:tailEnd/>
            </a:ln>
            <a:effectLst/>
          </p:spPr>
        </p:pic>
      </p:grpSp>
      <p:sp>
        <p:nvSpPr>
          <p:cNvPr id="2139" name="Rectangle 91"/>
          <p:cNvSpPr>
            <a:spLocks noGrp="1" noChangeArrowheads="1"/>
          </p:cNvSpPr>
          <p:nvPr>
            <p:ph type="title"/>
          </p:nvPr>
        </p:nvSpPr>
        <p:spPr bwMode="auto">
          <a:xfrm>
            <a:off x="2016125" y="2016125"/>
            <a:ext cx="7642225" cy="2601913"/>
          </a:xfrm>
          <a:prstGeom prst="rect">
            <a:avLst/>
          </a:prstGeom>
          <a:noFill/>
          <a:ln w="9525">
            <a:noFill/>
            <a:round/>
            <a:headEnd/>
            <a:tailEnd/>
          </a:ln>
          <a:effectLst/>
        </p:spPr>
        <p:txBody>
          <a:bodyPr vert="horz" wrap="square" lIns="100800" tIns="50400" rIns="100800" bIns="50400" numCol="1" anchor="ctr" anchorCtr="0" compatLnSpc="1">
            <a:prstTxWarp prst="textNoShape">
              <a:avLst/>
            </a:prstTxWarp>
          </a:bodyPr>
          <a:lstStyle/>
          <a:p>
            <a:pPr lvl="0"/>
            <a:r>
              <a:rPr lang="en-GB" smtClean="0"/>
              <a:t>Click to edit the title text format</a:t>
            </a:r>
          </a:p>
        </p:txBody>
      </p:sp>
      <p:sp>
        <p:nvSpPr>
          <p:cNvPr id="2140" name="Rectangle 92"/>
          <p:cNvSpPr>
            <a:spLocks noGrp="1" noChangeArrowheads="1"/>
          </p:cNvSpPr>
          <p:nvPr>
            <p:ph type="dt"/>
          </p:nvPr>
        </p:nvSpPr>
        <p:spPr bwMode="auto">
          <a:xfrm>
            <a:off x="587375" y="6972300"/>
            <a:ext cx="2098675" cy="501650"/>
          </a:xfrm>
          <a:prstGeom prst="rect">
            <a:avLst/>
          </a:prstGeom>
          <a:noFill/>
          <a:ln w="9525">
            <a:noFill/>
            <a:round/>
            <a:headEnd/>
            <a:tailEnd/>
          </a:ln>
          <a:effectLst/>
        </p:spPr>
        <p:txBody>
          <a:bodyPr vert="horz" wrap="square" lIns="100800" tIns="50400" rIns="100800" bIns="50400" numCol="1" anchor="b" anchorCtr="0" compatLnSpc="1">
            <a:prstTxWarp prst="textNoShape">
              <a:avLst/>
            </a:prstTxWarp>
          </a:bodyPr>
          <a:lstStyle>
            <a:lvl1pPr>
              <a:lnSpc>
                <a:spcPct val="100000"/>
              </a:lnSpc>
              <a:tabLst>
                <a:tab pos="723900" algn="l"/>
                <a:tab pos="1447800" algn="l"/>
              </a:tabLst>
              <a:defRPr sz="1500">
                <a:solidFill>
                  <a:srgbClr val="000000"/>
                </a:solidFill>
                <a:cs typeface="+mn-cs"/>
              </a:defRPr>
            </a:lvl1pPr>
          </a:lstStyle>
          <a:p>
            <a:endParaRPr lang="en-GB"/>
          </a:p>
        </p:txBody>
      </p:sp>
      <p:sp>
        <p:nvSpPr>
          <p:cNvPr id="2141" name="Rectangle 93"/>
          <p:cNvSpPr>
            <a:spLocks noGrp="1" noChangeArrowheads="1"/>
          </p:cNvSpPr>
          <p:nvPr>
            <p:ph type="ftr"/>
          </p:nvPr>
        </p:nvSpPr>
        <p:spPr bwMode="auto">
          <a:xfrm>
            <a:off x="3529013" y="6972300"/>
            <a:ext cx="3189287" cy="501650"/>
          </a:xfrm>
          <a:prstGeom prst="rect">
            <a:avLst/>
          </a:prstGeom>
          <a:noFill/>
          <a:ln w="9525">
            <a:noFill/>
            <a:round/>
            <a:headEnd/>
            <a:tailEnd/>
          </a:ln>
          <a:effectLst/>
        </p:spPr>
        <p:txBody>
          <a:bodyPr vert="horz" wrap="square" lIns="100800" tIns="50400" rIns="100800" bIns="50400" numCol="1" anchor="b" anchorCtr="0" compatLnSpc="1">
            <a:prstTxWarp prst="textNoShape">
              <a:avLst/>
            </a:prstTxWarp>
          </a:bodyPr>
          <a:lstStyle>
            <a:lvl1pPr algn="ctr">
              <a:lnSpc>
                <a:spcPct val="100000"/>
              </a:lnSpc>
              <a:tabLst>
                <a:tab pos="723900" algn="l"/>
                <a:tab pos="1447800" algn="l"/>
                <a:tab pos="2171700" algn="l"/>
                <a:tab pos="2895600" algn="l"/>
              </a:tabLst>
              <a:defRPr sz="1500">
                <a:solidFill>
                  <a:srgbClr val="000000"/>
                </a:solidFill>
                <a:cs typeface="+mn-cs"/>
              </a:defRPr>
            </a:lvl1pPr>
          </a:lstStyle>
          <a:p>
            <a:endParaRPr lang="en-US"/>
          </a:p>
        </p:txBody>
      </p:sp>
      <p:sp>
        <p:nvSpPr>
          <p:cNvPr id="2142" name="Rectangle 94"/>
          <p:cNvSpPr>
            <a:spLocks noGrp="1" noChangeArrowheads="1"/>
          </p:cNvSpPr>
          <p:nvPr>
            <p:ph type="sldNum"/>
          </p:nvPr>
        </p:nvSpPr>
        <p:spPr bwMode="auto">
          <a:xfrm>
            <a:off x="7561263" y="6972300"/>
            <a:ext cx="2097087" cy="501650"/>
          </a:xfrm>
          <a:prstGeom prst="rect">
            <a:avLst/>
          </a:prstGeom>
          <a:noFill/>
          <a:ln w="9525">
            <a:noFill/>
            <a:round/>
            <a:headEnd/>
            <a:tailEnd/>
          </a:ln>
          <a:effectLst/>
        </p:spPr>
        <p:txBody>
          <a:bodyPr vert="horz" wrap="square" lIns="100800" tIns="50400" rIns="100800" bIns="50400" numCol="1" anchor="b" anchorCtr="0" compatLnSpc="1">
            <a:prstTxWarp prst="textNoShape">
              <a:avLst/>
            </a:prstTxWarp>
          </a:bodyPr>
          <a:lstStyle>
            <a:lvl1pPr algn="r">
              <a:lnSpc>
                <a:spcPct val="100000"/>
              </a:lnSpc>
              <a:tabLst>
                <a:tab pos="723900" algn="l"/>
                <a:tab pos="1447800" algn="l"/>
              </a:tabLst>
              <a:defRPr sz="1500">
                <a:solidFill>
                  <a:srgbClr val="000000"/>
                </a:solidFill>
                <a:cs typeface="+mn-cs"/>
              </a:defRPr>
            </a:lvl1pPr>
          </a:lstStyle>
          <a:p>
            <a:fld id="{524DB319-5FA4-4164-9820-41BF3096066B}" type="slidenum">
              <a:rPr lang="en-US"/>
              <a:pPr/>
              <a:t>‹#›</a:t>
            </a:fld>
            <a:endParaRPr lang="en-US"/>
          </a:p>
        </p:txBody>
      </p:sp>
      <p:sp>
        <p:nvSpPr>
          <p:cNvPr id="2143" name="Rectangle 95"/>
          <p:cNvSpPr>
            <a:spLocks noGrp="1" noChangeArrowheads="1"/>
          </p:cNvSpPr>
          <p:nvPr>
            <p:ph type="body" idx="1"/>
          </p:nvPr>
        </p:nvSpPr>
        <p:spPr bwMode="auto">
          <a:xfrm>
            <a:off x="503238" y="1768475"/>
            <a:ext cx="9069387" cy="49879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fontAlgn="base">
        <a:spcBef>
          <a:spcPct val="0"/>
        </a:spcBef>
        <a:spcAft>
          <a:spcPct val="0"/>
        </a:spcAft>
        <a:buClr>
          <a:srgbClr val="CC6600"/>
        </a:buClr>
        <a:buSzPct val="100000"/>
        <a:buFont typeface="Times New Roman" charset="0"/>
        <a:defRPr sz="4900" i="1">
          <a:solidFill>
            <a:srgbClr val="CC6600"/>
          </a:solidFill>
          <a:latin typeface="+mj-lt"/>
          <a:ea typeface="+mj-ea"/>
          <a:cs typeface="+mj-cs"/>
        </a:defRPr>
      </a:lvl1pPr>
      <a:lvl2pPr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2pPr>
      <a:lvl3pPr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3pPr>
      <a:lvl4pPr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4pPr>
      <a:lvl5pPr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5pPr>
      <a:lvl6pPr marL="457200"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6pPr>
      <a:lvl7pPr marL="914400"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7pPr>
      <a:lvl8pPr marL="1371600"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8pPr>
      <a:lvl9pPr marL="1828800"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9pPr>
    </p:titleStyle>
    <p:bodyStyle>
      <a:lvl1pPr marL="376238" indent="-376238" algn="l" defTabSz="457200" rtl="0" fontAlgn="base">
        <a:spcBef>
          <a:spcPts val="875"/>
        </a:spcBef>
        <a:spcAft>
          <a:spcPct val="0"/>
        </a:spcAft>
        <a:buClr>
          <a:srgbClr val="000000"/>
        </a:buClr>
        <a:buSzPct val="100000"/>
        <a:buFont typeface="Tahoma" pitchFamily="34" charset="0"/>
        <a:buBlip>
          <a:blip r:embed="rId15"/>
        </a:buBlip>
        <a:defRPr sz="3500">
          <a:solidFill>
            <a:srgbClr val="000000"/>
          </a:solidFill>
          <a:latin typeface="+mn-lt"/>
          <a:ea typeface="+mn-ea"/>
          <a:cs typeface="+mn-cs"/>
        </a:defRPr>
      </a:lvl1pPr>
      <a:lvl2pPr marL="817563" indent="-315913" algn="l" defTabSz="457200" rtl="0" fontAlgn="base">
        <a:spcBef>
          <a:spcPts val="775"/>
        </a:spcBef>
        <a:spcAft>
          <a:spcPct val="0"/>
        </a:spcAft>
        <a:buClr>
          <a:srgbClr val="000000"/>
        </a:buClr>
        <a:buSzPct val="97000"/>
        <a:buFont typeface="Tahoma" pitchFamily="34" charset="0"/>
        <a:buBlip>
          <a:blip r:embed="rId16"/>
        </a:buBlip>
        <a:defRPr sz="3100">
          <a:solidFill>
            <a:srgbClr val="000000"/>
          </a:solidFill>
          <a:latin typeface="+mn-lt"/>
          <a:cs typeface="+mn-cs"/>
        </a:defRPr>
      </a:lvl2pPr>
      <a:lvl3pPr marL="1258888" indent="-250825" algn="l" defTabSz="457200" rtl="0" fontAlgn="base">
        <a:spcBef>
          <a:spcPts val="650"/>
        </a:spcBef>
        <a:spcAft>
          <a:spcPct val="0"/>
        </a:spcAft>
        <a:buClr>
          <a:srgbClr val="000000"/>
        </a:buClr>
        <a:buSzPct val="100000"/>
        <a:buFont typeface="Tahoma" pitchFamily="34" charset="0"/>
        <a:buChar char="•"/>
        <a:defRPr sz="2600">
          <a:solidFill>
            <a:srgbClr val="000000"/>
          </a:solidFill>
          <a:latin typeface="+mn-lt"/>
          <a:cs typeface="+mn-cs"/>
        </a:defRPr>
      </a:lvl3pPr>
      <a:lvl4pPr marL="1762125" indent="-250825" algn="l" defTabSz="457200" rtl="0" fontAlgn="base">
        <a:spcBef>
          <a:spcPts val="550"/>
        </a:spcBef>
        <a:spcAft>
          <a:spcPct val="0"/>
        </a:spcAft>
        <a:buClr>
          <a:srgbClr val="000000"/>
        </a:buClr>
        <a:buSzPct val="100000"/>
        <a:buFont typeface="Tahoma" pitchFamily="34" charset="0"/>
        <a:buChar char="–"/>
        <a:defRPr sz="2200">
          <a:solidFill>
            <a:srgbClr val="000000"/>
          </a:solidFill>
          <a:latin typeface="+mn-lt"/>
          <a:cs typeface="+mn-cs"/>
        </a:defRPr>
      </a:lvl4pPr>
      <a:lvl5pPr marL="2266950" indent="-250825" algn="l" defTabSz="457200" rtl="0" fontAlgn="base">
        <a:spcBef>
          <a:spcPts val="550"/>
        </a:spcBef>
        <a:spcAft>
          <a:spcPct val="0"/>
        </a:spcAft>
        <a:buClr>
          <a:srgbClr val="000000"/>
        </a:buClr>
        <a:buSzPct val="100000"/>
        <a:buFont typeface="Tahoma" pitchFamily="34" charset="0"/>
        <a:buChar char="–"/>
        <a:defRPr sz="2200">
          <a:solidFill>
            <a:srgbClr val="000000"/>
          </a:solidFill>
          <a:latin typeface="+mn-lt"/>
          <a:cs typeface="+mn-cs"/>
        </a:defRPr>
      </a:lvl5pPr>
      <a:lvl6pPr marL="2724150" indent="-250825" algn="l" defTabSz="457200" rtl="0" fontAlgn="base">
        <a:spcBef>
          <a:spcPts val="550"/>
        </a:spcBef>
        <a:spcAft>
          <a:spcPct val="0"/>
        </a:spcAft>
        <a:buClr>
          <a:srgbClr val="000000"/>
        </a:buClr>
        <a:buSzPct val="100000"/>
        <a:buFont typeface="Tahoma" pitchFamily="34" charset="0"/>
        <a:buChar char="–"/>
        <a:defRPr sz="2200">
          <a:solidFill>
            <a:srgbClr val="000000"/>
          </a:solidFill>
          <a:latin typeface="+mn-lt"/>
          <a:cs typeface="+mn-cs"/>
        </a:defRPr>
      </a:lvl6pPr>
      <a:lvl7pPr marL="3181350" indent="-250825" algn="l" defTabSz="457200" rtl="0" fontAlgn="base">
        <a:spcBef>
          <a:spcPts val="550"/>
        </a:spcBef>
        <a:spcAft>
          <a:spcPct val="0"/>
        </a:spcAft>
        <a:buClr>
          <a:srgbClr val="000000"/>
        </a:buClr>
        <a:buSzPct val="100000"/>
        <a:buFont typeface="Tahoma" pitchFamily="34" charset="0"/>
        <a:buChar char="–"/>
        <a:defRPr sz="2200">
          <a:solidFill>
            <a:srgbClr val="000000"/>
          </a:solidFill>
          <a:latin typeface="+mn-lt"/>
          <a:cs typeface="+mn-cs"/>
        </a:defRPr>
      </a:lvl7pPr>
      <a:lvl8pPr marL="3638550" indent="-250825" algn="l" defTabSz="457200" rtl="0" fontAlgn="base">
        <a:spcBef>
          <a:spcPts val="550"/>
        </a:spcBef>
        <a:spcAft>
          <a:spcPct val="0"/>
        </a:spcAft>
        <a:buClr>
          <a:srgbClr val="000000"/>
        </a:buClr>
        <a:buSzPct val="100000"/>
        <a:buFont typeface="Tahoma" pitchFamily="34" charset="0"/>
        <a:buChar char="–"/>
        <a:defRPr sz="2200">
          <a:solidFill>
            <a:srgbClr val="000000"/>
          </a:solidFill>
          <a:latin typeface="+mn-lt"/>
          <a:cs typeface="+mn-cs"/>
        </a:defRPr>
      </a:lvl8pPr>
      <a:lvl9pPr marL="4095750" indent="-250825" algn="l" defTabSz="457200" rtl="0" fontAlgn="base">
        <a:spcBef>
          <a:spcPts val="550"/>
        </a:spcBef>
        <a:spcAft>
          <a:spcPct val="0"/>
        </a:spcAft>
        <a:buClr>
          <a:srgbClr val="000000"/>
        </a:buClr>
        <a:buSzPct val="100000"/>
        <a:buFont typeface="Tahoma" pitchFamily="34" charset="0"/>
        <a:buChar char="–"/>
        <a:defRPr sz="2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73112" y="350837"/>
            <a:ext cx="8607425" cy="1263650"/>
          </a:xfrm>
          <a:ln/>
        </p:spPr>
        <p:txBody>
          <a:bodyPr lIns="0" tIns="0" rIns="0" bIns="0"/>
          <a:lstStyle/>
          <a:p>
            <a:pPr algn="ctr">
              <a:tabLst>
                <a:tab pos="0" algn="l"/>
                <a:tab pos="1006475" algn="l"/>
                <a:tab pos="2014538" algn="l"/>
                <a:tab pos="3022600" algn="l"/>
                <a:tab pos="4030663" algn="l"/>
                <a:tab pos="5038725" algn="l"/>
                <a:tab pos="6046788" algn="l"/>
                <a:tab pos="7054850" algn="l"/>
                <a:tab pos="8062913" algn="l"/>
                <a:tab pos="9070975" algn="l"/>
                <a:tab pos="10079038" algn="l"/>
              </a:tabLst>
            </a:pPr>
            <a:r>
              <a:rPr lang="en-US" dirty="0">
                <a:solidFill>
                  <a:schemeClr val="tx1"/>
                </a:solidFill>
              </a:rPr>
              <a:t>IETF Activities Update</a:t>
            </a:r>
          </a:p>
        </p:txBody>
      </p:sp>
      <p:pic>
        <p:nvPicPr>
          <p:cNvPr id="4" name="Picture 3" descr="_MG_1128.jpg"/>
          <p:cNvPicPr>
            <a:picLocks noChangeAspect="1"/>
          </p:cNvPicPr>
          <p:nvPr/>
        </p:nvPicPr>
        <p:blipFill>
          <a:blip r:embed="rId3" cstate="print"/>
          <a:stretch>
            <a:fillRect/>
          </a:stretch>
        </p:blipFill>
        <p:spPr>
          <a:xfrm>
            <a:off x="1" y="1722438"/>
            <a:ext cx="10080624" cy="5837238"/>
          </a:xfrm>
          <a:prstGeom prst="rect">
            <a:avLst/>
          </a:prstGeom>
        </p:spPr>
      </p:pic>
      <p:sp>
        <p:nvSpPr>
          <p:cNvPr id="5" name="TextBox 4"/>
          <p:cNvSpPr txBox="1"/>
          <p:nvPr/>
        </p:nvSpPr>
        <p:spPr>
          <a:xfrm>
            <a:off x="315912" y="2103437"/>
            <a:ext cx="6248400" cy="5217668"/>
          </a:xfrm>
          <a:prstGeom prst="rect">
            <a:avLst/>
          </a:prstGeom>
          <a:noFill/>
        </p:spPr>
        <p:txBody>
          <a:bodyPr wrap="square" rtlCol="0">
            <a:spAutoFit/>
          </a:bodyPr>
          <a:lstStyle/>
          <a:p>
            <a:r>
              <a:rPr lang="en-US" sz="4000" dirty="0" smtClean="0"/>
              <a:t>Cathy Aronson</a:t>
            </a:r>
          </a:p>
          <a:p>
            <a:r>
              <a:rPr lang="en-US" sz="4000" dirty="0" smtClean="0"/>
              <a:t>cja@daydream.com</a:t>
            </a:r>
          </a:p>
          <a:p>
            <a:endParaRPr lang="en-US" sz="4000" dirty="0" smtClean="0"/>
          </a:p>
          <a:p>
            <a:endParaRPr lang="en-US" sz="4000" dirty="0" smtClean="0"/>
          </a:p>
          <a:p>
            <a:endParaRPr lang="en-US" sz="4000" dirty="0" smtClean="0"/>
          </a:p>
          <a:p>
            <a:r>
              <a:rPr lang="en-US" sz="4000" dirty="0" smtClean="0"/>
              <a:t>ARIN </a:t>
            </a:r>
            <a:r>
              <a:rPr lang="en-US" sz="4000" dirty="0" smtClean="0"/>
              <a:t>XXVII</a:t>
            </a:r>
            <a:endParaRPr lang="en-US" sz="4000" dirty="0" smtClean="0"/>
          </a:p>
          <a:p>
            <a:r>
              <a:rPr lang="en-US" sz="4000" dirty="0" smtClean="0"/>
              <a:t>April 2011</a:t>
            </a:r>
          </a:p>
          <a:p>
            <a:r>
              <a:rPr lang="en-US" sz="4000" dirty="0" smtClean="0"/>
              <a:t>San Juan, Puerto Rico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475" y="0"/>
            <a:ext cx="8566150" cy="1258888"/>
          </a:xfrm>
        </p:spPr>
        <p:txBody>
          <a:bodyPr/>
          <a:lstStyle/>
          <a:p>
            <a:r>
              <a:rPr lang="en-US" dirty="0" smtClean="0">
                <a:solidFill>
                  <a:schemeClr val="tx1"/>
                </a:solidFill>
              </a:rPr>
              <a:t>Routing Area Working Group</a:t>
            </a:r>
            <a:endParaRPr lang="en-US" dirty="0">
              <a:solidFill>
                <a:schemeClr val="tx1"/>
              </a:solidFill>
            </a:endParaRPr>
          </a:p>
        </p:txBody>
      </p:sp>
      <p:sp>
        <p:nvSpPr>
          <p:cNvPr id="3" name="Content Placeholder 2"/>
          <p:cNvSpPr>
            <a:spLocks noGrp="1"/>
          </p:cNvSpPr>
          <p:nvPr>
            <p:ph idx="1"/>
          </p:nvPr>
        </p:nvSpPr>
        <p:spPr>
          <a:xfrm>
            <a:off x="773112" y="1265237"/>
            <a:ext cx="8567738" cy="4535487"/>
          </a:xfrm>
        </p:spPr>
        <p:txBody>
          <a:bodyPr/>
          <a:lstStyle/>
          <a:p>
            <a:pPr marL="376238" lvl="1" indent="-376238">
              <a:spcBef>
                <a:spcPts val="875"/>
              </a:spcBef>
              <a:buSzPct val="100000"/>
              <a:buBlip>
                <a:blip r:embed="rId3"/>
              </a:buBlip>
            </a:pPr>
            <a:r>
              <a:rPr lang="en-US" sz="3200" dirty="0" smtClean="0"/>
              <a:t>LFA draft – last call</a:t>
            </a:r>
          </a:p>
          <a:p>
            <a:pPr marL="376238" lvl="1" indent="-376238">
              <a:spcBef>
                <a:spcPts val="875"/>
              </a:spcBef>
              <a:buSzPct val="100000"/>
              <a:buBlip>
                <a:blip r:embed="rId3"/>
              </a:buBlip>
            </a:pPr>
            <a:r>
              <a:rPr lang="en-US" sz="3200" dirty="0" smtClean="0"/>
              <a:t>Multicast Only Fast Re-route.  </a:t>
            </a:r>
          </a:p>
          <a:p>
            <a:pPr marL="376238" lvl="1" indent="-376238">
              <a:spcBef>
                <a:spcPts val="875"/>
              </a:spcBef>
              <a:buSzPct val="100000"/>
              <a:buBlip>
                <a:blip r:embed="rId3"/>
              </a:buBlip>
            </a:pPr>
            <a:r>
              <a:rPr lang="en-US" sz="3200" dirty="0" smtClean="0"/>
              <a:t>A guy from Reuters presented OSPF TE Express path</a:t>
            </a:r>
            <a:endParaRPr lang="en-GB" sz="3200" dirty="0" smtClean="0"/>
          </a:p>
          <a:p>
            <a:r>
              <a:rPr lang="en-GB" sz="3200" dirty="0" smtClean="0"/>
              <a:t>Routing Area WG up to date information can be found here</a:t>
            </a:r>
          </a:p>
          <a:p>
            <a:pPr lvl="1"/>
            <a:r>
              <a:rPr lang="en-US" sz="2800" dirty="0" smtClean="0"/>
              <a:t>http://</a:t>
            </a:r>
            <a:r>
              <a:rPr lang="en-US" sz="2800" dirty="0" err="1" smtClean="0"/>
              <a:t>tools.ietf.org/area/rtg</a:t>
            </a:r>
            <a:endParaRPr lang="en-US" sz="2800" dirty="0" smtClean="0"/>
          </a:p>
          <a:p>
            <a:pPr lvl="1"/>
            <a:endParaRPr lang="en-GB" sz="1600" i="1" dirty="0" smtClean="0"/>
          </a:p>
          <a:p>
            <a:pPr lvl="1"/>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1562100" y="-152400"/>
            <a:ext cx="8572500" cy="1265238"/>
          </a:xfrm>
          <a:ln/>
        </p:spPr>
        <p:txBody>
          <a:bodyPr/>
          <a:lstStyle/>
          <a:p>
            <a:pPr>
              <a:lnSpc>
                <a:spcPct val="144000"/>
              </a:lnSpc>
              <a:buClr>
                <a:srgbClr val="000000"/>
              </a:buClr>
              <a:tabLst>
                <a:tab pos="0" algn="l"/>
                <a:tab pos="1006475" algn="l"/>
                <a:tab pos="2014538" algn="l"/>
                <a:tab pos="3022600" algn="l"/>
                <a:tab pos="4030663" algn="l"/>
                <a:tab pos="5038725" algn="l"/>
                <a:tab pos="6046788" algn="l"/>
                <a:tab pos="7054850" algn="l"/>
                <a:tab pos="8062913" algn="l"/>
                <a:tab pos="9070975" algn="l"/>
                <a:tab pos="10079038" algn="l"/>
              </a:tabLst>
            </a:pPr>
            <a:r>
              <a:rPr lang="en-GB" sz="4200" dirty="0">
                <a:solidFill>
                  <a:srgbClr val="000000"/>
                </a:solidFill>
              </a:rPr>
              <a:t>Secure Inter-Domain Routing (</a:t>
            </a:r>
            <a:r>
              <a:rPr lang="en-GB" sz="4200" dirty="0" err="1">
                <a:solidFill>
                  <a:srgbClr val="000000"/>
                </a:solidFill>
              </a:rPr>
              <a:t>sidr</a:t>
            </a:r>
            <a:r>
              <a:rPr lang="en-GB" sz="4200" dirty="0">
                <a:solidFill>
                  <a:srgbClr val="000000"/>
                </a:solidFill>
              </a:rPr>
              <a:t>)‏</a:t>
            </a:r>
          </a:p>
        </p:txBody>
      </p:sp>
      <p:sp>
        <p:nvSpPr>
          <p:cNvPr id="12290" name="Rectangle 2"/>
          <p:cNvSpPr>
            <a:spLocks noGrp="1" noChangeArrowheads="1"/>
          </p:cNvSpPr>
          <p:nvPr>
            <p:ph type="body" idx="4294967295"/>
          </p:nvPr>
        </p:nvSpPr>
        <p:spPr>
          <a:xfrm>
            <a:off x="533400" y="1066800"/>
            <a:ext cx="9067800" cy="6492875"/>
          </a:xfrm>
          <a:ln/>
        </p:spPr>
        <p:txBody>
          <a:bodyPr/>
          <a:lstStyle/>
          <a:p>
            <a:pPr>
              <a:lnSpc>
                <a:spcPct val="124000"/>
              </a:lnSpc>
              <a:spcBef>
                <a:spcPts val="700"/>
              </a:spcBef>
              <a:tabLst>
                <a:tab pos="1004888" algn="l"/>
                <a:tab pos="2012950" algn="l"/>
                <a:tab pos="3021013" algn="l"/>
                <a:tab pos="4029075" algn="l"/>
                <a:tab pos="5037138" algn="l"/>
                <a:tab pos="6045200" algn="l"/>
                <a:tab pos="7053263" algn="l"/>
                <a:tab pos="8061325" algn="l"/>
                <a:tab pos="9069388" algn="l"/>
                <a:tab pos="10077450" algn="l"/>
              </a:tabLst>
            </a:pPr>
            <a:r>
              <a:rPr lang="en-GB" sz="3200" dirty="0" smtClean="0"/>
              <a:t>This group met at the very end of the week. There is great progress with securing BGP. </a:t>
            </a:r>
          </a:p>
          <a:p>
            <a:pPr>
              <a:lnSpc>
                <a:spcPct val="124000"/>
              </a:lnSpc>
              <a:spcBef>
                <a:spcPts val="700"/>
              </a:spcBef>
              <a:tabLst>
                <a:tab pos="1004888" algn="l"/>
                <a:tab pos="2012950" algn="l"/>
                <a:tab pos="3021013" algn="l"/>
                <a:tab pos="4029075" algn="l"/>
                <a:tab pos="5037138" algn="l"/>
                <a:tab pos="6045200" algn="l"/>
                <a:tab pos="7053263" algn="l"/>
                <a:tab pos="8061325" algn="l"/>
                <a:tab pos="9069388" algn="l"/>
                <a:tab pos="10077450" algn="l"/>
              </a:tabLst>
            </a:pPr>
            <a:r>
              <a:rPr lang="en-GB" sz="3200" dirty="0" smtClean="0"/>
              <a:t>The drafts are well on their way to RFC for verifying the advertiser of a route</a:t>
            </a:r>
          </a:p>
          <a:p>
            <a:pPr>
              <a:lnSpc>
                <a:spcPct val="124000"/>
              </a:lnSpc>
              <a:spcBef>
                <a:spcPts val="700"/>
              </a:spcBef>
              <a:tabLst>
                <a:tab pos="1004888" algn="l"/>
                <a:tab pos="2012950" algn="l"/>
                <a:tab pos="3021013" algn="l"/>
                <a:tab pos="4029075" algn="l"/>
                <a:tab pos="5037138" algn="l"/>
                <a:tab pos="6045200" algn="l"/>
                <a:tab pos="7053263" algn="l"/>
                <a:tab pos="8061325" algn="l"/>
                <a:tab pos="9069388" algn="l"/>
                <a:tab pos="10077450" algn="l"/>
              </a:tabLst>
            </a:pPr>
            <a:r>
              <a:rPr lang="en-GB" sz="3200" dirty="0" smtClean="0"/>
              <a:t>Work now being done on verifying the path.</a:t>
            </a:r>
          </a:p>
          <a:p>
            <a:pPr>
              <a:lnSpc>
                <a:spcPct val="124000"/>
              </a:lnSpc>
              <a:spcBef>
                <a:spcPts val="700"/>
              </a:spcBef>
              <a:tabLst>
                <a:tab pos="1004888" algn="l"/>
                <a:tab pos="2012950" algn="l"/>
                <a:tab pos="3021013" algn="l"/>
                <a:tab pos="4029075" algn="l"/>
                <a:tab pos="5037138" algn="l"/>
                <a:tab pos="6045200" algn="l"/>
                <a:tab pos="7053263" algn="l"/>
                <a:tab pos="8061325" algn="l"/>
                <a:tab pos="9069388" algn="l"/>
                <a:tab pos="10077450" algn="l"/>
              </a:tabLst>
            </a:pPr>
            <a:r>
              <a:rPr lang="en-US" sz="3200" dirty="0" smtClean="0"/>
              <a:t>http://tools.ietf.org/wg/sidr/</a:t>
            </a:r>
          </a:p>
          <a:p>
            <a:pPr>
              <a:lnSpc>
                <a:spcPct val="124000"/>
              </a:lnSpc>
              <a:spcBef>
                <a:spcPts val="700"/>
              </a:spcBef>
              <a:tabLst>
                <a:tab pos="1004888" algn="l"/>
                <a:tab pos="2012950" algn="l"/>
                <a:tab pos="3021013" algn="l"/>
                <a:tab pos="4029075" algn="l"/>
                <a:tab pos="5037138" algn="l"/>
                <a:tab pos="6045200" algn="l"/>
                <a:tab pos="7053263" algn="l"/>
                <a:tab pos="8061325" algn="l"/>
                <a:tab pos="9069388" algn="l"/>
                <a:tab pos="10077450" algn="l"/>
              </a:tabLst>
            </a:pPr>
            <a:r>
              <a:rPr lang="en-US" sz="3200" dirty="0" smtClean="0"/>
              <a:t>Note: This is coming and everyone should think about it when sizing new border routers.</a:t>
            </a:r>
            <a:endParaRPr lang="en-GB" sz="320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1452563" y="-76200"/>
            <a:ext cx="9063037" cy="1252538"/>
          </a:xfrm>
          <a:ln/>
        </p:spPr>
        <p:txBody>
          <a:bodyPr/>
          <a:lstStyle/>
          <a:p>
            <a:pPr>
              <a:buClr>
                <a:srgbClr val="000000"/>
              </a:buClr>
              <a:tabLst>
                <a:tab pos="0" algn="l"/>
                <a:tab pos="1006475" algn="l"/>
                <a:tab pos="2014538" algn="l"/>
                <a:tab pos="3022600" algn="l"/>
                <a:tab pos="4030663" algn="l"/>
                <a:tab pos="5038725" algn="l"/>
                <a:tab pos="6046788" algn="l"/>
                <a:tab pos="7054850" algn="l"/>
                <a:tab pos="8062913" algn="l"/>
                <a:tab pos="9070975" algn="l"/>
                <a:tab pos="10079038" algn="l"/>
              </a:tabLst>
            </a:pPr>
            <a:r>
              <a:rPr lang="en-US" dirty="0" smtClean="0">
                <a:solidFill>
                  <a:srgbClr val="000000"/>
                </a:solidFill>
              </a:rPr>
              <a:t>IPv6 </a:t>
            </a:r>
            <a:r>
              <a:rPr lang="en-US" dirty="0">
                <a:solidFill>
                  <a:srgbClr val="000000"/>
                </a:solidFill>
              </a:rPr>
              <a:t>Maintenance WG (6man)‏</a:t>
            </a:r>
          </a:p>
        </p:txBody>
      </p:sp>
      <p:sp>
        <p:nvSpPr>
          <p:cNvPr id="7170" name="Rectangle 2"/>
          <p:cNvSpPr>
            <a:spLocks noGrp="1" noChangeArrowheads="1"/>
          </p:cNvSpPr>
          <p:nvPr>
            <p:ph type="body" idx="4294967295"/>
          </p:nvPr>
        </p:nvSpPr>
        <p:spPr>
          <a:xfrm>
            <a:off x="533400" y="1295400"/>
            <a:ext cx="9063038" cy="5948363"/>
          </a:xfrm>
          <a:ln/>
        </p:spPr>
        <p:txBody>
          <a:bodyPr/>
          <a:lstStyle/>
          <a:p>
            <a:pPr>
              <a:lnSpc>
                <a:spcPct val="90000"/>
              </a:lnSpc>
              <a:tabLst>
                <a:tab pos="1004888" algn="l"/>
                <a:tab pos="2012950" algn="l"/>
                <a:tab pos="3021013" algn="l"/>
                <a:tab pos="4029075" algn="l"/>
                <a:tab pos="5037138" algn="l"/>
                <a:tab pos="6045200" algn="l"/>
                <a:tab pos="7053263" algn="l"/>
                <a:tab pos="8061325" algn="l"/>
                <a:tab pos="9069388" algn="l"/>
                <a:tab pos="10077450" algn="l"/>
              </a:tabLst>
            </a:pPr>
            <a:r>
              <a:rPr lang="en-US" sz="3100" dirty="0" smtClean="0"/>
              <a:t>6Man Docs available here.</a:t>
            </a:r>
          </a:p>
          <a:p>
            <a:pPr lvl="1" fontAlgn="t">
              <a:lnSpc>
                <a:spcPct val="90000"/>
              </a:lnSpc>
              <a:spcBef>
                <a:spcPts val="450"/>
              </a:spcBef>
              <a:buSzPct val="75000"/>
              <a:tabLst>
                <a:tab pos="1004888" algn="l"/>
                <a:tab pos="2012950" algn="l"/>
                <a:tab pos="3021013" algn="l"/>
                <a:tab pos="4029075" algn="l"/>
                <a:tab pos="5037138" algn="l"/>
                <a:tab pos="6045200" algn="l"/>
                <a:tab pos="7053263" algn="l"/>
                <a:tab pos="8061325" algn="l"/>
                <a:tab pos="9069388" algn="l"/>
                <a:tab pos="10077450" algn="l"/>
              </a:tabLst>
            </a:pPr>
            <a:r>
              <a:rPr lang="en-US" sz="2400" dirty="0" smtClean="0">
                <a:cs typeface="Courier New" pitchFamily="49" charset="0"/>
              </a:rPr>
              <a:t>http://tools.ietf.org/wg/6man/</a:t>
            </a:r>
          </a:p>
          <a:p>
            <a:pPr lvl="1">
              <a:tabLst>
                <a:tab pos="1004888" algn="l"/>
                <a:tab pos="2012950" algn="l"/>
                <a:tab pos="3021013" algn="l"/>
                <a:tab pos="4029075" algn="l"/>
                <a:tab pos="5037138" algn="l"/>
                <a:tab pos="6045200" algn="l"/>
                <a:tab pos="7053263" algn="l"/>
                <a:tab pos="8061325" algn="l"/>
                <a:tab pos="9069388" algn="l"/>
                <a:tab pos="10077450" algn="l"/>
              </a:tabLst>
            </a:pPr>
            <a:r>
              <a:rPr lang="en-US" sz="2700" dirty="0" smtClean="0"/>
              <a:t>There are a number of drafts on flow labels. These can be used as a trigger for load balancing, sharing, etc.  </a:t>
            </a:r>
          </a:p>
          <a:p>
            <a:pPr lvl="1">
              <a:tabLst>
                <a:tab pos="1004888" algn="l"/>
                <a:tab pos="2012950" algn="l"/>
                <a:tab pos="3021013" algn="l"/>
                <a:tab pos="4029075" algn="l"/>
                <a:tab pos="5037138" algn="l"/>
                <a:tab pos="6045200" algn="l"/>
                <a:tab pos="7053263" algn="l"/>
                <a:tab pos="8061325" algn="l"/>
                <a:tab pos="9069388" algn="l"/>
                <a:tab pos="10077450" algn="l"/>
              </a:tabLst>
            </a:pPr>
            <a:r>
              <a:rPr lang="en-US" sz="2800" dirty="0" smtClean="0"/>
              <a:t>IPv6 Node Requirements RFC 4294-bis</a:t>
            </a:r>
            <a:endParaRPr lang="en-US" sz="2700" dirty="0" smtClean="0"/>
          </a:p>
          <a:p>
            <a:pPr lvl="1">
              <a:tabLst>
                <a:tab pos="1004888" algn="l"/>
                <a:tab pos="2012950" algn="l"/>
                <a:tab pos="3021013" algn="l"/>
                <a:tab pos="4029075" algn="l"/>
                <a:tab pos="5037138" algn="l"/>
                <a:tab pos="6045200" algn="l"/>
                <a:tab pos="7053263" algn="l"/>
                <a:tab pos="8061325" algn="l"/>
                <a:tab pos="9069388" algn="l"/>
                <a:tab pos="10077450" algn="l"/>
              </a:tabLst>
            </a:pPr>
            <a:r>
              <a:rPr lang="en-US" sz="2700" dirty="0" smtClean="0"/>
              <a:t>IPv6 Extension Headers </a:t>
            </a:r>
          </a:p>
          <a:p>
            <a:pPr lvl="2">
              <a:tabLst>
                <a:tab pos="1004888" algn="l"/>
                <a:tab pos="2012950" algn="l"/>
                <a:tab pos="3021013" algn="l"/>
                <a:tab pos="4029075" algn="l"/>
                <a:tab pos="5037138" algn="l"/>
                <a:tab pos="6045200" algn="l"/>
                <a:tab pos="7053263" algn="l"/>
                <a:tab pos="8061325" algn="l"/>
                <a:tab pos="9069388" algn="l"/>
                <a:tab pos="10077450" algn="l"/>
              </a:tabLst>
            </a:pPr>
            <a:r>
              <a:rPr lang="en-US" dirty="0" smtClean="0"/>
              <a:t>Consistent format has consensus</a:t>
            </a:r>
          </a:p>
          <a:p>
            <a:pPr lvl="2">
              <a:tabLst>
                <a:tab pos="1004888" algn="l"/>
                <a:tab pos="2012950" algn="l"/>
                <a:tab pos="3021013" algn="l"/>
                <a:tab pos="4029075" algn="l"/>
                <a:tab pos="5037138" algn="l"/>
                <a:tab pos="6045200" algn="l"/>
                <a:tab pos="7053263" algn="l"/>
                <a:tab pos="8061325" algn="l"/>
                <a:tab pos="9069388" algn="l"/>
                <a:tab pos="10077450" algn="l"/>
              </a:tabLst>
            </a:pPr>
            <a:r>
              <a:rPr lang="en-US" dirty="0" smtClean="0"/>
              <a:t>Extension headers do not</a:t>
            </a:r>
          </a:p>
          <a:p>
            <a:pPr lvl="2">
              <a:tabLst>
                <a:tab pos="1004888" algn="l"/>
                <a:tab pos="2012950" algn="l"/>
                <a:tab pos="3021013" algn="l"/>
                <a:tab pos="4029075" algn="l"/>
                <a:tab pos="5037138" algn="l"/>
                <a:tab pos="6045200" algn="l"/>
                <a:tab pos="7053263" algn="l"/>
                <a:tab pos="8061325" algn="l"/>
                <a:tab pos="9069388" algn="l"/>
                <a:tab pos="10077450" algn="l"/>
              </a:tabLst>
            </a:pPr>
            <a:r>
              <a:rPr lang="en-US" dirty="0" smtClean="0"/>
              <a:t>“I never thought we’d have almost no deployment of IPv6 and someone saying that we can’t do something in the non-existent deployed base” anonymous</a:t>
            </a:r>
          </a:p>
          <a:p>
            <a:pPr lvl="2">
              <a:tabLst>
                <a:tab pos="1004888" algn="l"/>
                <a:tab pos="2012950" algn="l"/>
                <a:tab pos="3021013" algn="l"/>
                <a:tab pos="4029075" algn="l"/>
                <a:tab pos="5037138" algn="l"/>
                <a:tab pos="6045200" algn="l"/>
                <a:tab pos="7053263" algn="l"/>
                <a:tab pos="8061325" algn="l"/>
                <a:tab pos="9069388" algn="l"/>
                <a:tab pos="10077450" algn="l"/>
              </a:tabLst>
            </a:pPr>
            <a:endParaRPr lang="en-US" sz="2700" dirty="0" smtClean="0"/>
          </a:p>
          <a:p>
            <a:pPr lvl="1" fontAlgn="t">
              <a:lnSpc>
                <a:spcPct val="90000"/>
              </a:lnSpc>
              <a:spcBef>
                <a:spcPts val="450"/>
              </a:spcBef>
              <a:buSzPct val="75000"/>
              <a:buNone/>
              <a:tabLst>
                <a:tab pos="1004888" algn="l"/>
                <a:tab pos="2012950" algn="l"/>
                <a:tab pos="3021013" algn="l"/>
                <a:tab pos="4029075" algn="l"/>
                <a:tab pos="5037138" algn="l"/>
                <a:tab pos="6045200" algn="l"/>
                <a:tab pos="7053263" algn="l"/>
                <a:tab pos="8061325" algn="l"/>
                <a:tab pos="9069388" algn="l"/>
                <a:tab pos="10077450" algn="l"/>
              </a:tabLst>
            </a:pPr>
            <a:endParaRPr lang="en-US" sz="2400" dirty="0" smtClean="0">
              <a:cs typeface="Courier New" pitchFamily="49"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312" y="0"/>
            <a:ext cx="8566150" cy="1258888"/>
          </a:xfrm>
        </p:spPr>
        <p:txBody>
          <a:bodyPr/>
          <a:lstStyle/>
          <a:p>
            <a:r>
              <a:rPr lang="en-US" dirty="0" smtClean="0">
                <a:solidFill>
                  <a:schemeClr val="tx1"/>
                </a:solidFill>
              </a:rPr>
              <a:t>Benchmarking Methodology WG</a:t>
            </a:r>
            <a:endParaRPr lang="en-US" dirty="0">
              <a:solidFill>
                <a:schemeClr val="tx1"/>
              </a:solidFill>
            </a:endParaRPr>
          </a:p>
        </p:txBody>
      </p:sp>
      <p:sp>
        <p:nvSpPr>
          <p:cNvPr id="3" name="Content Placeholder 2"/>
          <p:cNvSpPr>
            <a:spLocks noGrp="1"/>
          </p:cNvSpPr>
          <p:nvPr>
            <p:ph idx="1"/>
          </p:nvPr>
        </p:nvSpPr>
        <p:spPr>
          <a:xfrm>
            <a:off x="773112" y="1265237"/>
            <a:ext cx="8567738" cy="4535487"/>
          </a:xfrm>
        </p:spPr>
        <p:txBody>
          <a:bodyPr/>
          <a:lstStyle/>
          <a:p>
            <a:r>
              <a:rPr lang="en-US" dirty="0" smtClean="0"/>
              <a:t>Happy Eyeballs – methodology to test if dual stack hosts are working properly</a:t>
            </a:r>
          </a:p>
          <a:p>
            <a:r>
              <a:rPr lang="en-US" dirty="0" smtClean="0"/>
              <a:t>Software update time</a:t>
            </a:r>
          </a:p>
          <a:p>
            <a:r>
              <a:rPr lang="en-US" dirty="0" smtClean="0"/>
              <a:t>Power usage</a:t>
            </a:r>
          </a:p>
          <a:p>
            <a:r>
              <a:rPr lang="en-US" dirty="0" smtClean="0"/>
              <a:t>Working Group info here http://</a:t>
            </a:r>
            <a:r>
              <a:rPr lang="en-US" dirty="0" err="1" smtClean="0"/>
              <a:t>datatracker.ietf.org/wg/bmwg</a:t>
            </a:r>
            <a:r>
              <a:rPr lang="en-US" dirty="0" smtClean="0"/>
              <a:t>/</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1219200" y="-76200"/>
            <a:ext cx="8569325" cy="1174750"/>
          </a:xfrm>
          <a:ln/>
        </p:spPr>
        <p:txBody>
          <a:bodyPr lIns="0" tIns="0" rIns="0" bIns="0"/>
          <a:lstStyle/>
          <a:p>
            <a:pPr algn="ctr">
              <a:lnSpc>
                <a:spcPct val="93000"/>
              </a:lnSpc>
              <a:buClr>
                <a:srgbClr val="000000"/>
              </a:buClr>
              <a:tabLst>
                <a:tab pos="0" algn="l"/>
                <a:tab pos="1006475" algn="l"/>
                <a:tab pos="2014538" algn="l"/>
                <a:tab pos="3022600" algn="l"/>
                <a:tab pos="4030663" algn="l"/>
                <a:tab pos="5038725" algn="l"/>
                <a:tab pos="6046788" algn="l"/>
                <a:tab pos="7054850" algn="l"/>
                <a:tab pos="8062913" algn="l"/>
                <a:tab pos="9070975" algn="l"/>
                <a:tab pos="10079038" algn="l"/>
              </a:tabLst>
            </a:pPr>
            <a:r>
              <a:rPr lang="en-US" dirty="0">
                <a:solidFill>
                  <a:srgbClr val="000000"/>
                </a:solidFill>
              </a:rPr>
              <a:t>DNS Operations (DNSOP)‏</a:t>
            </a:r>
          </a:p>
        </p:txBody>
      </p:sp>
      <p:sp>
        <p:nvSpPr>
          <p:cNvPr id="14338" name="Rectangle 2"/>
          <p:cNvSpPr>
            <a:spLocks noGrp="1" noChangeArrowheads="1"/>
          </p:cNvSpPr>
          <p:nvPr>
            <p:ph type="body" idx="4294967295"/>
          </p:nvPr>
        </p:nvSpPr>
        <p:spPr>
          <a:xfrm>
            <a:off x="755650" y="1524000"/>
            <a:ext cx="8570913" cy="4470400"/>
          </a:xfrm>
          <a:ln/>
        </p:spPr>
        <p:txBody>
          <a:bodyPr lIns="0" tIns="0" rIns="0" bIns="0"/>
          <a:lstStyle/>
          <a:p>
            <a:pPr>
              <a:lnSpc>
                <a:spcPct val="90000"/>
              </a:lnSpc>
              <a:spcBef>
                <a:spcPts val="775"/>
              </a:spcBef>
              <a:tabLst>
                <a:tab pos="1004888" algn="l"/>
                <a:tab pos="2012950" algn="l"/>
                <a:tab pos="3021013" algn="l"/>
                <a:tab pos="4029075" algn="l"/>
                <a:tab pos="5037138" algn="l"/>
                <a:tab pos="6045200" algn="l"/>
                <a:tab pos="7053263" algn="l"/>
                <a:tab pos="8061325" algn="l"/>
                <a:tab pos="9069388" algn="l"/>
                <a:tab pos="10077450" algn="l"/>
              </a:tabLst>
            </a:pPr>
            <a:r>
              <a:rPr lang="en-GB" sz="3600" dirty="0" smtClean="0"/>
              <a:t>DNSSEC is being deployed (</a:t>
            </a:r>
            <a:r>
              <a:rPr lang="en-GB" sz="3600" dirty="0" err="1" smtClean="0"/>
              <a:t>yay</a:t>
            </a:r>
            <a:r>
              <a:rPr lang="en-GB" sz="3600" dirty="0" smtClean="0"/>
              <a:t>) and now they’re working on docs to help with this.  </a:t>
            </a:r>
          </a:p>
          <a:p>
            <a:pPr>
              <a:lnSpc>
                <a:spcPct val="90000"/>
              </a:lnSpc>
              <a:spcBef>
                <a:spcPts val="775"/>
              </a:spcBef>
              <a:tabLst>
                <a:tab pos="1004888" algn="l"/>
                <a:tab pos="2012950" algn="l"/>
                <a:tab pos="3021013" algn="l"/>
                <a:tab pos="4029075" algn="l"/>
                <a:tab pos="5037138" algn="l"/>
                <a:tab pos="6045200" algn="l"/>
                <a:tab pos="7053263" algn="l"/>
                <a:tab pos="8061325" algn="l"/>
                <a:tab pos="9069388" algn="l"/>
                <a:tab pos="10077450" algn="l"/>
              </a:tabLst>
            </a:pPr>
            <a:r>
              <a:rPr lang="en-GB" sz="3600" dirty="0" smtClean="0"/>
              <a:t>Operational practices</a:t>
            </a:r>
          </a:p>
          <a:p>
            <a:pPr>
              <a:lnSpc>
                <a:spcPct val="90000"/>
              </a:lnSpc>
              <a:spcBef>
                <a:spcPts val="775"/>
              </a:spcBef>
              <a:tabLst>
                <a:tab pos="1004888" algn="l"/>
                <a:tab pos="2012950" algn="l"/>
                <a:tab pos="3021013" algn="l"/>
                <a:tab pos="4029075" algn="l"/>
                <a:tab pos="5037138" algn="l"/>
                <a:tab pos="6045200" algn="l"/>
                <a:tab pos="7053263" algn="l"/>
                <a:tab pos="8061325" algn="l"/>
                <a:tab pos="9069388" algn="l"/>
                <a:tab pos="10077450" algn="l"/>
              </a:tabLst>
            </a:pPr>
            <a:r>
              <a:rPr lang="en-GB" sz="3600" dirty="0" smtClean="0"/>
              <a:t>Trust anchors </a:t>
            </a:r>
          </a:p>
          <a:p>
            <a:pPr>
              <a:lnSpc>
                <a:spcPct val="90000"/>
              </a:lnSpc>
              <a:spcBef>
                <a:spcPts val="775"/>
              </a:spcBef>
              <a:tabLst>
                <a:tab pos="1004888" algn="l"/>
                <a:tab pos="2012950" algn="l"/>
                <a:tab pos="3021013" algn="l"/>
                <a:tab pos="4029075" algn="l"/>
                <a:tab pos="5037138" algn="l"/>
                <a:tab pos="6045200" algn="l"/>
                <a:tab pos="7053263" algn="l"/>
                <a:tab pos="8061325" algn="l"/>
                <a:tab pos="9069388" algn="l"/>
                <a:tab pos="10077450" algn="l"/>
              </a:tabLst>
            </a:pPr>
            <a:r>
              <a:rPr lang="en-GB" sz="3600" dirty="0" smtClean="0"/>
              <a:t>As well as delegations for IPv6</a:t>
            </a:r>
          </a:p>
          <a:p>
            <a:pPr>
              <a:lnSpc>
                <a:spcPct val="90000"/>
              </a:lnSpc>
              <a:spcBef>
                <a:spcPts val="775"/>
              </a:spcBef>
              <a:tabLst>
                <a:tab pos="1004888" algn="l"/>
                <a:tab pos="2012950" algn="l"/>
                <a:tab pos="3021013" algn="l"/>
                <a:tab pos="4029075" algn="l"/>
                <a:tab pos="5037138" algn="l"/>
                <a:tab pos="6045200" algn="l"/>
                <a:tab pos="7053263" algn="l"/>
                <a:tab pos="8061325" algn="l"/>
                <a:tab pos="9069388" algn="l"/>
                <a:tab pos="10077450" algn="l"/>
              </a:tabLst>
            </a:pPr>
            <a:r>
              <a:rPr lang="en-US" sz="3200" dirty="0" smtClean="0"/>
              <a:t>http://</a:t>
            </a:r>
            <a:r>
              <a:rPr lang="en-US" sz="3200" dirty="0" err="1" smtClean="0"/>
              <a:t>tools.ietf.org/wg/dnsop</a:t>
            </a:r>
            <a:r>
              <a:rPr lang="en-US" sz="3200" dirty="0" smtClean="0"/>
              <a:t>/</a:t>
            </a:r>
            <a:endParaRPr lang="en-GB" sz="3200" dirty="0" smtClean="0"/>
          </a:p>
          <a:p>
            <a:pPr lvl="1" fontAlgn="t">
              <a:lnSpc>
                <a:spcPct val="90000"/>
              </a:lnSpc>
              <a:spcBef>
                <a:spcPts val="450"/>
              </a:spcBef>
              <a:buSzPct val="75000"/>
              <a:tabLst>
                <a:tab pos="1004888" algn="l"/>
                <a:tab pos="2012950" algn="l"/>
                <a:tab pos="3021013" algn="l"/>
                <a:tab pos="4029075" algn="l"/>
                <a:tab pos="5037138" algn="l"/>
                <a:tab pos="6045200" algn="l"/>
                <a:tab pos="7053263" algn="l"/>
                <a:tab pos="8061325" algn="l"/>
                <a:tab pos="9069388" algn="l"/>
                <a:tab pos="10077450" algn="l"/>
              </a:tabLst>
            </a:pPr>
            <a:endParaRPr lang="en-US" sz="3200" dirty="0" smtClean="0">
              <a:cs typeface="Courier New" pitchFamily="49" charset="0"/>
            </a:endParaRPr>
          </a:p>
          <a:p>
            <a:pPr lvl="1" fontAlgn="t">
              <a:lnSpc>
                <a:spcPct val="90000"/>
              </a:lnSpc>
              <a:spcBef>
                <a:spcPts val="450"/>
              </a:spcBef>
              <a:buSzPct val="75000"/>
              <a:tabLst>
                <a:tab pos="1004888" algn="l"/>
                <a:tab pos="2012950" algn="l"/>
                <a:tab pos="3021013" algn="l"/>
                <a:tab pos="4029075" algn="l"/>
                <a:tab pos="5037138" algn="l"/>
                <a:tab pos="6045200" algn="l"/>
                <a:tab pos="7053263" algn="l"/>
                <a:tab pos="8061325" algn="l"/>
                <a:tab pos="9069388" algn="l"/>
                <a:tab pos="10077450" algn="l"/>
              </a:tabLst>
            </a:pPr>
            <a:endParaRPr lang="en-US" sz="3200" b="1" i="1" dirty="0">
              <a:cs typeface="Courier New" pitchFamily="49" charset="0"/>
            </a:endParaRPr>
          </a:p>
          <a:p>
            <a:pPr lvl="1" fontAlgn="t">
              <a:lnSpc>
                <a:spcPct val="90000"/>
              </a:lnSpc>
              <a:spcBef>
                <a:spcPts val="450"/>
              </a:spcBef>
              <a:buSzPct val="75000"/>
              <a:tabLst>
                <a:tab pos="1004888" algn="l"/>
                <a:tab pos="2012950" algn="l"/>
                <a:tab pos="3021013" algn="l"/>
                <a:tab pos="4029075" algn="l"/>
                <a:tab pos="5037138" algn="l"/>
                <a:tab pos="6045200" algn="l"/>
                <a:tab pos="7053263" algn="l"/>
                <a:tab pos="8061325" algn="l"/>
                <a:tab pos="9069388" algn="l"/>
                <a:tab pos="10077450" algn="l"/>
              </a:tabLst>
            </a:pPr>
            <a:endParaRPr lang="en-US" sz="3200" b="1" i="1" dirty="0">
              <a:cs typeface="Courier New" pitchFamily="49" charset="0"/>
            </a:endParaRPr>
          </a:p>
          <a:p>
            <a:pPr lvl="1" fontAlgn="t">
              <a:lnSpc>
                <a:spcPct val="90000"/>
              </a:lnSpc>
              <a:spcBef>
                <a:spcPts val="450"/>
              </a:spcBef>
              <a:buSzPct val="75000"/>
              <a:tabLst>
                <a:tab pos="1004888" algn="l"/>
                <a:tab pos="2012950" algn="l"/>
                <a:tab pos="3021013" algn="l"/>
                <a:tab pos="4029075" algn="l"/>
                <a:tab pos="5037138" algn="l"/>
                <a:tab pos="6045200" algn="l"/>
                <a:tab pos="7053263" algn="l"/>
                <a:tab pos="8061325" algn="l"/>
                <a:tab pos="9069388" algn="l"/>
                <a:tab pos="10077450" algn="l"/>
              </a:tabLst>
            </a:pPr>
            <a:endParaRPr lang="en-US" sz="3200" b="1" i="1" dirty="0">
              <a:cs typeface="Courier New" pitchFamily="49" charset="0"/>
            </a:endParaRPr>
          </a:p>
          <a:p>
            <a:pPr lvl="1" fontAlgn="t">
              <a:lnSpc>
                <a:spcPct val="90000"/>
              </a:lnSpc>
              <a:spcBef>
                <a:spcPts val="450"/>
              </a:spcBef>
              <a:buSzPct val="75000"/>
              <a:tabLst>
                <a:tab pos="1004888" algn="l"/>
                <a:tab pos="2012950" algn="l"/>
                <a:tab pos="3021013" algn="l"/>
                <a:tab pos="4029075" algn="l"/>
                <a:tab pos="5037138" algn="l"/>
                <a:tab pos="6045200" algn="l"/>
                <a:tab pos="7053263" algn="l"/>
                <a:tab pos="8061325" algn="l"/>
                <a:tab pos="9069388" algn="l"/>
                <a:tab pos="10077450" algn="l"/>
              </a:tabLst>
            </a:pPr>
            <a:endParaRPr lang="en-US" sz="3200" b="1" i="1" dirty="0">
              <a:cs typeface="Courier New" pitchFamily="49" charset="0"/>
            </a:endParaRPr>
          </a:p>
          <a:p>
            <a:pPr lvl="1" fontAlgn="t">
              <a:lnSpc>
                <a:spcPct val="90000"/>
              </a:lnSpc>
              <a:spcBef>
                <a:spcPts val="450"/>
              </a:spcBef>
              <a:buSzPct val="75000"/>
              <a:tabLst>
                <a:tab pos="1004888" algn="l"/>
                <a:tab pos="2012950" algn="l"/>
                <a:tab pos="3021013" algn="l"/>
                <a:tab pos="4029075" algn="l"/>
                <a:tab pos="5037138" algn="l"/>
                <a:tab pos="6045200" algn="l"/>
                <a:tab pos="7053263" algn="l"/>
                <a:tab pos="8061325" algn="l"/>
                <a:tab pos="9069388" algn="l"/>
                <a:tab pos="10077450" algn="l"/>
              </a:tabLst>
            </a:pPr>
            <a:endParaRPr lang="en-US" sz="3200" b="1" i="1" dirty="0">
              <a:cs typeface="Courier New" pitchFamily="49" charset="0"/>
            </a:endParaRPr>
          </a:p>
          <a:p>
            <a:pPr lvl="1" fontAlgn="t">
              <a:lnSpc>
                <a:spcPct val="90000"/>
              </a:lnSpc>
              <a:spcBef>
                <a:spcPts val="450"/>
              </a:spcBef>
              <a:buSzPct val="75000"/>
              <a:tabLst>
                <a:tab pos="1004888" algn="l"/>
                <a:tab pos="2012950" algn="l"/>
                <a:tab pos="3021013" algn="l"/>
                <a:tab pos="4029075" algn="l"/>
                <a:tab pos="5037138" algn="l"/>
                <a:tab pos="6045200" algn="l"/>
                <a:tab pos="7053263" algn="l"/>
                <a:tab pos="8061325" algn="l"/>
                <a:tab pos="9069388" algn="l"/>
                <a:tab pos="10077450" algn="l"/>
              </a:tabLst>
            </a:pPr>
            <a:endParaRPr lang="en-US" sz="3200" b="1" i="1" dirty="0">
              <a:cs typeface="Courier New" pitchFamily="49" charset="0"/>
            </a:endParaRPr>
          </a:p>
          <a:p>
            <a:pPr lvl="1" fontAlgn="t">
              <a:lnSpc>
                <a:spcPct val="90000"/>
              </a:lnSpc>
              <a:spcBef>
                <a:spcPts val="450"/>
              </a:spcBef>
              <a:buSzPct val="75000"/>
              <a:tabLst>
                <a:tab pos="1004888" algn="l"/>
                <a:tab pos="2012950" algn="l"/>
                <a:tab pos="3021013" algn="l"/>
                <a:tab pos="4029075" algn="l"/>
                <a:tab pos="5037138" algn="l"/>
                <a:tab pos="6045200" algn="l"/>
                <a:tab pos="7053263" algn="l"/>
                <a:tab pos="8061325" algn="l"/>
                <a:tab pos="9069388" algn="l"/>
                <a:tab pos="10077450" algn="l"/>
              </a:tabLst>
            </a:pPr>
            <a:endParaRPr lang="en-US" sz="3200" b="1" i="1" dirty="0">
              <a:cs typeface="Courier New" pitchFamily="49" charset="0"/>
            </a:endParaRPr>
          </a:p>
          <a:p>
            <a:pPr lvl="1">
              <a:lnSpc>
                <a:spcPct val="90000"/>
              </a:lnSpc>
              <a:spcBef>
                <a:spcPts val="450"/>
              </a:spcBef>
              <a:buSzPct val="75000"/>
              <a:tabLst>
                <a:tab pos="1004888" algn="l"/>
                <a:tab pos="2012950" algn="l"/>
                <a:tab pos="3021013" algn="l"/>
                <a:tab pos="4029075" algn="l"/>
                <a:tab pos="5037138" algn="l"/>
                <a:tab pos="6045200" algn="l"/>
                <a:tab pos="7053263" algn="l"/>
                <a:tab pos="8061325" algn="l"/>
                <a:tab pos="9069388" algn="l"/>
                <a:tab pos="10077450" algn="l"/>
              </a:tabLst>
            </a:pPr>
            <a:endParaRPr lang="en-US" sz="3200" i="1" dirty="0">
              <a:cs typeface="Courier New" pitchFamily="49"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990600" y="-304800"/>
            <a:ext cx="9075738" cy="1676400"/>
          </a:xfrm>
          <a:ln/>
        </p:spPr>
        <p:txBody>
          <a:bodyPr lIns="0" tIns="0" rIns="0" bIns="0"/>
          <a:lstStyle/>
          <a:p>
            <a:pPr algn="ctr">
              <a:buClr>
                <a:srgbClr val="000000"/>
              </a:buClr>
              <a:tabLst>
                <a:tab pos="0" algn="l"/>
                <a:tab pos="1006475" algn="l"/>
                <a:tab pos="2014538" algn="l"/>
                <a:tab pos="3022600" algn="l"/>
                <a:tab pos="4030663" algn="l"/>
                <a:tab pos="5038725" algn="l"/>
                <a:tab pos="6046788" algn="l"/>
                <a:tab pos="7054850" algn="l"/>
                <a:tab pos="8062913" algn="l"/>
                <a:tab pos="9070975" algn="l"/>
                <a:tab pos="10079038" algn="l"/>
              </a:tabLst>
            </a:pPr>
            <a:r>
              <a:rPr lang="en-US" sz="4400" dirty="0">
                <a:solidFill>
                  <a:srgbClr val="000000"/>
                </a:solidFill>
              </a:rPr>
              <a:t>Global Routing Operations (GROW)‏</a:t>
            </a:r>
          </a:p>
        </p:txBody>
      </p:sp>
      <p:sp>
        <p:nvSpPr>
          <p:cNvPr id="17410" name="Rectangle 2"/>
          <p:cNvSpPr>
            <a:spLocks noGrp="1" noChangeArrowheads="1"/>
          </p:cNvSpPr>
          <p:nvPr>
            <p:ph type="body" idx="4294967295"/>
          </p:nvPr>
        </p:nvSpPr>
        <p:spPr>
          <a:xfrm>
            <a:off x="714375" y="1447800"/>
            <a:ext cx="8604250" cy="5741988"/>
          </a:xfrm>
          <a:ln/>
        </p:spPr>
        <p:txBody>
          <a:bodyPr lIns="0" tIns="0" rIns="0" bIns="0"/>
          <a:lstStyle/>
          <a:p>
            <a:pPr marL="330200" indent="-330200">
              <a:lnSpc>
                <a:spcPct val="90000"/>
              </a:lnSpc>
              <a:spcBef>
                <a:spcPts val="700"/>
              </a:spcBef>
              <a:tabLst>
                <a:tab pos="958850" algn="l"/>
                <a:tab pos="1966913" algn="l"/>
                <a:tab pos="2974975" algn="l"/>
                <a:tab pos="3983038" algn="l"/>
                <a:tab pos="4991100" algn="l"/>
                <a:tab pos="5999163" algn="l"/>
                <a:tab pos="7007225" algn="l"/>
                <a:tab pos="8015288" algn="l"/>
                <a:tab pos="9023350" algn="l"/>
                <a:tab pos="10031413" algn="l"/>
              </a:tabLst>
            </a:pPr>
            <a:r>
              <a:rPr lang="en-GB" sz="3900" dirty="0" smtClean="0"/>
              <a:t>Talk about filtering recommendations</a:t>
            </a:r>
          </a:p>
          <a:p>
            <a:pPr marL="330200" indent="-330200">
              <a:lnSpc>
                <a:spcPct val="90000"/>
              </a:lnSpc>
              <a:spcBef>
                <a:spcPts val="700"/>
              </a:spcBef>
              <a:tabLst>
                <a:tab pos="958850" algn="l"/>
                <a:tab pos="1966913" algn="l"/>
                <a:tab pos="2974975" algn="l"/>
                <a:tab pos="3983038" algn="l"/>
                <a:tab pos="4991100" algn="l"/>
                <a:tab pos="5999163" algn="l"/>
                <a:tab pos="7007225" algn="l"/>
                <a:tab pos="8015288" algn="l"/>
                <a:tab pos="9023350" algn="l"/>
                <a:tab pos="10031413" algn="l"/>
              </a:tabLst>
            </a:pPr>
            <a:r>
              <a:rPr lang="en-GB" sz="3900" dirty="0" smtClean="0"/>
              <a:t>Survey of route flap dampening</a:t>
            </a:r>
          </a:p>
          <a:p>
            <a:pPr marL="330200" indent="-330200">
              <a:lnSpc>
                <a:spcPct val="90000"/>
              </a:lnSpc>
              <a:spcBef>
                <a:spcPts val="700"/>
              </a:spcBef>
              <a:tabLst>
                <a:tab pos="958850" algn="l"/>
                <a:tab pos="1966913" algn="l"/>
                <a:tab pos="2974975" algn="l"/>
                <a:tab pos="3983038" algn="l"/>
                <a:tab pos="4991100" algn="l"/>
                <a:tab pos="5999163" algn="l"/>
                <a:tab pos="7007225" algn="l"/>
                <a:tab pos="8015288" algn="l"/>
                <a:tab pos="9023350" algn="l"/>
                <a:tab pos="10031413" algn="l"/>
              </a:tabLst>
            </a:pPr>
            <a:r>
              <a:rPr lang="en-GB" sz="3900" dirty="0" smtClean="0"/>
              <a:t>Virtual Aggregation</a:t>
            </a:r>
          </a:p>
          <a:p>
            <a:pPr marL="330200" indent="-330200">
              <a:lnSpc>
                <a:spcPct val="90000"/>
              </a:lnSpc>
              <a:spcBef>
                <a:spcPts val="700"/>
              </a:spcBef>
              <a:tabLst>
                <a:tab pos="958850" algn="l"/>
                <a:tab pos="1966913" algn="l"/>
                <a:tab pos="2974975" algn="l"/>
                <a:tab pos="3983038" algn="l"/>
                <a:tab pos="4991100" algn="l"/>
                <a:tab pos="5999163" algn="l"/>
                <a:tab pos="7007225" algn="l"/>
                <a:tab pos="8015288" algn="l"/>
                <a:tab pos="9023350" algn="l"/>
                <a:tab pos="10031413" algn="l"/>
              </a:tabLst>
            </a:pPr>
            <a:r>
              <a:rPr lang="en-GB" sz="3900" dirty="0" smtClean="0"/>
              <a:t>FIB Aggregation</a:t>
            </a:r>
          </a:p>
          <a:p>
            <a:pPr marL="330200" indent="-330200">
              <a:lnSpc>
                <a:spcPct val="90000"/>
              </a:lnSpc>
              <a:spcBef>
                <a:spcPts val="700"/>
              </a:spcBef>
              <a:tabLst>
                <a:tab pos="958850" algn="l"/>
                <a:tab pos="1966913" algn="l"/>
                <a:tab pos="2974975" algn="l"/>
                <a:tab pos="3983038" algn="l"/>
                <a:tab pos="4991100" algn="l"/>
                <a:tab pos="5999163" algn="l"/>
                <a:tab pos="7007225" algn="l"/>
                <a:tab pos="8015288" algn="l"/>
                <a:tab pos="9023350" algn="l"/>
                <a:tab pos="10031413" algn="l"/>
              </a:tabLst>
            </a:pPr>
            <a:r>
              <a:rPr lang="en-GB" sz="3900" dirty="0" smtClean="0"/>
              <a:t>Info is found here</a:t>
            </a:r>
          </a:p>
          <a:p>
            <a:pPr marL="771525" lvl="1" indent="-330200">
              <a:lnSpc>
                <a:spcPct val="90000"/>
              </a:lnSpc>
              <a:spcBef>
                <a:spcPts val="700"/>
              </a:spcBef>
              <a:tabLst>
                <a:tab pos="958850" algn="l"/>
                <a:tab pos="1966913" algn="l"/>
                <a:tab pos="2974975" algn="l"/>
                <a:tab pos="3983038" algn="l"/>
                <a:tab pos="4991100" algn="l"/>
                <a:tab pos="5999163" algn="l"/>
                <a:tab pos="7007225" algn="l"/>
                <a:tab pos="8015288" algn="l"/>
                <a:tab pos="9023350" algn="l"/>
                <a:tab pos="10031413" algn="l"/>
              </a:tabLst>
            </a:pPr>
            <a:r>
              <a:rPr lang="en-US" dirty="0" smtClean="0"/>
              <a:t>http://</a:t>
            </a:r>
            <a:r>
              <a:rPr lang="en-US" dirty="0" err="1" smtClean="0"/>
              <a:t>tools.ietf.org/wg/grow</a:t>
            </a:r>
            <a:r>
              <a:rPr lang="en-US" dirty="0" smtClean="0"/>
              <a:t>/</a:t>
            </a:r>
            <a:endParaRPr lang="en-GB" dirty="0" smtClean="0"/>
          </a:p>
          <a:p>
            <a:pPr marL="330200" indent="-330200">
              <a:lnSpc>
                <a:spcPct val="90000"/>
              </a:lnSpc>
              <a:spcBef>
                <a:spcPts val="700"/>
              </a:spcBef>
              <a:tabLst>
                <a:tab pos="958850" algn="l"/>
                <a:tab pos="1966913" algn="l"/>
                <a:tab pos="2974975" algn="l"/>
                <a:tab pos="3983038" algn="l"/>
                <a:tab pos="4991100" algn="l"/>
                <a:tab pos="5999163" algn="l"/>
                <a:tab pos="7007225" algn="l"/>
                <a:tab pos="8015288" algn="l"/>
                <a:tab pos="9023350" algn="l"/>
                <a:tab pos="10031413" algn="l"/>
              </a:tabLst>
            </a:pPr>
            <a:endParaRPr lang="en-US" sz="3900" i="1"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446088" y="274637"/>
            <a:ext cx="8139113" cy="766763"/>
          </a:xfrm>
          <a:ln/>
        </p:spPr>
        <p:txBody>
          <a:bodyPr lIns="0" tIns="0" rIns="0" bIns="0"/>
          <a:lstStyle/>
          <a:p>
            <a:pPr algn="ctr">
              <a:buClr>
                <a:srgbClr val="000000"/>
              </a:buClr>
              <a:tabLst>
                <a:tab pos="0" algn="l"/>
                <a:tab pos="1006475" algn="l"/>
                <a:tab pos="2014538" algn="l"/>
                <a:tab pos="3022600" algn="l"/>
                <a:tab pos="4030663" algn="l"/>
                <a:tab pos="5038725" algn="l"/>
                <a:tab pos="6046788" algn="l"/>
                <a:tab pos="7054850" algn="l"/>
                <a:tab pos="8062913" algn="l"/>
                <a:tab pos="9070975" algn="l"/>
                <a:tab pos="10079038" algn="l"/>
              </a:tabLst>
            </a:pPr>
            <a:r>
              <a:rPr lang="en-US" dirty="0">
                <a:solidFill>
                  <a:srgbClr val="000000"/>
                </a:solidFill>
              </a:rPr>
              <a:t>BEHAVE WG</a:t>
            </a:r>
          </a:p>
        </p:txBody>
      </p:sp>
      <p:sp>
        <p:nvSpPr>
          <p:cNvPr id="10242" name="Rectangle 2"/>
          <p:cNvSpPr>
            <a:spLocks noGrp="1" noChangeArrowheads="1"/>
          </p:cNvSpPr>
          <p:nvPr>
            <p:ph type="body" idx="4294967295"/>
          </p:nvPr>
        </p:nvSpPr>
        <p:spPr>
          <a:xfrm>
            <a:off x="838200" y="1219200"/>
            <a:ext cx="8142288" cy="5707063"/>
          </a:xfrm>
          <a:ln/>
        </p:spPr>
        <p:txBody>
          <a:bodyPr lIns="0" tIns="0" rIns="0" bIns="0"/>
          <a:lstStyle/>
          <a:p>
            <a:pPr>
              <a:spcBef>
                <a:spcPts val="775"/>
              </a:spcBef>
              <a:tabLst>
                <a:tab pos="1004888" algn="l"/>
                <a:tab pos="2012950" algn="l"/>
                <a:tab pos="3021013" algn="l"/>
                <a:tab pos="4029075" algn="l"/>
                <a:tab pos="5037138" algn="l"/>
                <a:tab pos="6045200" algn="l"/>
                <a:tab pos="7053263" algn="l"/>
                <a:tab pos="8061325" algn="l"/>
                <a:tab pos="9069388" algn="l"/>
                <a:tab pos="10077450" algn="l"/>
              </a:tabLst>
            </a:pPr>
            <a:r>
              <a:rPr lang="en-GB" i="1" dirty="0" smtClean="0"/>
              <a:t>This group is all about address translation. </a:t>
            </a:r>
          </a:p>
          <a:p>
            <a:pPr>
              <a:spcBef>
                <a:spcPts val="775"/>
              </a:spcBef>
              <a:tabLst>
                <a:tab pos="1004888" algn="l"/>
                <a:tab pos="2012950" algn="l"/>
                <a:tab pos="3021013" algn="l"/>
                <a:tab pos="4029075" algn="l"/>
                <a:tab pos="5037138" algn="l"/>
                <a:tab pos="6045200" algn="l"/>
                <a:tab pos="7053263" algn="l"/>
                <a:tab pos="8061325" algn="l"/>
                <a:tab pos="9069388" algn="l"/>
                <a:tab pos="10077450" algn="l"/>
              </a:tabLst>
            </a:pPr>
            <a:r>
              <a:rPr lang="en-GB" i="1" dirty="0" smtClean="0"/>
              <a:t>DNS 64 Status </a:t>
            </a:r>
          </a:p>
          <a:p>
            <a:pPr>
              <a:spcBef>
                <a:spcPts val="775"/>
              </a:spcBef>
              <a:tabLst>
                <a:tab pos="1004888" algn="l"/>
                <a:tab pos="2012950" algn="l"/>
                <a:tab pos="3021013" algn="l"/>
                <a:tab pos="4029075" algn="l"/>
                <a:tab pos="5037138" algn="l"/>
                <a:tab pos="6045200" algn="l"/>
                <a:tab pos="7053263" algn="l"/>
                <a:tab pos="8061325" algn="l"/>
                <a:tab pos="9069388" algn="l"/>
                <a:tab pos="10077450" algn="l"/>
              </a:tabLst>
            </a:pPr>
            <a:r>
              <a:rPr lang="en-GB" i="1" dirty="0" smtClean="0"/>
              <a:t>CGN Requirements</a:t>
            </a:r>
          </a:p>
          <a:p>
            <a:pPr>
              <a:spcBef>
                <a:spcPts val="775"/>
              </a:spcBef>
              <a:tabLst>
                <a:tab pos="1004888" algn="l"/>
                <a:tab pos="2012950" algn="l"/>
                <a:tab pos="3021013" algn="l"/>
                <a:tab pos="4029075" algn="l"/>
                <a:tab pos="5037138" algn="l"/>
                <a:tab pos="6045200" algn="l"/>
                <a:tab pos="7053263" algn="l"/>
                <a:tab pos="8061325" algn="l"/>
                <a:tab pos="9069388" algn="l"/>
                <a:tab pos="10077450" algn="l"/>
              </a:tabLst>
            </a:pPr>
            <a:r>
              <a:rPr lang="en-GB" i="1" dirty="0" smtClean="0"/>
              <a:t>Analysis of NAT-PT</a:t>
            </a:r>
          </a:p>
          <a:p>
            <a:pPr>
              <a:spcBef>
                <a:spcPts val="775"/>
              </a:spcBef>
              <a:tabLst>
                <a:tab pos="1004888" algn="l"/>
                <a:tab pos="2012950" algn="l"/>
                <a:tab pos="3021013" algn="l"/>
                <a:tab pos="4029075" algn="l"/>
                <a:tab pos="5037138" algn="l"/>
                <a:tab pos="6045200" algn="l"/>
                <a:tab pos="7053263" algn="l"/>
                <a:tab pos="8061325" algn="l"/>
                <a:tab pos="9069388" algn="l"/>
                <a:tab pos="10077450" algn="l"/>
              </a:tabLst>
            </a:pPr>
            <a:r>
              <a:rPr lang="en-GB" i="1" dirty="0" smtClean="0"/>
              <a:t>Several other NAT and CGN Presentations</a:t>
            </a:r>
          </a:p>
          <a:p>
            <a:pPr>
              <a:spcBef>
                <a:spcPts val="775"/>
              </a:spcBef>
              <a:tabLst>
                <a:tab pos="1004888" algn="l"/>
                <a:tab pos="2012950" algn="l"/>
                <a:tab pos="3021013" algn="l"/>
                <a:tab pos="4029075" algn="l"/>
                <a:tab pos="5037138" algn="l"/>
                <a:tab pos="6045200" algn="l"/>
                <a:tab pos="7053263" algn="l"/>
                <a:tab pos="8061325" algn="l"/>
                <a:tab pos="9069388" algn="l"/>
                <a:tab pos="10077450" algn="l"/>
              </a:tabLst>
            </a:pPr>
            <a:r>
              <a:rPr lang="en-GB" i="1" dirty="0" smtClean="0"/>
              <a:t>Current info is available here</a:t>
            </a:r>
          </a:p>
          <a:p>
            <a:pPr lvl="1">
              <a:tabLst>
                <a:tab pos="1004888" algn="l"/>
                <a:tab pos="2012950" algn="l"/>
                <a:tab pos="3021013" algn="l"/>
                <a:tab pos="4029075" algn="l"/>
                <a:tab pos="5037138" algn="l"/>
                <a:tab pos="6045200" algn="l"/>
                <a:tab pos="7053263" algn="l"/>
                <a:tab pos="8061325" algn="l"/>
                <a:tab pos="9069388" algn="l"/>
                <a:tab pos="10077450" algn="l"/>
              </a:tabLst>
            </a:pPr>
            <a:r>
              <a:rPr lang="en-US" i="1" dirty="0" smtClean="0"/>
              <a:t>http://tools.ietf.org/wg/behave/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957263" y="-152400"/>
            <a:ext cx="8567737" cy="1260475"/>
          </a:xfrm>
          <a:ln/>
        </p:spPr>
        <p:txBody>
          <a:bodyPr/>
          <a:lstStyle/>
          <a:p>
            <a:pPr algn="ctr">
              <a:buClr>
                <a:srgbClr val="000000"/>
              </a:buClr>
              <a:tabLst>
                <a:tab pos="0" algn="l"/>
                <a:tab pos="1006475" algn="l"/>
                <a:tab pos="2014538" algn="l"/>
                <a:tab pos="3022600" algn="l"/>
                <a:tab pos="4030663" algn="l"/>
                <a:tab pos="5038725" algn="l"/>
                <a:tab pos="6046788" algn="l"/>
                <a:tab pos="7054850" algn="l"/>
                <a:tab pos="8062913" algn="l"/>
                <a:tab pos="9070975" algn="l"/>
                <a:tab pos="10079038" algn="l"/>
              </a:tabLst>
            </a:pPr>
            <a:r>
              <a:rPr lang="en-US">
                <a:solidFill>
                  <a:srgbClr val="000000"/>
                </a:solidFill>
              </a:rPr>
              <a:t>References</a:t>
            </a:r>
          </a:p>
        </p:txBody>
      </p:sp>
      <p:sp>
        <p:nvSpPr>
          <p:cNvPr id="20482" name="Rectangle 2"/>
          <p:cNvSpPr>
            <a:spLocks noGrp="1" noChangeArrowheads="1"/>
          </p:cNvSpPr>
          <p:nvPr>
            <p:ph type="body" idx="4294967295"/>
          </p:nvPr>
        </p:nvSpPr>
        <p:spPr>
          <a:xfrm>
            <a:off x="773112" y="1341437"/>
            <a:ext cx="8628062" cy="5883275"/>
          </a:xfrm>
          <a:ln/>
        </p:spPr>
        <p:txBody>
          <a:bodyPr/>
          <a:lstStyle/>
          <a:p>
            <a:pPr>
              <a:lnSpc>
                <a:spcPct val="90000"/>
              </a:lnSpc>
              <a:spcBef>
                <a:spcPts val="775"/>
              </a:spcBef>
              <a:buSzPct val="113000"/>
              <a:tabLst>
                <a:tab pos="1004888" algn="l"/>
                <a:tab pos="2012950" algn="l"/>
                <a:tab pos="3021013" algn="l"/>
                <a:tab pos="4029075" algn="l"/>
                <a:tab pos="5037138" algn="l"/>
                <a:tab pos="6045200" algn="l"/>
                <a:tab pos="7053263" algn="l"/>
                <a:tab pos="8061325" algn="l"/>
                <a:tab pos="9069388" algn="l"/>
                <a:tab pos="10077450" algn="l"/>
              </a:tabLst>
            </a:pPr>
            <a:r>
              <a:rPr lang="en-US" sz="2700" smtClean="0"/>
              <a:t>General </a:t>
            </a:r>
            <a:r>
              <a:rPr lang="en-US" sz="2700" dirty="0" smtClean="0"/>
              <a:t>WG Info:</a:t>
            </a:r>
          </a:p>
          <a:p>
            <a:pPr lvl="1">
              <a:lnSpc>
                <a:spcPct val="90000"/>
              </a:lnSpc>
              <a:buSzPct val="113000"/>
              <a:tabLst>
                <a:tab pos="1004888" algn="l"/>
                <a:tab pos="2012950" algn="l"/>
                <a:tab pos="3021013" algn="l"/>
                <a:tab pos="4029075" algn="l"/>
                <a:tab pos="5037138" algn="l"/>
                <a:tab pos="6045200" algn="l"/>
                <a:tab pos="7053263" algn="l"/>
                <a:tab pos="8061325" algn="l"/>
                <a:tab pos="9069388" algn="l"/>
                <a:tab pos="10077450" algn="l"/>
              </a:tabLst>
            </a:pPr>
            <a:r>
              <a:rPr lang="en-US" sz="2300" dirty="0" smtClean="0"/>
              <a:t>http://</a:t>
            </a:r>
            <a:r>
              <a:rPr lang="en-US" sz="2300" dirty="0" err="1" smtClean="0"/>
              <a:t>datatracker.ietf.org/wg</a:t>
            </a:r>
            <a:r>
              <a:rPr lang="en-US" sz="2300" dirty="0" smtClean="0"/>
              <a:t>/ (</a:t>
            </a:r>
            <a:r>
              <a:rPr lang="en-US" sz="2400" dirty="0" smtClean="0">
                <a:solidFill>
                  <a:srgbClr val="FF0000"/>
                </a:solidFill>
              </a:rPr>
              <a:t>Easiest to use</a:t>
            </a:r>
            <a:r>
              <a:rPr lang="en-US" sz="2400" dirty="0" smtClean="0"/>
              <a:t>)</a:t>
            </a:r>
            <a:endParaRPr lang="en-US" sz="2300" dirty="0" smtClean="0"/>
          </a:p>
          <a:p>
            <a:pPr>
              <a:lnSpc>
                <a:spcPct val="90000"/>
              </a:lnSpc>
              <a:spcBef>
                <a:spcPts val="775"/>
              </a:spcBef>
              <a:buSzPct val="113000"/>
              <a:tabLst>
                <a:tab pos="1004888" algn="l"/>
                <a:tab pos="2012950" algn="l"/>
                <a:tab pos="3021013" algn="l"/>
                <a:tab pos="4029075" algn="l"/>
                <a:tab pos="5037138" algn="l"/>
                <a:tab pos="6045200" algn="l"/>
                <a:tab pos="7053263" algn="l"/>
                <a:tab pos="8061325" algn="l"/>
                <a:tab pos="9069388" algn="l"/>
                <a:tab pos="10077450" algn="l"/>
              </a:tabLst>
            </a:pPr>
            <a:r>
              <a:rPr lang="en-US" sz="2700" dirty="0" smtClean="0"/>
              <a:t>Internet </a:t>
            </a:r>
            <a:r>
              <a:rPr lang="en-US" sz="2700" dirty="0"/>
              <a:t>Drafts:</a:t>
            </a:r>
          </a:p>
          <a:p>
            <a:pPr lvl="1">
              <a:lnSpc>
                <a:spcPct val="90000"/>
              </a:lnSpc>
              <a:spcBef>
                <a:spcPts val="675"/>
              </a:spcBef>
              <a:buSzPct val="86000"/>
              <a:tabLst>
                <a:tab pos="1004888" algn="l"/>
                <a:tab pos="2012950" algn="l"/>
                <a:tab pos="3021013" algn="l"/>
                <a:tab pos="4029075" algn="l"/>
                <a:tab pos="5037138" algn="l"/>
                <a:tab pos="6045200" algn="l"/>
                <a:tab pos="7053263" algn="l"/>
                <a:tab pos="8061325" algn="l"/>
                <a:tab pos="9069388" algn="l"/>
                <a:tab pos="10077450" algn="l"/>
              </a:tabLst>
            </a:pPr>
            <a:r>
              <a:rPr lang="en-US" sz="2300" dirty="0"/>
              <a:t>http://</a:t>
            </a:r>
            <a:r>
              <a:rPr lang="en-US" sz="2300" dirty="0" err="1"/>
              <a:t>tools.ietf.org</a:t>
            </a:r>
            <a:r>
              <a:rPr lang="en-US" sz="2300" dirty="0"/>
              <a:t>/html</a:t>
            </a:r>
          </a:p>
          <a:p>
            <a:pPr>
              <a:lnSpc>
                <a:spcPct val="90000"/>
              </a:lnSpc>
              <a:spcBef>
                <a:spcPts val="775"/>
              </a:spcBef>
              <a:buSzPct val="113000"/>
              <a:tabLst>
                <a:tab pos="1004888" algn="l"/>
                <a:tab pos="2012950" algn="l"/>
                <a:tab pos="3021013" algn="l"/>
                <a:tab pos="4029075" algn="l"/>
                <a:tab pos="5037138" algn="l"/>
                <a:tab pos="6045200" algn="l"/>
                <a:tab pos="7053263" algn="l"/>
                <a:tab pos="8061325" algn="l"/>
                <a:tab pos="9069388" algn="l"/>
                <a:tab pos="10077450" algn="l"/>
              </a:tabLst>
            </a:pPr>
            <a:r>
              <a:rPr lang="en-US" sz="2700" dirty="0"/>
              <a:t>IETF Daily Dose (</a:t>
            </a:r>
            <a:r>
              <a:rPr lang="en-US" sz="2700" dirty="0">
                <a:solidFill>
                  <a:srgbClr val="FF0000"/>
                </a:solidFill>
              </a:rPr>
              <a:t>quick tool to get an update</a:t>
            </a:r>
            <a:r>
              <a:rPr lang="en-US" sz="2700" dirty="0"/>
              <a:t>):</a:t>
            </a:r>
          </a:p>
          <a:p>
            <a:pPr lvl="1">
              <a:lnSpc>
                <a:spcPct val="90000"/>
              </a:lnSpc>
              <a:buSzPct val="113000"/>
              <a:tabLst>
                <a:tab pos="1004888" algn="l"/>
                <a:tab pos="2012950" algn="l"/>
                <a:tab pos="3021013" algn="l"/>
                <a:tab pos="4029075" algn="l"/>
                <a:tab pos="5037138" algn="l"/>
                <a:tab pos="6045200" algn="l"/>
                <a:tab pos="7053263" algn="l"/>
                <a:tab pos="8061325" algn="l"/>
                <a:tab pos="9069388" algn="l"/>
                <a:tab pos="10077450" algn="l"/>
              </a:tabLst>
            </a:pPr>
            <a:r>
              <a:rPr lang="en-US" sz="2300" dirty="0"/>
              <a:t>http://</a:t>
            </a:r>
            <a:r>
              <a:rPr lang="en-US" sz="2300" dirty="0" err="1"/>
              <a:t>tools.ietf.org/dailydose</a:t>
            </a:r>
            <a:r>
              <a:rPr lang="en-US" sz="2300" dirty="0"/>
              <a:t>/</a:t>
            </a:r>
          </a:p>
          <a:p>
            <a:pPr>
              <a:lnSpc>
                <a:spcPct val="90000"/>
              </a:lnSpc>
              <a:spcBef>
                <a:spcPts val="775"/>
              </a:spcBef>
              <a:buSzPct val="113000"/>
              <a:tabLst>
                <a:tab pos="1004888" algn="l"/>
                <a:tab pos="2012950" algn="l"/>
                <a:tab pos="3021013" algn="l"/>
                <a:tab pos="4029075" algn="l"/>
                <a:tab pos="5037138" algn="l"/>
                <a:tab pos="6045200" algn="l"/>
                <a:tab pos="7053263" algn="l"/>
                <a:tab pos="8061325" algn="l"/>
                <a:tab pos="9069388" algn="l"/>
                <a:tab pos="10077450" algn="l"/>
              </a:tabLst>
            </a:pPr>
            <a:r>
              <a:rPr lang="en-US" sz="2700" dirty="0"/>
              <a:t>Upcoming meeting agenda:</a:t>
            </a:r>
          </a:p>
          <a:p>
            <a:pPr lvl="1">
              <a:lnSpc>
                <a:spcPct val="90000"/>
              </a:lnSpc>
              <a:spcBef>
                <a:spcPts val="675"/>
              </a:spcBef>
              <a:buSzPct val="86000"/>
              <a:tabLst>
                <a:tab pos="1004888" algn="l"/>
                <a:tab pos="2012950" algn="l"/>
                <a:tab pos="3021013" algn="l"/>
                <a:tab pos="4029075" algn="l"/>
                <a:tab pos="5037138" algn="l"/>
                <a:tab pos="6045200" algn="l"/>
                <a:tab pos="7053263" algn="l"/>
                <a:tab pos="8061325" algn="l"/>
                <a:tab pos="9069388" algn="l"/>
                <a:tab pos="10077450" algn="l"/>
              </a:tabLst>
            </a:pPr>
            <a:r>
              <a:rPr lang="en-US" sz="2300" dirty="0"/>
              <a:t>http://</a:t>
            </a:r>
            <a:r>
              <a:rPr lang="en-US" sz="2300" dirty="0" err="1"/>
              <a:t>tools.ietf.org</a:t>
            </a:r>
            <a:r>
              <a:rPr lang="en-US" sz="2300" dirty="0"/>
              <a:t>/agenda</a:t>
            </a:r>
          </a:p>
          <a:p>
            <a:pPr>
              <a:lnSpc>
                <a:spcPct val="90000"/>
              </a:lnSpc>
              <a:spcBef>
                <a:spcPts val="775"/>
              </a:spcBef>
              <a:buSzPct val="113000"/>
              <a:tabLst>
                <a:tab pos="1004888" algn="l"/>
                <a:tab pos="2012950" algn="l"/>
                <a:tab pos="3021013" algn="l"/>
                <a:tab pos="4029075" algn="l"/>
                <a:tab pos="5037138" algn="l"/>
                <a:tab pos="6045200" algn="l"/>
                <a:tab pos="7053263" algn="l"/>
                <a:tab pos="8061325" algn="l"/>
                <a:tab pos="9069388" algn="l"/>
                <a:tab pos="10077450" algn="l"/>
              </a:tabLst>
            </a:pPr>
            <a:r>
              <a:rPr lang="en-US" sz="2700" dirty="0"/>
              <a:t>Upcoming </a:t>
            </a:r>
            <a:r>
              <a:rPr lang="en-US" sz="2700" dirty="0" err="1"/>
              <a:t>BOFs</a:t>
            </a:r>
            <a:r>
              <a:rPr lang="en-US" sz="2700" dirty="0"/>
              <a:t> Wiki:</a:t>
            </a:r>
          </a:p>
          <a:p>
            <a:pPr lvl="1"/>
            <a:r>
              <a:rPr lang="en-US" sz="2300" dirty="0"/>
              <a:t>http://tools.ietf.org/bof/trac/</a:t>
            </a:r>
            <a:r>
              <a:rPr lang="en-US" sz="2300" dirty="0" smtClean="0"/>
              <a:t>wiki</a:t>
            </a:r>
          </a:p>
          <a:p>
            <a:r>
              <a:rPr lang="en-US" sz="2800" dirty="0" smtClean="0"/>
              <a:t>Also IETF drafts now available as </a:t>
            </a:r>
            <a:r>
              <a:rPr lang="en-US" sz="2800" dirty="0" err="1" smtClean="0"/>
              <a:t>ebooks</a:t>
            </a:r>
            <a:endParaRPr lang="en-US" sz="2800" dirty="0" smtClean="0"/>
          </a:p>
          <a:p>
            <a:pPr lvl="1"/>
            <a:r>
              <a:rPr lang="en-US" sz="2300" u="sng" dirty="0" err="1" smtClean="0"/>
              <a:t>http://www.fenron.net/~fenner/ietf/ietf-ebooks</a:t>
            </a:r>
            <a:endParaRPr lang="en-US" sz="2300" dirty="0" smtClean="0"/>
          </a:p>
          <a:p>
            <a:pPr lvl="1">
              <a:lnSpc>
                <a:spcPct val="90000"/>
              </a:lnSpc>
              <a:spcBef>
                <a:spcPts val="675"/>
              </a:spcBef>
              <a:buSzPct val="86000"/>
              <a:tabLst>
                <a:tab pos="1004888" algn="l"/>
                <a:tab pos="2012950" algn="l"/>
                <a:tab pos="3021013" algn="l"/>
                <a:tab pos="4029075" algn="l"/>
                <a:tab pos="5037138" algn="l"/>
                <a:tab pos="6045200" algn="l"/>
                <a:tab pos="7053263" algn="l"/>
                <a:tab pos="8061325" algn="l"/>
                <a:tab pos="9069388" algn="l"/>
                <a:tab pos="10077450" algn="l"/>
              </a:tabLst>
            </a:pPr>
            <a:endParaRPr lang="en-US" sz="2300" dirty="0" smtClean="0"/>
          </a:p>
          <a:p>
            <a:pPr>
              <a:lnSpc>
                <a:spcPct val="90000"/>
              </a:lnSpc>
              <a:spcBef>
                <a:spcPts val="675"/>
              </a:spcBef>
              <a:buSzPct val="130000"/>
              <a:buFont typeface="Tahoma" pitchFamily="34" charset="0"/>
              <a:buNone/>
              <a:tabLst>
                <a:tab pos="1004888" algn="l"/>
                <a:tab pos="2012950" algn="l"/>
                <a:tab pos="3021013" algn="l"/>
                <a:tab pos="4029075" algn="l"/>
                <a:tab pos="5037138" algn="l"/>
                <a:tab pos="6045200" algn="l"/>
                <a:tab pos="7053263" algn="l"/>
                <a:tab pos="8061325" algn="l"/>
                <a:tab pos="9069388" algn="l"/>
                <a:tab pos="10077450" algn="l"/>
              </a:tabLst>
            </a:pPr>
            <a:endParaRPr lang="en-US" sz="23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MG_1174.jpg"/>
          <p:cNvPicPr>
            <a:picLocks noChangeAspect="1"/>
          </p:cNvPicPr>
          <p:nvPr/>
        </p:nvPicPr>
        <p:blipFill>
          <a:blip r:embed="rId3" cstate="print"/>
          <a:stretch>
            <a:fillRect/>
          </a:stretch>
        </p:blipFill>
        <p:spPr>
          <a:xfrm>
            <a:off x="-2" y="1036636"/>
            <a:ext cx="10080627" cy="6720417"/>
          </a:xfrm>
          <a:prstGeom prst="rect">
            <a:avLst/>
          </a:prstGeom>
        </p:spPr>
      </p:pic>
      <p:sp>
        <p:nvSpPr>
          <p:cNvPr id="6" name="Rectangle 5"/>
          <p:cNvSpPr/>
          <p:nvPr/>
        </p:nvSpPr>
        <p:spPr>
          <a:xfrm>
            <a:off x="1458912" y="198437"/>
            <a:ext cx="6324600" cy="752343"/>
          </a:xfrm>
          <a:prstGeom prst="rect">
            <a:avLst/>
          </a:prstGeom>
        </p:spPr>
        <p:txBody>
          <a:bodyPr wrap="square">
            <a:spAutoFit/>
          </a:bodyPr>
          <a:lstStyle/>
          <a:p>
            <a:r>
              <a:rPr lang="en-US" sz="4900" i="1" dirty="0" smtClean="0">
                <a:solidFill>
                  <a:srgbClr val="000000"/>
                </a:solidFill>
                <a:latin typeface="+mj-lt"/>
              </a:rPr>
              <a:t>It was a long week !</a:t>
            </a:r>
            <a:endParaRPr lang="en-US" sz="4900" i="1" dirty="0">
              <a:latin typeface="+mj-lt"/>
            </a:endParaRPr>
          </a:p>
        </p:txBody>
      </p:sp>
      <p:sp>
        <p:nvSpPr>
          <p:cNvPr id="7" name="TextBox 6"/>
          <p:cNvSpPr txBox="1"/>
          <p:nvPr/>
        </p:nvSpPr>
        <p:spPr>
          <a:xfrm>
            <a:off x="1382712" y="6840675"/>
            <a:ext cx="7507183" cy="719000"/>
          </a:xfrm>
          <a:prstGeom prst="rect">
            <a:avLst/>
          </a:prstGeom>
          <a:noFill/>
        </p:spPr>
        <p:txBody>
          <a:bodyPr wrap="none" rtlCol="0">
            <a:spAutoFit/>
          </a:bodyPr>
          <a:lstStyle/>
          <a:p>
            <a:r>
              <a:rPr lang="en-US" sz="3600" dirty="0" smtClean="0">
                <a:latin typeface="+mj-lt"/>
              </a:rPr>
              <a:t>This is what we looked like by Tuesday</a:t>
            </a:r>
            <a:endParaRPr lang="en-US" sz="3600" dirty="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688975" y="2819400"/>
            <a:ext cx="8607425" cy="747713"/>
          </a:xfrm>
          <a:ln/>
        </p:spPr>
        <p:txBody>
          <a:bodyPr lIns="0" tIns="0" rIns="0" bIns="0"/>
          <a:lstStyle/>
          <a:p>
            <a:pPr algn="ctr">
              <a:tabLst>
                <a:tab pos="0" algn="l"/>
                <a:tab pos="1006475" algn="l"/>
                <a:tab pos="2014538" algn="l"/>
                <a:tab pos="3022600" algn="l"/>
                <a:tab pos="4030663" algn="l"/>
                <a:tab pos="5038725" algn="l"/>
                <a:tab pos="6046788" algn="l"/>
                <a:tab pos="7054850" algn="l"/>
                <a:tab pos="8062913" algn="l"/>
                <a:tab pos="9070975" algn="l"/>
                <a:tab pos="10079038" algn="l"/>
              </a:tabLst>
            </a:pPr>
            <a:r>
              <a:rPr lang="en-US" dirty="0" smtClean="0"/>
              <a:t>?</a:t>
            </a:r>
            <a:endParaRPr lang="en-US" dirty="0"/>
          </a:p>
        </p:txBody>
      </p:sp>
      <p:sp>
        <p:nvSpPr>
          <p:cNvPr id="21506" name="Text Box 2"/>
          <p:cNvSpPr txBox="1">
            <a:spLocks noChangeArrowheads="1"/>
          </p:cNvSpPr>
          <p:nvPr/>
        </p:nvSpPr>
        <p:spPr bwMode="auto">
          <a:xfrm>
            <a:off x="1458912" y="198437"/>
            <a:ext cx="3222655" cy="848567"/>
          </a:xfrm>
          <a:prstGeom prst="rect">
            <a:avLst/>
          </a:prstGeom>
          <a:noFill/>
          <a:ln w="9525">
            <a:noFill/>
            <a:round/>
            <a:headEnd/>
            <a:tailEnd/>
          </a:ln>
          <a:effectLst/>
        </p:spPr>
        <p:txBody>
          <a:bodyPr wrap="square" lIns="90000" tIns="46800" rIns="90000" bIns="46800">
            <a:spAutoFit/>
          </a:bodyPr>
          <a:lstStyle/>
          <a:p>
            <a:pPr>
              <a:lnSpc>
                <a:spcPct val="10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900" i="1" dirty="0" smtClean="0">
                <a:solidFill>
                  <a:srgbClr val="000000"/>
                </a:solidFill>
                <a:latin typeface="+mj-lt"/>
                <a:ea typeface="DejaVu LGC Sans" charset="0"/>
                <a:cs typeface="DejaVu LGC Sans" charset="0"/>
              </a:rPr>
              <a:t>Questions?</a:t>
            </a:r>
            <a:endParaRPr lang="en-US" sz="4900" i="1" dirty="0">
              <a:solidFill>
                <a:srgbClr val="000000"/>
              </a:solidFill>
              <a:latin typeface="+mj-lt"/>
              <a:ea typeface="DejaVu LGC Sans" charset="0"/>
              <a:cs typeface="DejaVu LGC Sans" charset="0"/>
            </a:endParaRPr>
          </a:p>
        </p:txBody>
      </p:sp>
      <p:pic>
        <p:nvPicPr>
          <p:cNvPr id="6" name="Picture 5" descr="_MG_1227.jpg"/>
          <p:cNvPicPr>
            <a:picLocks noChangeAspect="1"/>
          </p:cNvPicPr>
          <p:nvPr/>
        </p:nvPicPr>
        <p:blipFill>
          <a:blip r:embed="rId3" cstate="print"/>
          <a:stretch>
            <a:fillRect/>
          </a:stretch>
        </p:blipFill>
        <p:spPr>
          <a:xfrm>
            <a:off x="-1" y="1043129"/>
            <a:ext cx="10080625" cy="6516546"/>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1676400" y="166688"/>
            <a:ext cx="6858000" cy="847725"/>
          </a:xfrm>
          <a:ln/>
        </p:spPr>
        <p:txBody>
          <a:bodyPr/>
          <a:lstStyle/>
          <a:p>
            <a:pPr algn="ctr">
              <a:buClr>
                <a:srgbClr val="000000"/>
              </a:buClr>
              <a:tabLst>
                <a:tab pos="0" algn="l"/>
                <a:tab pos="1006475" algn="l"/>
                <a:tab pos="2014538" algn="l"/>
                <a:tab pos="3022600" algn="l"/>
                <a:tab pos="4030663" algn="l"/>
                <a:tab pos="5038725" algn="l"/>
                <a:tab pos="6046788" algn="l"/>
                <a:tab pos="7054850" algn="l"/>
                <a:tab pos="8062913" algn="l"/>
                <a:tab pos="9070975" algn="l"/>
                <a:tab pos="10079038" algn="l"/>
              </a:tabLst>
            </a:pPr>
            <a:r>
              <a:rPr lang="en-US" dirty="0">
                <a:solidFill>
                  <a:srgbClr val="000000"/>
                </a:solidFill>
              </a:rPr>
              <a:t>Note</a:t>
            </a:r>
          </a:p>
        </p:txBody>
      </p:sp>
      <p:sp>
        <p:nvSpPr>
          <p:cNvPr id="5122" name="Rectangle 2"/>
          <p:cNvSpPr>
            <a:spLocks noGrp="1" noChangeArrowheads="1"/>
          </p:cNvSpPr>
          <p:nvPr>
            <p:ph type="body" idx="4294967295"/>
          </p:nvPr>
        </p:nvSpPr>
        <p:spPr>
          <a:xfrm>
            <a:off x="773112" y="1341437"/>
            <a:ext cx="8574088" cy="5562600"/>
          </a:xfrm>
          <a:ln/>
        </p:spPr>
        <p:txBody>
          <a:bodyPr/>
          <a:lstStyle/>
          <a:p>
            <a:pPr>
              <a:spcBef>
                <a:spcPts val="775"/>
              </a:spcBef>
              <a:buSzPct val="113000"/>
              <a:buNone/>
              <a:tabLst>
                <a:tab pos="1004888" algn="l"/>
                <a:tab pos="2012950" algn="l"/>
                <a:tab pos="3021013" algn="l"/>
                <a:tab pos="4029075" algn="l"/>
                <a:tab pos="5037138" algn="l"/>
                <a:tab pos="6045200" algn="l"/>
                <a:tab pos="7053263" algn="l"/>
                <a:tab pos="8061325" algn="l"/>
                <a:tab pos="9069388" algn="l"/>
                <a:tab pos="10077450" algn="l"/>
              </a:tabLst>
            </a:pPr>
            <a:r>
              <a:rPr lang="en-US" sz="3100" dirty="0" smtClean="0"/>
              <a:t>This </a:t>
            </a:r>
            <a:r>
              <a:rPr lang="en-US" sz="3100" dirty="0"/>
              <a:t>presentation is not an official IETF report</a:t>
            </a:r>
          </a:p>
          <a:p>
            <a:pPr lvl="1">
              <a:spcBef>
                <a:spcPts val="800"/>
              </a:spcBef>
              <a:buSzPct val="73000"/>
              <a:tabLst>
                <a:tab pos="1004888" algn="l"/>
                <a:tab pos="2012950" algn="l"/>
                <a:tab pos="3021013" algn="l"/>
                <a:tab pos="4029075" algn="l"/>
                <a:tab pos="5037138" algn="l"/>
                <a:tab pos="6045200" algn="l"/>
                <a:tab pos="7053263" algn="l"/>
                <a:tab pos="8061325" algn="l"/>
                <a:tab pos="9069388" algn="l"/>
                <a:tab pos="10077450" algn="l"/>
              </a:tabLst>
            </a:pPr>
            <a:r>
              <a:rPr lang="en-US" sz="3200" dirty="0"/>
              <a:t>There is no official IETF Liaison to ARIN or any </a:t>
            </a:r>
            <a:r>
              <a:rPr lang="en-US" sz="3200" dirty="0" smtClean="0"/>
              <a:t>RIR</a:t>
            </a:r>
          </a:p>
          <a:p>
            <a:pPr lvl="1">
              <a:spcBef>
                <a:spcPts val="800"/>
              </a:spcBef>
              <a:buSzPct val="73000"/>
              <a:tabLst>
                <a:tab pos="1004888" algn="l"/>
                <a:tab pos="2012950" algn="l"/>
                <a:tab pos="3021013" algn="l"/>
                <a:tab pos="4029075" algn="l"/>
                <a:tab pos="5037138" algn="l"/>
                <a:tab pos="6045200" algn="l"/>
                <a:tab pos="7053263" algn="l"/>
                <a:tab pos="8061325" algn="l"/>
                <a:tab pos="9069388" algn="l"/>
                <a:tab pos="10077450" algn="l"/>
              </a:tabLst>
            </a:pPr>
            <a:r>
              <a:rPr lang="en-US" sz="3200" dirty="0" smtClean="0"/>
              <a:t>This is all my opinion and my view and I am not covering everything just highlights</a:t>
            </a:r>
          </a:p>
          <a:p>
            <a:pPr lvl="1">
              <a:spcBef>
                <a:spcPts val="800"/>
              </a:spcBef>
              <a:buSzPct val="73000"/>
              <a:tabLst>
                <a:tab pos="1004888" algn="l"/>
                <a:tab pos="2012950" algn="l"/>
                <a:tab pos="3021013" algn="l"/>
                <a:tab pos="4029075" algn="l"/>
                <a:tab pos="5037138" algn="l"/>
                <a:tab pos="6045200" algn="l"/>
                <a:tab pos="7053263" algn="l"/>
                <a:tab pos="8061325" algn="l"/>
                <a:tab pos="9069388" algn="l"/>
                <a:tab pos="10077450" algn="l"/>
              </a:tabLst>
            </a:pPr>
            <a:r>
              <a:rPr lang="en-US" sz="3200" dirty="0" smtClean="0"/>
              <a:t>You should know I like funny quotes</a:t>
            </a:r>
          </a:p>
          <a:p>
            <a:pPr lvl="1">
              <a:spcBef>
                <a:spcPts val="800"/>
              </a:spcBef>
              <a:buSzPct val="73000"/>
              <a:tabLst>
                <a:tab pos="1004888" algn="l"/>
                <a:tab pos="2012950" algn="l"/>
                <a:tab pos="3021013" algn="l"/>
                <a:tab pos="4029075" algn="l"/>
                <a:tab pos="5037138" algn="l"/>
                <a:tab pos="6045200" algn="l"/>
                <a:tab pos="7053263" algn="l"/>
                <a:tab pos="8061325" algn="l"/>
                <a:tab pos="9069388" algn="l"/>
                <a:tab pos="10077450" algn="l"/>
              </a:tabLst>
            </a:pPr>
            <a:r>
              <a:rPr lang="en-US" sz="3200" dirty="0" smtClean="0"/>
              <a:t>I hope you enjoy it</a:t>
            </a:r>
          </a:p>
          <a:p>
            <a:pPr lvl="1">
              <a:spcBef>
                <a:spcPts val="800"/>
              </a:spcBef>
              <a:buSzPct val="73000"/>
              <a:tabLst>
                <a:tab pos="1004888" algn="l"/>
                <a:tab pos="2012950" algn="l"/>
                <a:tab pos="3021013" algn="l"/>
                <a:tab pos="4029075" algn="l"/>
                <a:tab pos="5037138" algn="l"/>
                <a:tab pos="6045200" algn="l"/>
                <a:tab pos="7053263" algn="l"/>
                <a:tab pos="8061325" algn="l"/>
                <a:tab pos="9069388" algn="l"/>
                <a:tab pos="10077450" algn="l"/>
              </a:tabLst>
            </a:pPr>
            <a:r>
              <a:rPr lang="en-US" sz="3200" dirty="0" smtClean="0"/>
              <a:t>Your feedback is greatly appreciated</a:t>
            </a:r>
          </a:p>
          <a:p>
            <a:pPr>
              <a:spcBef>
                <a:spcPts val="800"/>
              </a:spcBef>
              <a:buSzPct val="73000"/>
              <a:tabLst>
                <a:tab pos="1004888" algn="l"/>
                <a:tab pos="2012950" algn="l"/>
                <a:tab pos="3021013" algn="l"/>
                <a:tab pos="4029075" algn="l"/>
                <a:tab pos="5037138" algn="l"/>
                <a:tab pos="6045200" algn="l"/>
                <a:tab pos="7053263" algn="l"/>
                <a:tab pos="8061325" algn="l"/>
                <a:tab pos="9069388" algn="l"/>
                <a:tab pos="10077450" algn="l"/>
              </a:tabLst>
            </a:pPr>
            <a:endParaRPr lang="en-US" sz="360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475" y="0"/>
            <a:ext cx="8566150" cy="1258888"/>
          </a:xfrm>
        </p:spPr>
        <p:txBody>
          <a:bodyPr/>
          <a:lstStyle/>
          <a:p>
            <a:r>
              <a:rPr lang="en-US" sz="4400" dirty="0" smtClean="0">
                <a:solidFill>
                  <a:schemeClr val="tx1"/>
                </a:solidFill>
              </a:rPr>
              <a:t>Initial Take-</a:t>
            </a:r>
            <a:r>
              <a:rPr lang="en-US" sz="4400" dirty="0" err="1" smtClean="0">
                <a:solidFill>
                  <a:schemeClr val="tx1"/>
                </a:solidFill>
              </a:rPr>
              <a:t>Aways</a:t>
            </a:r>
            <a:endParaRPr lang="en-US" sz="4400" dirty="0">
              <a:solidFill>
                <a:schemeClr val="tx1"/>
              </a:solidFill>
            </a:endParaRPr>
          </a:p>
        </p:txBody>
      </p:sp>
      <p:sp>
        <p:nvSpPr>
          <p:cNvPr id="3" name="Content Placeholder 2"/>
          <p:cNvSpPr>
            <a:spLocks noGrp="1"/>
          </p:cNvSpPr>
          <p:nvPr>
            <p:ph idx="1"/>
          </p:nvPr>
        </p:nvSpPr>
        <p:spPr>
          <a:xfrm>
            <a:off x="773112" y="1265237"/>
            <a:ext cx="8567738" cy="6294438"/>
          </a:xfrm>
        </p:spPr>
        <p:txBody>
          <a:bodyPr/>
          <a:lstStyle/>
          <a:p>
            <a:r>
              <a:rPr lang="en-US" dirty="0" smtClean="0"/>
              <a:t>After 10 years folks are much grayer</a:t>
            </a:r>
          </a:p>
          <a:p>
            <a:r>
              <a:rPr lang="en-US" dirty="0" smtClean="0"/>
              <a:t>RFC 6177 - new recommendations for IPv6 assignments to end sites.</a:t>
            </a:r>
          </a:p>
          <a:p>
            <a:r>
              <a:rPr lang="en-US" sz="3200" dirty="0" smtClean="0"/>
              <a:t>Re: X.400"It went from the technology of the future to the technology of the past without ever becoming the technology of the present."  Harold A.</a:t>
            </a:r>
          </a:p>
          <a:p>
            <a:r>
              <a:rPr lang="en-US" sz="3200" dirty="0" smtClean="0"/>
              <a:t>Interesting talk by Jim </a:t>
            </a:r>
            <a:r>
              <a:rPr lang="en-US" sz="3200" dirty="0" err="1" smtClean="0"/>
              <a:t>Geddys</a:t>
            </a:r>
            <a:r>
              <a:rPr lang="en-US" sz="3200" dirty="0" smtClean="0"/>
              <a:t> about </a:t>
            </a:r>
            <a:r>
              <a:rPr lang="en-US" sz="3200" dirty="0" err="1" smtClean="0"/>
              <a:t>Bufferbloat</a:t>
            </a:r>
            <a:endParaRPr lang="en-US" sz="3200" dirty="0" smtClean="0"/>
          </a:p>
          <a:p>
            <a:pPr lvl="1"/>
            <a:r>
              <a:rPr lang="en-US" sz="2800" dirty="0" smtClean="0"/>
              <a:t>http://ietf80streaming.dnsalias.net/ietf80/ietf80-ch4-wed-am.mp3</a:t>
            </a:r>
          </a:p>
          <a:p>
            <a:pPr lvl="1"/>
            <a:endParaRPr lang="en-US" sz="2800" dirty="0" smtClean="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slide(fromBottom)">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475" y="0"/>
            <a:ext cx="8566150" cy="1258888"/>
          </a:xfrm>
        </p:spPr>
        <p:txBody>
          <a:bodyPr/>
          <a:lstStyle/>
          <a:p>
            <a:r>
              <a:rPr lang="en-US" dirty="0" smtClean="0">
                <a:solidFill>
                  <a:schemeClr val="tx1">
                    <a:lumMod val="95000"/>
                    <a:lumOff val="5000"/>
                  </a:schemeClr>
                </a:solidFill>
              </a:rPr>
              <a:t>ISOC IPv6 Workshop</a:t>
            </a:r>
            <a:endParaRPr lang="en-US" dirty="0">
              <a:solidFill>
                <a:schemeClr val="tx1">
                  <a:lumMod val="95000"/>
                  <a:lumOff val="5000"/>
                </a:schemeClr>
              </a:solidFill>
            </a:endParaRPr>
          </a:p>
        </p:txBody>
      </p:sp>
      <p:sp>
        <p:nvSpPr>
          <p:cNvPr id="3" name="Content Placeholder 2"/>
          <p:cNvSpPr>
            <a:spLocks noGrp="1"/>
          </p:cNvSpPr>
          <p:nvPr>
            <p:ph idx="1"/>
          </p:nvPr>
        </p:nvSpPr>
        <p:spPr>
          <a:xfrm>
            <a:off x="773112" y="1417637"/>
            <a:ext cx="8567738" cy="4876800"/>
          </a:xfrm>
        </p:spPr>
        <p:txBody>
          <a:bodyPr/>
          <a:lstStyle/>
          <a:p>
            <a:r>
              <a:rPr lang="en-US" dirty="0" smtClean="0"/>
              <a:t>This was a non-IETF event put on by ISOC. </a:t>
            </a:r>
          </a:p>
          <a:p>
            <a:r>
              <a:rPr lang="en-US" dirty="0" smtClean="0"/>
              <a:t>It was a panel to discuss what milestones we’ll use to determine if we’re there yet </a:t>
            </a:r>
          </a:p>
          <a:p>
            <a:r>
              <a:rPr lang="en-US" dirty="0" smtClean="0"/>
              <a:t>Talks by TW Cable, </a:t>
            </a:r>
            <a:r>
              <a:rPr lang="en-US" dirty="0" err="1" smtClean="0"/>
              <a:t>Telephonica</a:t>
            </a:r>
            <a:r>
              <a:rPr lang="en-US" dirty="0" smtClean="0"/>
              <a:t>, CZ NIC, RIPE NCC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512" y="0"/>
            <a:ext cx="8566150" cy="1258888"/>
          </a:xfrm>
        </p:spPr>
        <p:txBody>
          <a:bodyPr/>
          <a:lstStyle/>
          <a:p>
            <a:r>
              <a:rPr lang="en-US" dirty="0" smtClean="0">
                <a:solidFill>
                  <a:schemeClr val="tx1"/>
                </a:solidFill>
              </a:rPr>
              <a:t>ISOC IPv6 Workshop Continued</a:t>
            </a:r>
            <a:endParaRPr lang="en-US" dirty="0">
              <a:solidFill>
                <a:schemeClr val="tx1"/>
              </a:solidFill>
            </a:endParaRPr>
          </a:p>
        </p:txBody>
      </p:sp>
      <p:sp>
        <p:nvSpPr>
          <p:cNvPr id="3" name="Content Placeholder 2"/>
          <p:cNvSpPr>
            <a:spLocks noGrp="1"/>
          </p:cNvSpPr>
          <p:nvPr>
            <p:ph idx="1"/>
          </p:nvPr>
        </p:nvSpPr>
        <p:spPr>
          <a:xfrm>
            <a:off x="696912" y="1417637"/>
            <a:ext cx="8567738" cy="5791200"/>
          </a:xfrm>
        </p:spPr>
        <p:txBody>
          <a:bodyPr/>
          <a:lstStyle/>
          <a:p>
            <a:r>
              <a:rPr lang="en-US" dirty="0" smtClean="0"/>
              <a:t>Some Discussion topics</a:t>
            </a:r>
          </a:p>
          <a:p>
            <a:pPr lvl="1"/>
            <a:r>
              <a:rPr lang="en-US" sz="2800" dirty="0" smtClean="0"/>
              <a:t>Wait </a:t>
            </a:r>
            <a:r>
              <a:rPr lang="en-US" sz="2800" dirty="0" err="1" smtClean="0"/>
              <a:t>til</a:t>
            </a:r>
            <a:r>
              <a:rPr lang="en-US" sz="2800" dirty="0" smtClean="0"/>
              <a:t> IPv4 is on the verge of collapse and then folks will move quicker</a:t>
            </a:r>
          </a:p>
          <a:p>
            <a:pPr lvl="1"/>
            <a:r>
              <a:rPr lang="en-US" sz="2800" dirty="0" smtClean="0"/>
              <a:t>CGN breaks gaming and other apps.</a:t>
            </a:r>
          </a:p>
          <a:p>
            <a:pPr lvl="1"/>
            <a:r>
              <a:rPr lang="en-US" sz="2800" dirty="0" smtClean="0"/>
              <a:t>The big guys deploying IPv6 have more impact. Right now the little guys can’t get transit </a:t>
            </a:r>
          </a:p>
          <a:p>
            <a:pPr lvl="1"/>
            <a:r>
              <a:rPr lang="en-US" sz="2800" dirty="0" smtClean="0"/>
              <a:t>Most home gateways don’t support IPv6. So today 99% of TW Cable’s customers can’t get IPv6</a:t>
            </a:r>
          </a:p>
          <a:p>
            <a:pPr lvl="1"/>
            <a:r>
              <a:rPr lang="en-US" sz="2800" dirty="0" smtClean="0"/>
              <a:t>How to measure? Maybe a route6 object ping-able IPv6 address</a:t>
            </a:r>
          </a:p>
          <a:p>
            <a:pPr lvl="1"/>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312" y="0"/>
            <a:ext cx="8566150" cy="1258888"/>
          </a:xfrm>
        </p:spPr>
        <p:txBody>
          <a:bodyPr/>
          <a:lstStyle/>
          <a:p>
            <a:r>
              <a:rPr lang="en-US" dirty="0" smtClean="0">
                <a:solidFill>
                  <a:schemeClr val="tx1"/>
                </a:solidFill>
              </a:rPr>
              <a:t>ISOC IPv6 Workshop Continued</a:t>
            </a:r>
            <a:endParaRPr lang="en-US" dirty="0">
              <a:solidFill>
                <a:schemeClr val="tx1"/>
              </a:solidFill>
            </a:endParaRPr>
          </a:p>
        </p:txBody>
      </p:sp>
      <p:sp>
        <p:nvSpPr>
          <p:cNvPr id="3" name="Content Placeholder 2"/>
          <p:cNvSpPr>
            <a:spLocks noGrp="1"/>
          </p:cNvSpPr>
          <p:nvPr>
            <p:ph idx="1"/>
          </p:nvPr>
        </p:nvSpPr>
        <p:spPr>
          <a:xfrm>
            <a:off x="773112" y="1189037"/>
            <a:ext cx="8567738" cy="6370638"/>
          </a:xfrm>
        </p:spPr>
        <p:txBody>
          <a:bodyPr/>
          <a:lstStyle/>
          <a:p>
            <a:r>
              <a:rPr lang="en-US" sz="3600" kern="1200" dirty="0" smtClean="0">
                <a:latin typeface="Times New Roman" charset="0"/>
              </a:rPr>
              <a:t>v6 enabled </a:t>
            </a:r>
            <a:r>
              <a:rPr lang="en-US" sz="3600" kern="1200" dirty="0" err="1" smtClean="0">
                <a:latin typeface="Times New Roman" charset="0"/>
              </a:rPr>
              <a:t>ASNs</a:t>
            </a:r>
            <a:r>
              <a:rPr lang="en-US" sz="3600" kern="1200" dirty="0" smtClean="0">
                <a:latin typeface="Times New Roman" charset="0"/>
              </a:rPr>
              <a:t>, v6asns.ripe.net, Global average is 9%</a:t>
            </a:r>
          </a:p>
          <a:p>
            <a:pPr lvl="1"/>
            <a:r>
              <a:rPr lang="en-US" sz="3200" kern="1200" dirty="0" smtClean="0">
                <a:latin typeface="Times New Roman" charset="0"/>
              </a:rPr>
              <a:t>Czech republic has 9% and Holland 35%</a:t>
            </a:r>
          </a:p>
          <a:p>
            <a:r>
              <a:rPr lang="en-US" sz="3600" kern="1200" dirty="0" smtClean="0">
                <a:latin typeface="Times New Roman" charset="0"/>
              </a:rPr>
              <a:t>40% of </a:t>
            </a:r>
            <a:r>
              <a:rPr lang="en-US" sz="3600" kern="1200" dirty="0" err="1" smtClean="0">
                <a:latin typeface="Times New Roman" charset="0"/>
              </a:rPr>
              <a:t>LIRs</a:t>
            </a:r>
            <a:r>
              <a:rPr lang="en-US" sz="3600" kern="1200" dirty="0" smtClean="0">
                <a:latin typeface="Times New Roman" charset="0"/>
              </a:rPr>
              <a:t> in RIPE have IPv6</a:t>
            </a:r>
          </a:p>
          <a:p>
            <a:r>
              <a:rPr lang="en-US" sz="3600" dirty="0" smtClean="0"/>
              <a:t>RIPE has a measure of IPv6 </a:t>
            </a:r>
            <a:r>
              <a:rPr lang="en-US" sz="3600" dirty="0" err="1" smtClean="0"/>
              <a:t>RIPEness</a:t>
            </a:r>
            <a:r>
              <a:rPr lang="en-US" sz="3600" dirty="0" smtClean="0"/>
              <a:t>.</a:t>
            </a:r>
          </a:p>
          <a:p>
            <a:pPr lvl="1"/>
            <a:r>
              <a:rPr lang="en-US" sz="3200" kern="1200" dirty="0" smtClean="0">
                <a:latin typeface="Times New Roman" charset="0"/>
              </a:rPr>
              <a:t>Reverse DNS, v6 in route registry, etc</a:t>
            </a:r>
          </a:p>
          <a:p>
            <a:pPr lvl="1"/>
            <a:r>
              <a:rPr lang="en-US" sz="3200" kern="1200" dirty="0" smtClean="0">
                <a:latin typeface="Times New Roman" charset="0"/>
              </a:rPr>
              <a:t>No measurement of actual traffic yet</a:t>
            </a:r>
          </a:p>
          <a:p>
            <a:pPr lvl="1"/>
            <a:r>
              <a:rPr lang="en-US" sz="3200" kern="1200" dirty="0" smtClean="0">
                <a:latin typeface="Times New Roman" charset="0"/>
              </a:rPr>
              <a:t>Reward is a t-shirt and a star in the database</a:t>
            </a:r>
          </a:p>
          <a:p>
            <a:r>
              <a:rPr lang="en-US" sz="3600" kern="1200" dirty="0" smtClean="0">
                <a:latin typeface="Times New Roman" charset="0"/>
              </a:rPr>
              <a:t>CZ NIC – 20% of domains have AAAA for domain records</a:t>
            </a:r>
          </a:p>
          <a:p>
            <a:endParaRPr lang="en-US" sz="3600" kern="1200" dirty="0" smtClean="0">
              <a:latin typeface="Times New Roman" charset="0"/>
            </a:endParaRPr>
          </a:p>
          <a:p>
            <a:pPr lvl="3"/>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475" y="0"/>
            <a:ext cx="8566150" cy="1258888"/>
          </a:xfrm>
        </p:spPr>
        <p:txBody>
          <a:bodyPr/>
          <a:lstStyle/>
          <a:p>
            <a:r>
              <a:rPr lang="en-US" dirty="0" smtClean="0">
                <a:solidFill>
                  <a:schemeClr val="tx1"/>
                </a:solidFill>
              </a:rPr>
              <a:t>Internet Area</a:t>
            </a:r>
            <a:endParaRPr lang="en-US" dirty="0">
              <a:solidFill>
                <a:schemeClr val="tx1"/>
              </a:solidFill>
            </a:endParaRPr>
          </a:p>
        </p:txBody>
      </p:sp>
      <p:sp>
        <p:nvSpPr>
          <p:cNvPr id="3" name="Content Placeholder 2"/>
          <p:cNvSpPr>
            <a:spLocks noGrp="1"/>
          </p:cNvSpPr>
          <p:nvPr>
            <p:ph idx="1"/>
          </p:nvPr>
        </p:nvSpPr>
        <p:spPr>
          <a:xfrm>
            <a:off x="755650" y="1112837"/>
            <a:ext cx="8567738" cy="5789613"/>
          </a:xfrm>
        </p:spPr>
        <p:txBody>
          <a:bodyPr/>
          <a:lstStyle/>
          <a:p>
            <a:r>
              <a:rPr lang="en-US" sz="2900" dirty="0" smtClean="0"/>
              <a:t>New Draft to say that new IP implementations MUST support IPv6.</a:t>
            </a:r>
          </a:p>
          <a:p>
            <a:pPr lvl="1"/>
            <a:r>
              <a:rPr lang="en-US" sz="2500" dirty="0" smtClean="0"/>
              <a:t>MUST NOT require IPv4</a:t>
            </a:r>
          </a:p>
          <a:p>
            <a:pPr lvl="1"/>
            <a:r>
              <a:rPr lang="en-US" sz="2500" dirty="0" smtClean="0"/>
              <a:t>IETF should stop work on IPv4 only protocols.</a:t>
            </a:r>
          </a:p>
          <a:p>
            <a:pPr lvl="1"/>
            <a:r>
              <a:rPr lang="en-US" sz="2500" dirty="0" smtClean="0"/>
              <a:t>Current implementations SHOULD support IPv4</a:t>
            </a:r>
          </a:p>
          <a:p>
            <a:pPr lvl="1"/>
            <a:r>
              <a:rPr lang="en-US" sz="2500" dirty="0" smtClean="0"/>
              <a:t>Support for v4 and v6 MUST be equivalent</a:t>
            </a:r>
          </a:p>
          <a:p>
            <a:r>
              <a:rPr lang="en-US" sz="2900" dirty="0" smtClean="0"/>
              <a:t>On Demand IPv4 provisioning in dual-stack</a:t>
            </a:r>
          </a:p>
          <a:p>
            <a:pPr lvl="1"/>
            <a:r>
              <a:rPr lang="en-US" sz="2600" dirty="0" smtClean="0"/>
              <a:t>This may free up unused IPv4 addresses</a:t>
            </a:r>
          </a:p>
          <a:p>
            <a:pPr lvl="1"/>
            <a:r>
              <a:rPr lang="en-US" sz="2600" dirty="0" smtClean="0"/>
              <a:t>May be too complex and not worth it</a:t>
            </a:r>
          </a:p>
          <a:p>
            <a:r>
              <a:rPr lang="en-US" sz="2900" dirty="0" smtClean="0"/>
              <a:t>Other interesting discussions of address sharing and the need to support v4 and v6</a:t>
            </a:r>
          </a:p>
          <a:p>
            <a:pPr lvl="1"/>
            <a:endParaRPr lang="en-US" sz="2600" dirty="0" smtClean="0"/>
          </a:p>
          <a:p>
            <a:endParaRPr lang="en-US" sz="3200" dirty="0" smtClean="0"/>
          </a:p>
          <a:p>
            <a:endParaRPr lang="en-US" sz="32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0" y="0"/>
            <a:ext cx="6618288" cy="1174750"/>
          </a:xfrm>
          <a:ln/>
        </p:spPr>
        <p:txBody>
          <a:bodyPr lIns="0" tIns="0" rIns="0" bIns="0"/>
          <a:lstStyle/>
          <a:p>
            <a:pPr algn="ctr">
              <a:lnSpc>
                <a:spcPct val="93000"/>
              </a:lnSpc>
              <a:buClr>
                <a:srgbClr val="000000"/>
              </a:buClr>
              <a:tabLst>
                <a:tab pos="0" algn="l"/>
                <a:tab pos="1006475" algn="l"/>
                <a:tab pos="2014538" algn="l"/>
                <a:tab pos="3022600" algn="l"/>
                <a:tab pos="4030663" algn="l"/>
                <a:tab pos="5038725" algn="l"/>
                <a:tab pos="6046788" algn="l"/>
                <a:tab pos="7054850" algn="l"/>
                <a:tab pos="8062913" algn="l"/>
                <a:tab pos="9070975" algn="l"/>
                <a:tab pos="10079038" algn="l"/>
              </a:tabLst>
            </a:pPr>
            <a:r>
              <a:rPr lang="en-US" dirty="0" smtClean="0">
                <a:solidFill>
                  <a:srgbClr val="000000"/>
                </a:solidFill>
              </a:rPr>
              <a:t>RENUM BOF</a:t>
            </a:r>
            <a:endParaRPr lang="en-US" dirty="0">
              <a:solidFill>
                <a:srgbClr val="000000"/>
              </a:solidFill>
            </a:endParaRPr>
          </a:p>
        </p:txBody>
      </p:sp>
      <p:sp>
        <p:nvSpPr>
          <p:cNvPr id="15362" name="Rectangle 2"/>
          <p:cNvSpPr>
            <a:spLocks noGrp="1" noChangeArrowheads="1"/>
          </p:cNvSpPr>
          <p:nvPr>
            <p:ph type="body" idx="4294967295"/>
          </p:nvPr>
        </p:nvSpPr>
        <p:spPr>
          <a:xfrm>
            <a:off x="544512" y="1341437"/>
            <a:ext cx="9064625" cy="5303837"/>
          </a:xfrm>
          <a:ln/>
        </p:spPr>
        <p:txBody>
          <a:bodyPr lIns="0" tIns="0" rIns="0" bIns="0"/>
          <a:lstStyle/>
          <a:p>
            <a:pPr>
              <a:tabLst>
                <a:tab pos="1004888" algn="l"/>
                <a:tab pos="2012950" algn="l"/>
                <a:tab pos="3021013" algn="l"/>
                <a:tab pos="4029075" algn="l"/>
                <a:tab pos="5037138" algn="l"/>
                <a:tab pos="6045200" algn="l"/>
                <a:tab pos="7053263" algn="l"/>
                <a:tab pos="8061325" algn="l"/>
                <a:tab pos="9069388" algn="l"/>
                <a:tab pos="10077450" algn="l"/>
              </a:tabLst>
            </a:pPr>
            <a:r>
              <a:rPr lang="en-GB" sz="2800" dirty="0" smtClean="0"/>
              <a:t>Trying to decide whether to become a working group</a:t>
            </a:r>
          </a:p>
          <a:p>
            <a:pPr>
              <a:tabLst>
                <a:tab pos="1004888" algn="l"/>
                <a:tab pos="2012950" algn="l"/>
                <a:tab pos="3021013" algn="l"/>
                <a:tab pos="4029075" algn="l"/>
                <a:tab pos="5037138" algn="l"/>
                <a:tab pos="6045200" algn="l"/>
                <a:tab pos="7053263" algn="l"/>
                <a:tab pos="8061325" algn="l"/>
                <a:tab pos="9069388" algn="l"/>
                <a:tab pos="10077450" algn="l"/>
              </a:tabLst>
            </a:pPr>
            <a:r>
              <a:rPr lang="en-GB" sz="2800" dirty="0" smtClean="0"/>
              <a:t>Would be chartered with writing documents to help renumber networks and design networks to facilitate renumbering.  </a:t>
            </a:r>
          </a:p>
          <a:p>
            <a:pPr>
              <a:tabLst>
                <a:tab pos="1004888" algn="l"/>
                <a:tab pos="2012950" algn="l"/>
                <a:tab pos="3021013" algn="l"/>
                <a:tab pos="4029075" algn="l"/>
                <a:tab pos="5037138" algn="l"/>
                <a:tab pos="6045200" algn="l"/>
                <a:tab pos="7053263" algn="l"/>
                <a:tab pos="8061325" algn="l"/>
                <a:tab pos="9069388" algn="l"/>
                <a:tab pos="10077450" algn="l"/>
              </a:tabLst>
            </a:pPr>
            <a:r>
              <a:rPr lang="en-GB" sz="2800" dirty="0" smtClean="0"/>
              <a:t>Lots of concerns since the existing renumbering RFC isn’t used. </a:t>
            </a:r>
          </a:p>
          <a:p>
            <a:pPr>
              <a:tabLst>
                <a:tab pos="1004888" algn="l"/>
                <a:tab pos="2012950" algn="l"/>
                <a:tab pos="3021013" algn="l"/>
                <a:tab pos="4029075" algn="l"/>
                <a:tab pos="5037138" algn="l"/>
                <a:tab pos="6045200" algn="l"/>
                <a:tab pos="7053263" algn="l"/>
                <a:tab pos="8061325" algn="l"/>
                <a:tab pos="9069388" algn="l"/>
                <a:tab pos="10077450" algn="l"/>
              </a:tabLst>
            </a:pPr>
            <a:r>
              <a:rPr lang="en-GB" sz="2800" dirty="0" smtClean="0"/>
              <a:t>Possibly break down problem to the components that would need to be renumbered.</a:t>
            </a:r>
          </a:p>
          <a:p>
            <a:pPr>
              <a:tabLst>
                <a:tab pos="1004888" algn="l"/>
                <a:tab pos="2012950" algn="l"/>
                <a:tab pos="3021013" algn="l"/>
                <a:tab pos="4029075" algn="l"/>
                <a:tab pos="5037138" algn="l"/>
                <a:tab pos="6045200" algn="l"/>
                <a:tab pos="7053263" algn="l"/>
                <a:tab pos="8061325" algn="l"/>
                <a:tab pos="9069388" algn="l"/>
                <a:tab pos="10077450" algn="l"/>
              </a:tabLst>
            </a:pPr>
            <a:r>
              <a:rPr lang="en-GB" sz="2800" dirty="0" smtClean="0"/>
              <a:t>“Renumbering is hard, let’s go shopping”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idx="4294967295"/>
          </p:nvPr>
        </p:nvSpPr>
        <p:spPr>
          <a:xfrm>
            <a:off x="2024063" y="-117475"/>
            <a:ext cx="8567737" cy="1260475"/>
          </a:xfrm>
          <a:ln/>
        </p:spPr>
        <p:txBody>
          <a:bodyPr/>
          <a:lstStyle/>
          <a:p>
            <a:pPr>
              <a:buClr>
                <a:srgbClr val="000000"/>
              </a:buClr>
              <a:tabLst>
                <a:tab pos="0" algn="l"/>
                <a:tab pos="1006475" algn="l"/>
                <a:tab pos="2014538" algn="l"/>
                <a:tab pos="3022600" algn="l"/>
                <a:tab pos="4030663" algn="l"/>
                <a:tab pos="5038725" algn="l"/>
                <a:tab pos="6046788" algn="l"/>
                <a:tab pos="7054850" algn="l"/>
                <a:tab pos="8062913" algn="l"/>
                <a:tab pos="9070975" algn="l"/>
                <a:tab pos="10079038" algn="l"/>
              </a:tabLst>
            </a:pPr>
            <a:r>
              <a:rPr lang="en-US" dirty="0">
                <a:solidFill>
                  <a:srgbClr val="000000"/>
                </a:solidFill>
              </a:rPr>
              <a:t>V6 Operations</a:t>
            </a:r>
            <a:r>
              <a:rPr lang="en-US" dirty="0" smtClean="0">
                <a:solidFill>
                  <a:srgbClr val="000000"/>
                </a:solidFill>
              </a:rPr>
              <a:t> (V6OPS)</a:t>
            </a:r>
            <a:endParaRPr lang="en-US" dirty="0">
              <a:solidFill>
                <a:srgbClr val="000000"/>
              </a:solidFill>
            </a:endParaRPr>
          </a:p>
        </p:txBody>
      </p:sp>
      <p:sp>
        <p:nvSpPr>
          <p:cNvPr id="8194" name="Rectangle 2"/>
          <p:cNvSpPr>
            <a:spLocks noGrp="1" noChangeArrowheads="1"/>
          </p:cNvSpPr>
          <p:nvPr>
            <p:ph type="body" idx="4294967295"/>
          </p:nvPr>
        </p:nvSpPr>
        <p:spPr>
          <a:xfrm>
            <a:off x="773112" y="1112837"/>
            <a:ext cx="8704262" cy="6446838"/>
          </a:xfrm>
          <a:ln/>
        </p:spPr>
        <p:txBody>
          <a:bodyPr/>
          <a:lstStyle/>
          <a:p>
            <a:pPr>
              <a:spcBef>
                <a:spcPts val="775"/>
              </a:spcBef>
              <a:tabLst>
                <a:tab pos="1004888" algn="l"/>
                <a:tab pos="2012950" algn="l"/>
                <a:tab pos="3021013" algn="l"/>
                <a:tab pos="4029075" algn="l"/>
                <a:tab pos="5037138" algn="l"/>
                <a:tab pos="6045200" algn="l"/>
                <a:tab pos="7053263" algn="l"/>
                <a:tab pos="8061325" algn="l"/>
                <a:tab pos="9069388" algn="l"/>
                <a:tab pos="10077450" algn="l"/>
              </a:tabLst>
            </a:pPr>
            <a:r>
              <a:rPr lang="en-GB" sz="3100" dirty="0" smtClean="0"/>
              <a:t>Geoff Huston gave an interesting presentation about the brokenness.</a:t>
            </a:r>
          </a:p>
          <a:p>
            <a:pPr lvl="1">
              <a:tabLst>
                <a:tab pos="1004888" algn="l"/>
                <a:tab pos="2012950" algn="l"/>
                <a:tab pos="3021013" algn="l"/>
                <a:tab pos="4029075" algn="l"/>
                <a:tab pos="5037138" algn="l"/>
                <a:tab pos="6045200" algn="l"/>
                <a:tab pos="7053263" algn="l"/>
                <a:tab pos="8061325" algn="l"/>
                <a:tab pos="9069388" algn="l"/>
                <a:tab pos="10077450" algn="l"/>
              </a:tabLst>
            </a:pPr>
            <a:r>
              <a:rPr lang="en-GB" sz="2700" dirty="0" smtClean="0"/>
              <a:t>20x more folks who could use v6 who don’t</a:t>
            </a:r>
          </a:p>
          <a:p>
            <a:pPr lvl="1">
              <a:tabLst>
                <a:tab pos="1004888" algn="l"/>
                <a:tab pos="2012950" algn="l"/>
                <a:tab pos="3021013" algn="l"/>
                <a:tab pos="4029075" algn="l"/>
                <a:tab pos="5037138" algn="l"/>
                <a:tab pos="6045200" algn="l"/>
                <a:tab pos="7053263" algn="l"/>
                <a:tab pos="8061325" algn="l"/>
                <a:tab pos="9069388" algn="l"/>
                <a:tab pos="10077450" algn="l"/>
              </a:tabLst>
            </a:pPr>
            <a:r>
              <a:rPr lang="en-GB" sz="2700" dirty="0" smtClean="0"/>
              <a:t>6to4 is being de-</a:t>
            </a:r>
            <a:r>
              <a:rPr lang="en-GB" sz="2700" dirty="0" err="1" smtClean="0"/>
              <a:t>pref’d</a:t>
            </a:r>
            <a:r>
              <a:rPr lang="en-GB" sz="2700" dirty="0" smtClean="0"/>
              <a:t> by browsers</a:t>
            </a:r>
          </a:p>
          <a:p>
            <a:pPr lvl="1">
              <a:tabLst>
                <a:tab pos="1004888" algn="l"/>
                <a:tab pos="2012950" algn="l"/>
                <a:tab pos="3021013" algn="l"/>
                <a:tab pos="4029075" algn="l"/>
                <a:tab pos="5037138" algn="l"/>
                <a:tab pos="6045200" algn="l"/>
                <a:tab pos="7053263" algn="l"/>
                <a:tab pos="8061325" algn="l"/>
                <a:tab pos="9069388" algn="l"/>
                <a:tab pos="10077450" algn="l"/>
              </a:tabLst>
            </a:pPr>
            <a:r>
              <a:rPr lang="en-GB" sz="2700" dirty="0" smtClean="0"/>
              <a:t>150ms penalty on every RTT</a:t>
            </a:r>
          </a:p>
          <a:p>
            <a:pPr lvl="1">
              <a:tabLst>
                <a:tab pos="1004888" algn="l"/>
                <a:tab pos="2012950" algn="l"/>
                <a:tab pos="3021013" algn="l"/>
                <a:tab pos="4029075" algn="l"/>
                <a:tab pos="5037138" algn="l"/>
                <a:tab pos="6045200" algn="l"/>
                <a:tab pos="7053263" algn="l"/>
                <a:tab pos="8061325" algn="l"/>
                <a:tab pos="9069388" algn="l"/>
                <a:tab pos="10077450" algn="l"/>
              </a:tabLst>
            </a:pPr>
            <a:r>
              <a:rPr lang="en-GB" sz="2700" dirty="0" smtClean="0"/>
              <a:t>“auto-</a:t>
            </a:r>
            <a:r>
              <a:rPr lang="en-GB" sz="2700" dirty="0" err="1" smtClean="0"/>
              <a:t>tunneling</a:t>
            </a:r>
            <a:r>
              <a:rPr lang="en-GB" sz="2700" dirty="0" smtClean="0"/>
              <a:t> sucks worse than you think”</a:t>
            </a:r>
          </a:p>
          <a:p>
            <a:pPr lvl="1">
              <a:tabLst>
                <a:tab pos="1004888" algn="l"/>
                <a:tab pos="2012950" algn="l"/>
                <a:tab pos="3021013" algn="l"/>
                <a:tab pos="4029075" algn="l"/>
                <a:tab pos="5037138" algn="l"/>
                <a:tab pos="6045200" algn="l"/>
                <a:tab pos="7053263" algn="l"/>
                <a:tab pos="8061325" algn="l"/>
                <a:tab pos="9069388" algn="l"/>
                <a:tab pos="10077450" algn="l"/>
              </a:tabLst>
            </a:pPr>
            <a:r>
              <a:rPr lang="en-US" sz="2800" dirty="0" smtClean="0"/>
              <a:t>"badness clumps”</a:t>
            </a:r>
            <a:endParaRPr lang="en-GB" sz="2700" dirty="0" smtClean="0"/>
          </a:p>
          <a:p>
            <a:pPr lvl="1">
              <a:tabLst>
                <a:tab pos="1004888" algn="l"/>
                <a:tab pos="2012950" algn="l"/>
                <a:tab pos="3021013" algn="l"/>
                <a:tab pos="4029075" algn="l"/>
                <a:tab pos="5037138" algn="l"/>
                <a:tab pos="6045200" algn="l"/>
                <a:tab pos="7053263" algn="l"/>
                <a:tab pos="8061325" algn="l"/>
                <a:tab pos="9069388" algn="l"/>
                <a:tab pos="10077450" algn="l"/>
              </a:tabLst>
            </a:pPr>
            <a:r>
              <a:rPr lang="en-GB" sz="2700" dirty="0" smtClean="0"/>
              <a:t>10%-20% of all 6to4 connections fail</a:t>
            </a:r>
          </a:p>
          <a:p>
            <a:pPr lvl="1">
              <a:tabLst>
                <a:tab pos="1004888" algn="l"/>
                <a:tab pos="2012950" algn="l"/>
                <a:tab pos="3021013" algn="l"/>
                <a:tab pos="4029075" algn="l"/>
                <a:tab pos="5037138" algn="l"/>
                <a:tab pos="6045200" algn="l"/>
                <a:tab pos="7053263" algn="l"/>
                <a:tab pos="8061325" algn="l"/>
                <a:tab pos="9069388" algn="l"/>
                <a:tab pos="10077450" algn="l"/>
              </a:tabLst>
            </a:pPr>
            <a:r>
              <a:rPr lang="en-GB" sz="2700" dirty="0" smtClean="0"/>
              <a:t>38% of </a:t>
            </a:r>
            <a:r>
              <a:rPr lang="en-GB" sz="2700" dirty="0" err="1" smtClean="0"/>
              <a:t>Teredo</a:t>
            </a:r>
            <a:r>
              <a:rPr lang="en-GB" sz="2700" dirty="0" smtClean="0"/>
              <a:t> connections fail</a:t>
            </a:r>
          </a:p>
          <a:p>
            <a:pPr lvl="1">
              <a:tabLst>
                <a:tab pos="1004888" algn="l"/>
                <a:tab pos="2012950" algn="l"/>
                <a:tab pos="3021013" algn="l"/>
                <a:tab pos="4029075" algn="l"/>
                <a:tab pos="5037138" algn="l"/>
                <a:tab pos="6045200" algn="l"/>
                <a:tab pos="7053263" algn="l"/>
                <a:tab pos="8061325" algn="l"/>
                <a:tab pos="9069388" algn="l"/>
                <a:tab pos="10077450" algn="l"/>
              </a:tabLst>
            </a:pPr>
            <a:r>
              <a:rPr lang="en-US" sz="2800" dirty="0" smtClean="0"/>
              <a:t>end systems can't hop over brokenness in provider's network</a:t>
            </a:r>
          </a:p>
          <a:p>
            <a:pPr lvl="1">
              <a:tabLst>
                <a:tab pos="1004888" algn="l"/>
                <a:tab pos="2012950" algn="l"/>
                <a:tab pos="3021013" algn="l"/>
                <a:tab pos="4029075" algn="l"/>
                <a:tab pos="5037138" algn="l"/>
                <a:tab pos="6045200" algn="l"/>
                <a:tab pos="7053263" algn="l"/>
                <a:tab pos="8061325" algn="l"/>
                <a:tab pos="9069388" algn="l"/>
                <a:tab pos="10077450" algn="l"/>
              </a:tabLst>
            </a:pPr>
            <a:r>
              <a:rPr lang="en-US" sz="2800" dirty="0" smtClean="0"/>
              <a:t>To ISPs. if you're not doing IPv6 on the wire then customers can't</a:t>
            </a:r>
          </a:p>
          <a:p>
            <a:pPr lvl="1">
              <a:tabLst>
                <a:tab pos="1004888" algn="l"/>
                <a:tab pos="2012950" algn="l"/>
                <a:tab pos="3021013" algn="l"/>
                <a:tab pos="4029075" algn="l"/>
                <a:tab pos="5037138" algn="l"/>
                <a:tab pos="6045200" algn="l"/>
                <a:tab pos="7053263" algn="l"/>
                <a:tab pos="8061325" algn="l"/>
                <a:tab pos="9069388" algn="l"/>
                <a:tab pos="10077450" algn="l"/>
              </a:tabLst>
            </a:pPr>
            <a:endParaRPr lang="en-US" sz="1600" b="1" dirty="0">
              <a:cs typeface="Courier New" pitchFamily="49"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DejaVu Sans"/>
      </a:majorFont>
      <a:minorFont>
        <a:latin typeface="Tahoma"/>
        <a:ea typeface=""/>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ts val="4950"/>
          </a:lnSpc>
          <a:spcBef>
            <a:spcPct val="0"/>
          </a:spcBef>
          <a:spcAft>
            <a:spcPct val="0"/>
          </a:spcAft>
          <a:buClr>
            <a:srgbClr val="000000"/>
          </a:buClr>
          <a:buSzPct val="100000"/>
          <a:buFont typeface="Times New Roman" charset="0"/>
          <a:buNone/>
          <a:tabLst/>
          <a:defRPr kumimoji="0" lang="en-GB" sz="2400" b="0" i="0" u="none" strike="noStrike" cap="none" normalizeH="0" baseline="0" smtClean="0">
            <a:ln>
              <a:noFill/>
            </a:ln>
            <a:solidFill>
              <a:schemeClr val="bg1"/>
            </a:solidFill>
            <a:effectLst/>
            <a:latin typeface="Times New Roma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ts val="4950"/>
          </a:lnSpc>
          <a:spcBef>
            <a:spcPct val="0"/>
          </a:spcBef>
          <a:spcAft>
            <a:spcPct val="0"/>
          </a:spcAft>
          <a:buClr>
            <a:srgbClr val="000000"/>
          </a:buClr>
          <a:buSzPct val="100000"/>
          <a:buFont typeface="Times New Roman" charset="0"/>
          <a:buNone/>
          <a:tabLst/>
          <a:defRPr kumimoji="0" lang="en-GB" sz="2400" b="0" i="0" u="none" strike="noStrike" cap="none" normalizeH="0" baseline="0" smtClean="0">
            <a:ln>
              <a:noFill/>
            </a:ln>
            <a:solidFill>
              <a:schemeClr val="bg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DejaVu Sans"/>
      </a:majorFont>
      <a:minorFont>
        <a:latin typeface="Tahoma"/>
        <a:ea typeface=""/>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ts val="4950"/>
          </a:lnSpc>
          <a:spcBef>
            <a:spcPct val="0"/>
          </a:spcBef>
          <a:spcAft>
            <a:spcPct val="0"/>
          </a:spcAft>
          <a:buClr>
            <a:srgbClr val="000000"/>
          </a:buClr>
          <a:buSzPct val="100000"/>
          <a:buFont typeface="Times New Roman" charset="0"/>
          <a:buNone/>
          <a:tabLst/>
          <a:defRPr kumimoji="0" lang="en-GB" sz="2400" b="0" i="0" u="none" strike="noStrike" cap="none" normalizeH="0" baseline="0" smtClean="0">
            <a:ln>
              <a:noFill/>
            </a:ln>
            <a:solidFill>
              <a:schemeClr val="bg1"/>
            </a:solidFill>
            <a:effectLst/>
            <a:latin typeface="Times New Roma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ts val="4950"/>
          </a:lnSpc>
          <a:spcBef>
            <a:spcPct val="0"/>
          </a:spcBef>
          <a:spcAft>
            <a:spcPct val="0"/>
          </a:spcAft>
          <a:buClr>
            <a:srgbClr val="000000"/>
          </a:buClr>
          <a:buSzPct val="100000"/>
          <a:buFont typeface="Times New Roman" charset="0"/>
          <a:buNone/>
          <a:tabLst/>
          <a:defRPr kumimoji="0" lang="en-GB" sz="2400" b="0" i="0" u="none" strike="noStrike" cap="none" normalizeH="0" baseline="0" smtClean="0">
            <a:ln>
              <a:noFill/>
            </a:ln>
            <a:solidFill>
              <a:schemeClr val="bg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6228</TotalTime>
  <Words>1536</Words>
  <Application>Microsoft Office PowerPoint</Application>
  <PresentationFormat>Custom</PresentationFormat>
  <Paragraphs>180</Paragraphs>
  <Slides>19</Slides>
  <Notes>17</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Default Design</vt:lpstr>
      <vt:lpstr>Default Design</vt:lpstr>
      <vt:lpstr>IETF Activities Update</vt:lpstr>
      <vt:lpstr>Note</vt:lpstr>
      <vt:lpstr>Initial Take-Aways</vt:lpstr>
      <vt:lpstr>ISOC IPv6 Workshop</vt:lpstr>
      <vt:lpstr>ISOC IPv6 Workshop Continued</vt:lpstr>
      <vt:lpstr>ISOC IPv6 Workshop Continued</vt:lpstr>
      <vt:lpstr>Internet Area</vt:lpstr>
      <vt:lpstr>RENUM BOF</vt:lpstr>
      <vt:lpstr>V6 Operations (V6OPS)</vt:lpstr>
      <vt:lpstr>Routing Area Working Group</vt:lpstr>
      <vt:lpstr>Secure Inter-Domain Routing (sidr)‏</vt:lpstr>
      <vt:lpstr>IPv6 Maintenance WG (6man)‏</vt:lpstr>
      <vt:lpstr>Benchmarking Methodology WG</vt:lpstr>
      <vt:lpstr>DNS Operations (DNSOP)‏</vt:lpstr>
      <vt:lpstr>Global Routing Operations (GROW)‏</vt:lpstr>
      <vt:lpstr>BEHAVE WG</vt:lpstr>
      <vt:lpstr>References</vt:lpstr>
      <vt:lpstr>Slide 18</vt:lpstr>
      <vt:lpst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IETF Activities Update</dc:title>
  <cp:lastModifiedBy>shopkins</cp:lastModifiedBy>
  <cp:revision>115</cp:revision>
  <dcterms:created xsi:type="dcterms:W3CDTF">2011-04-09T23:42:30Z</dcterms:created>
  <dcterms:modified xsi:type="dcterms:W3CDTF">2011-04-10T18:16:44Z</dcterms:modified>
</cp:coreProperties>
</file>