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8" r:id="rId3"/>
    <p:sldId id="259" r:id="rId4"/>
    <p:sldId id="265" r:id="rId5"/>
    <p:sldId id="269" r:id="rId6"/>
    <p:sldId id="270" r:id="rId7"/>
    <p:sldId id="266" r:id="rId8"/>
    <p:sldId id="271" r:id="rId9"/>
    <p:sldId id="267" r:id="rId10"/>
    <p:sldId id="263" r:id="rId11"/>
    <p:sldId id="272" r:id="rId12"/>
    <p:sldId id="277" r:id="rId13"/>
    <p:sldId id="278" r:id="rId14"/>
    <p:sldId id="279" r:id="rId15"/>
    <p:sldId id="276"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67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notesMaster" Target="notesMasters/notesMaster1.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E2BA22DE-DE09-EA4A-A2C5-8B88A2045477}" type="datetimeFigureOut">
              <a:rPr lang="en-US"/>
              <a:pPr>
                <a:defRPr/>
              </a:pPr>
              <a:t>4/10/11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AF803856-17F0-594F-B15D-DE514DC103EE}" type="slidenum">
              <a:rPr lang="en-US"/>
              <a:pPr>
                <a:defRPr/>
              </a:pPr>
              <a:t>‹#›</a:t>
            </a:fld>
            <a:endParaRPr lang="en-US"/>
          </a:p>
        </p:txBody>
      </p:sp>
    </p:spTree>
    <p:extLst>
      <p:ext uri="{BB962C8B-B14F-4D97-AF65-F5344CB8AC3E}">
        <p14:creationId xmlns:p14="http://schemas.microsoft.com/office/powerpoint/2010/main" val="574199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1A1B72B-0612-8542-A979-9392644BC507}" type="datetimeFigureOut">
              <a:rPr lang="en-US"/>
              <a:pPr>
                <a:defRPr/>
              </a:pPr>
              <a:t>4/10/11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CAE7C7-9722-D54E-BA26-91F7B0B18DFA}" type="slidenum">
              <a:rPr lang="en-US"/>
              <a:pPr>
                <a:defRPr/>
              </a:pPr>
              <a:t>‹#›</a:t>
            </a:fld>
            <a:endParaRPr lang="en-US"/>
          </a:p>
        </p:txBody>
      </p:sp>
    </p:spTree>
    <p:extLst>
      <p:ext uri="{BB962C8B-B14F-4D97-AF65-F5344CB8AC3E}">
        <p14:creationId xmlns:p14="http://schemas.microsoft.com/office/powerpoint/2010/main" val="24759668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D9E55E-AF14-6C4D-B37A-4A785D4447B7}" type="slidenum">
              <a:rPr lang="en-US" sz="1200"/>
              <a:pPr eaLnBrk="1" hangingPunct="1"/>
              <a:t>2</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118114" y="1379481"/>
            <a:ext cx="4878638" cy="2430314"/>
          </a:xfrm>
        </p:spPr>
        <p:txBody>
          <a:bodyPr>
            <a:normAutofit/>
          </a:bodyPr>
          <a:lstStyle>
            <a:lvl1pPr algn="ctr">
              <a:defRPr sz="4500"/>
            </a:lvl1pPr>
          </a:lstStyle>
          <a:p>
            <a:r>
              <a:rPr lang="en-US" dirty="0" smtClean="0"/>
              <a:t>Click to edit Master title</a:t>
            </a:r>
            <a:endParaRPr lang="en-US" dirty="0"/>
          </a:p>
        </p:txBody>
      </p:sp>
      <p:sp>
        <p:nvSpPr>
          <p:cNvPr id="3" name="Subtitle 2"/>
          <p:cNvSpPr>
            <a:spLocks noGrp="1"/>
          </p:cNvSpPr>
          <p:nvPr>
            <p:ph type="subTitle" idx="1"/>
          </p:nvPr>
        </p:nvSpPr>
        <p:spPr>
          <a:xfrm>
            <a:off x="4118115" y="4006921"/>
            <a:ext cx="4878638" cy="1470602"/>
          </a:xfrm>
        </p:spPr>
        <p:txBody>
          <a:bodyPr/>
          <a:lstStyle>
            <a:lvl1pPr marL="0" indent="0" algn="ctr">
              <a:buNone/>
              <a:defRPr>
                <a:solidFill>
                  <a:schemeClr val="tx1"/>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8992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743565"/>
            <a:ext cx="9143999" cy="180427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13747" y="2547838"/>
            <a:ext cx="8763655" cy="50261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33413" y="653891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charset="0"/>
                <a:cs typeface="Century Gothic" charset="0"/>
              </a:defRPr>
            </a:lvl1pPr>
          </a:lstStyle>
          <a:p>
            <a:pPr>
              <a:defRPr/>
            </a:pPr>
            <a:fld id="{D7CBC8CE-98AE-CE4C-AA97-FFB6A7C3E458}" type="datetimeFigureOut">
              <a:rPr lang="en-US"/>
              <a:pPr>
                <a:defRPr/>
              </a:pPr>
              <a:t>4/10/11</a:t>
            </a:fld>
            <a:endParaRPr lang="en-US"/>
          </a:p>
        </p:txBody>
      </p:sp>
      <p:sp>
        <p:nvSpPr>
          <p:cNvPr id="5" name="Slide Number Placeholder 5"/>
          <p:cNvSpPr>
            <a:spLocks noGrp="1"/>
          </p:cNvSpPr>
          <p:nvPr>
            <p:ph type="sldNum" sz="quarter" idx="11"/>
          </p:nvPr>
        </p:nvSpPr>
        <p:spPr>
          <a:xfrm>
            <a:off x="7292975" y="653891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charset="0"/>
                <a:cs typeface="Century Gothic" charset="0"/>
              </a:defRPr>
            </a:lvl1pPr>
          </a:lstStyle>
          <a:p>
            <a:pPr>
              <a:defRPr/>
            </a:pPr>
            <a:fld id="{D58A30FD-B490-CC4B-99E7-2071032B91B9}" type="slidenum">
              <a:rPr lang="en-US"/>
              <a:pPr>
                <a:defRPr/>
              </a:pPr>
              <a:t>‹#›</a:t>
            </a:fld>
            <a:endParaRPr lang="en-US"/>
          </a:p>
        </p:txBody>
      </p:sp>
    </p:spTree>
    <p:extLst>
      <p:ext uri="{BB962C8B-B14F-4D97-AF65-F5344CB8AC3E}">
        <p14:creationId xmlns:p14="http://schemas.microsoft.com/office/powerpoint/2010/main" val="111023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178534"/>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68183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C81AB297-3164-B145-BAE6-3E648003DE4F}" type="datetimeFigureOut">
              <a:rPr lang="en-US"/>
              <a:pPr>
                <a:defRPr/>
              </a:pPr>
              <a:t>4/10/11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0A8AAFC3-6977-DC40-8B5C-8C32A298DFC1}" type="slidenum">
              <a:rPr lang="en-US"/>
              <a:pPr>
                <a:defRPr/>
              </a:pPr>
              <a:t>‹#›</a:t>
            </a:fld>
            <a:endParaRPr lang="en-US"/>
          </a:p>
        </p:txBody>
      </p:sp>
    </p:spTree>
    <p:extLst>
      <p:ext uri="{BB962C8B-B14F-4D97-AF65-F5344CB8AC3E}">
        <p14:creationId xmlns:p14="http://schemas.microsoft.com/office/powerpoint/2010/main" val="50622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9" y="918648"/>
            <a:ext cx="9143621" cy="1599578"/>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628140"/>
            <a:ext cx="4038600" cy="3498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628140"/>
            <a:ext cx="4038600" cy="3498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E22CC7CA-78E5-BA4F-A706-15C09C06952E}" type="datetimeFigureOut">
              <a:rPr lang="en-US"/>
              <a:pPr>
                <a:defRPr/>
              </a:pPr>
              <a:t>4/10/11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4A8A1AC5-E26B-7949-AC30-462E07723EE7}" type="slidenum">
              <a:rPr lang="en-US"/>
              <a:pPr>
                <a:defRPr/>
              </a:pPr>
              <a:t>‹#›</a:t>
            </a:fld>
            <a:endParaRPr lang="en-US"/>
          </a:p>
        </p:txBody>
      </p:sp>
    </p:spTree>
    <p:extLst>
      <p:ext uri="{BB962C8B-B14F-4D97-AF65-F5344CB8AC3E}">
        <p14:creationId xmlns:p14="http://schemas.microsoft.com/office/powerpoint/2010/main" val="4681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785325"/>
            <a:ext cx="9143621" cy="159957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8843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79637"/>
            <a:ext cx="4040188" cy="32465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748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79637"/>
            <a:ext cx="4041775" cy="32465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B6760AC0-BC13-444B-BFE0-28557AB823E8}" type="datetimeFigureOut">
              <a:rPr lang="en-US"/>
              <a:pPr>
                <a:defRPr/>
              </a:pPr>
              <a:t>4/10/11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F1876F2C-E56A-E04A-AD25-8A8DEAFF0562}" type="slidenum">
              <a:rPr lang="en-US"/>
              <a:pPr>
                <a:defRPr/>
              </a:pPr>
              <a:t>‹#›</a:t>
            </a:fld>
            <a:endParaRPr lang="en-US"/>
          </a:p>
        </p:txBody>
      </p:sp>
    </p:spTree>
    <p:extLst>
      <p:ext uri="{BB962C8B-B14F-4D97-AF65-F5344CB8AC3E}">
        <p14:creationId xmlns:p14="http://schemas.microsoft.com/office/powerpoint/2010/main" val="165121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918648"/>
            <a:ext cx="9143621" cy="1599578"/>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9D2F6E18-8F26-7D41-A194-E3F754C5E0EA}" type="datetimeFigureOut">
              <a:rPr lang="en-US"/>
              <a:pPr>
                <a:defRPr/>
              </a:pPr>
              <a:t>4/10/11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ADA7C34E-624E-0F47-8171-E2AD46D65623}" type="slidenum">
              <a:rPr lang="en-US"/>
              <a:pPr>
                <a:defRPr/>
              </a:pPr>
              <a:t>‹#›</a:t>
            </a:fld>
            <a:endParaRPr lang="en-US"/>
          </a:p>
        </p:txBody>
      </p:sp>
    </p:spTree>
    <p:extLst>
      <p:ext uri="{BB962C8B-B14F-4D97-AF65-F5344CB8AC3E}">
        <p14:creationId xmlns:p14="http://schemas.microsoft.com/office/powerpoint/2010/main" val="389470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FC9890EF-5833-6441-B4A5-AC1CC4B3626B}" type="datetimeFigureOut">
              <a:rPr lang="en-US"/>
              <a:pPr>
                <a:defRPr/>
              </a:pPr>
              <a:t>4/10/11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261569F4-3E48-A54A-A8B7-F175ECC223D9}" type="slidenum">
              <a:rPr lang="en-US"/>
              <a:pPr>
                <a:defRPr/>
              </a:pPr>
              <a:t>‹#›</a:t>
            </a:fld>
            <a:endParaRPr lang="en-US"/>
          </a:p>
        </p:txBody>
      </p:sp>
    </p:spTree>
    <p:extLst>
      <p:ext uri="{BB962C8B-B14F-4D97-AF65-F5344CB8AC3E}">
        <p14:creationId xmlns:p14="http://schemas.microsoft.com/office/powerpoint/2010/main" val="315570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80238"/>
            <a:ext cx="5111750" cy="52459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16125"/>
            <a:ext cx="3008313" cy="4110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6B9268CD-C15B-954B-BB22-E4ACB9AF8B4B}" type="datetimeFigureOut">
              <a:rPr lang="en-US"/>
              <a:pPr>
                <a:defRPr/>
              </a:pPr>
              <a:t>4/10/11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0A20D12F-0911-8048-B90D-24C38E486F4D}" type="slidenum">
              <a:rPr lang="en-US"/>
              <a:pPr>
                <a:defRPr/>
              </a:pPr>
              <a:t>‹#›</a:t>
            </a:fld>
            <a:endParaRPr lang="en-US"/>
          </a:p>
        </p:txBody>
      </p:sp>
    </p:spTree>
    <p:extLst>
      <p:ext uri="{BB962C8B-B14F-4D97-AF65-F5344CB8AC3E}">
        <p14:creationId xmlns:p14="http://schemas.microsoft.com/office/powerpoint/2010/main" val="224963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DE2BBE9E-8143-A446-930B-C2864797E59D}" type="datetimeFigureOut">
              <a:rPr lang="en-US"/>
              <a:pPr>
                <a:defRPr/>
              </a:pPr>
              <a:t>4/10/11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F4C142EB-0E83-DB4F-8171-53B860F76146}" type="slidenum">
              <a:rPr lang="en-US"/>
              <a:pPr>
                <a:defRPr/>
              </a:pPr>
              <a:t>‹#›</a:t>
            </a:fld>
            <a:endParaRPr lang="en-US"/>
          </a:p>
        </p:txBody>
      </p:sp>
    </p:spTree>
    <p:extLst>
      <p:ext uri="{BB962C8B-B14F-4D97-AF65-F5344CB8AC3E}">
        <p14:creationId xmlns:p14="http://schemas.microsoft.com/office/powerpoint/2010/main" val="41296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theme" Target="../theme/theme1.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9063"/>
            <a:ext cx="914400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714500"/>
            <a:ext cx="8229600" cy="576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bwMode="auto">
          <a:xfrm>
            <a:off x="264" y="0"/>
            <a:ext cx="9141884"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Lst>
  <p:txStyles>
    <p:titleStyle>
      <a:lvl1pPr algn="ctr" defTabSz="457200" rtl="0" eaLnBrk="0" fontAlgn="base" hangingPunct="0">
        <a:spcBef>
          <a:spcPct val="0"/>
        </a:spcBef>
        <a:spcAft>
          <a:spcPct val="0"/>
        </a:spcAft>
        <a:defRPr sz="4400" b="1" kern="1200">
          <a:solidFill>
            <a:schemeClr val="tx1"/>
          </a:solidFill>
          <a:latin typeface="Century Gothic"/>
          <a:ea typeface="ＭＳ Ｐゴシック" charset="0"/>
          <a:cs typeface="Century Gothic"/>
        </a:defRPr>
      </a:lvl1pPr>
      <a:lvl2pPr algn="ctr" defTabSz="457200" rtl="0" eaLnBrk="0" fontAlgn="base" hangingPunct="0">
        <a:spcBef>
          <a:spcPct val="0"/>
        </a:spcBef>
        <a:spcAft>
          <a:spcPct val="0"/>
        </a:spcAft>
        <a:defRPr sz="4400" b="1">
          <a:solidFill>
            <a:schemeClr val="tx1"/>
          </a:solidFill>
          <a:latin typeface="Century Gothic" charset="0"/>
          <a:ea typeface="ＭＳ Ｐゴシック" charset="0"/>
          <a:cs typeface="Century Gothic" charset="0"/>
        </a:defRPr>
      </a:lvl2pPr>
      <a:lvl3pPr algn="ctr" defTabSz="457200" rtl="0" eaLnBrk="0" fontAlgn="base" hangingPunct="0">
        <a:spcBef>
          <a:spcPct val="0"/>
        </a:spcBef>
        <a:spcAft>
          <a:spcPct val="0"/>
        </a:spcAft>
        <a:defRPr sz="4400" b="1">
          <a:solidFill>
            <a:schemeClr val="tx1"/>
          </a:solidFill>
          <a:latin typeface="Century Gothic" charset="0"/>
          <a:ea typeface="ＭＳ Ｐゴシック" charset="0"/>
          <a:cs typeface="Century Gothic" charset="0"/>
        </a:defRPr>
      </a:lvl3pPr>
      <a:lvl4pPr algn="ctr" defTabSz="457200" rtl="0" eaLnBrk="0" fontAlgn="base" hangingPunct="0">
        <a:spcBef>
          <a:spcPct val="0"/>
        </a:spcBef>
        <a:spcAft>
          <a:spcPct val="0"/>
        </a:spcAft>
        <a:defRPr sz="4400" b="1">
          <a:solidFill>
            <a:schemeClr val="tx1"/>
          </a:solidFill>
          <a:latin typeface="Century Gothic" charset="0"/>
          <a:ea typeface="ＭＳ Ｐゴシック" charset="0"/>
          <a:cs typeface="Century Gothic" charset="0"/>
        </a:defRPr>
      </a:lvl4pPr>
      <a:lvl5pPr algn="ctr" defTabSz="457200" rtl="0" eaLnBrk="0" fontAlgn="base" hangingPunct="0">
        <a:spcBef>
          <a:spcPct val="0"/>
        </a:spcBef>
        <a:spcAft>
          <a:spcPct val="0"/>
        </a:spcAft>
        <a:defRPr sz="4400" b="1">
          <a:solidFill>
            <a:schemeClr val="tx1"/>
          </a:solidFill>
          <a:latin typeface="Century Gothic" charset="0"/>
          <a:ea typeface="ＭＳ Ｐゴシック" charset="0"/>
          <a:cs typeface="Century Gothic" charset="0"/>
        </a:defRPr>
      </a:lvl5pPr>
      <a:lvl6pPr marL="457200" algn="ctr" defTabSz="457200" rtl="0" fontAlgn="base">
        <a:spcBef>
          <a:spcPct val="0"/>
        </a:spcBef>
        <a:spcAft>
          <a:spcPct val="0"/>
        </a:spcAft>
        <a:defRPr sz="4400" b="1">
          <a:solidFill>
            <a:schemeClr val="tx1"/>
          </a:solidFill>
          <a:latin typeface="Century Gothic" charset="0"/>
          <a:ea typeface="ＭＳ Ｐゴシック" charset="0"/>
          <a:cs typeface="Century Gothic" charset="0"/>
        </a:defRPr>
      </a:lvl6pPr>
      <a:lvl7pPr marL="914400" algn="ctr" defTabSz="457200" rtl="0" fontAlgn="base">
        <a:spcBef>
          <a:spcPct val="0"/>
        </a:spcBef>
        <a:spcAft>
          <a:spcPct val="0"/>
        </a:spcAft>
        <a:defRPr sz="4400" b="1">
          <a:solidFill>
            <a:schemeClr val="tx1"/>
          </a:solidFill>
          <a:latin typeface="Century Gothic" charset="0"/>
          <a:ea typeface="ＭＳ Ｐゴシック" charset="0"/>
          <a:cs typeface="Century Gothic" charset="0"/>
        </a:defRPr>
      </a:lvl7pPr>
      <a:lvl8pPr marL="1371600" algn="ctr" defTabSz="457200" rtl="0" fontAlgn="base">
        <a:spcBef>
          <a:spcPct val="0"/>
        </a:spcBef>
        <a:spcAft>
          <a:spcPct val="0"/>
        </a:spcAft>
        <a:defRPr sz="4400" b="1">
          <a:solidFill>
            <a:schemeClr val="tx1"/>
          </a:solidFill>
          <a:latin typeface="Century Gothic" charset="0"/>
          <a:ea typeface="ＭＳ Ｐゴシック" charset="0"/>
          <a:cs typeface="Century Gothic" charset="0"/>
        </a:defRPr>
      </a:lvl8pPr>
      <a:lvl9pPr marL="1828800" algn="ctr" defTabSz="457200" rtl="0" fontAlgn="base">
        <a:spcBef>
          <a:spcPct val="0"/>
        </a:spcBef>
        <a:spcAft>
          <a:spcPct val="0"/>
        </a:spcAft>
        <a:defRPr sz="4400" b="1">
          <a:solidFill>
            <a:schemeClr val="tx1"/>
          </a:solidFill>
          <a:latin typeface="Century Gothic" charset="0"/>
          <a:ea typeface="ＭＳ Ｐゴシック" charset="0"/>
          <a:cs typeface="Century Gothic"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Century Gothic"/>
          <a:ea typeface="ＭＳ Ｐゴシック" charset="0"/>
          <a:cs typeface="Century Gothic"/>
        </a:defRPr>
      </a:lvl1pPr>
      <a:lvl2pPr marL="742950" indent="-285750" algn="l" defTabSz="457200" rtl="0" eaLnBrk="0" fontAlgn="base" hangingPunct="0">
        <a:spcBef>
          <a:spcPct val="20000"/>
        </a:spcBef>
        <a:spcAft>
          <a:spcPct val="0"/>
        </a:spcAft>
        <a:buFont typeface="Arial" charset="0"/>
        <a:buChar char="–"/>
        <a:defRPr sz="2800" b="1" kern="1200">
          <a:solidFill>
            <a:schemeClr val="tx1"/>
          </a:solidFill>
          <a:latin typeface="Century Gothic"/>
          <a:ea typeface="Century Gothic" charset="0"/>
          <a:cs typeface="Century 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Century Gothic"/>
          <a:ea typeface="Century Gothic" charset="0"/>
          <a:cs typeface="Century 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Century Gothic" charset="0"/>
          <a:cs typeface="Century 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Century Gothic" charset="0"/>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5"/>
          <p:cNvSpPr>
            <a:spLocks noGrp="1"/>
          </p:cNvSpPr>
          <p:nvPr>
            <p:ph type="ctrTitle"/>
          </p:nvPr>
        </p:nvSpPr>
        <p:spPr>
          <a:xfrm>
            <a:off x="3716338" y="1255713"/>
            <a:ext cx="5427662" cy="2827337"/>
          </a:xfrm>
        </p:spPr>
        <p:txBody>
          <a:bodyPr/>
          <a:lstStyle/>
          <a:p>
            <a:pPr eaLnBrk="1" hangingPunct="1"/>
            <a:r>
              <a:rPr lang="en-US">
                <a:latin typeface="Century Gothic" charset="0"/>
              </a:rPr>
              <a:t>Policy Experience Report</a:t>
            </a:r>
          </a:p>
        </p:txBody>
      </p:sp>
      <p:sp>
        <p:nvSpPr>
          <p:cNvPr id="13314" name="Subtitle 6"/>
          <p:cNvSpPr>
            <a:spLocks noGrp="1"/>
          </p:cNvSpPr>
          <p:nvPr>
            <p:ph type="subTitle" idx="1"/>
          </p:nvPr>
        </p:nvSpPr>
        <p:spPr>
          <a:xfrm>
            <a:off x="3552825" y="4083050"/>
            <a:ext cx="5591175" cy="1028700"/>
          </a:xfrm>
        </p:spPr>
        <p:txBody>
          <a:bodyPr/>
          <a:lstStyle/>
          <a:p>
            <a:pPr eaLnBrk="1" hangingPunct="1"/>
            <a:r>
              <a:rPr lang="en-US">
                <a:latin typeface="Century Gothic" charset="0"/>
              </a:rPr>
              <a:t>Leslie Nobile</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615950"/>
            <a:ext cx="9144000" cy="771525"/>
          </a:xfrm>
        </p:spPr>
        <p:txBody>
          <a:bodyPr/>
          <a:lstStyle/>
          <a:p>
            <a:r>
              <a:rPr lang="en-US" dirty="0">
                <a:latin typeface="Century Gothic" charset="0"/>
              </a:rPr>
              <a:t>Issues</a:t>
            </a:r>
          </a:p>
        </p:txBody>
      </p:sp>
      <p:sp>
        <p:nvSpPr>
          <p:cNvPr id="25602" name="Content Placeholder 2"/>
          <p:cNvSpPr>
            <a:spLocks noGrp="1"/>
          </p:cNvSpPr>
          <p:nvPr>
            <p:ph idx="1"/>
          </p:nvPr>
        </p:nvSpPr>
        <p:spPr>
          <a:xfrm>
            <a:off x="214313" y="1514474"/>
            <a:ext cx="8763000" cy="4797313"/>
          </a:xfrm>
        </p:spPr>
        <p:txBody>
          <a:bodyPr/>
          <a:lstStyle/>
          <a:p>
            <a:pPr>
              <a:lnSpc>
                <a:spcPct val="110000"/>
              </a:lnSpc>
              <a:defRPr/>
            </a:pPr>
            <a:r>
              <a:rPr lang="en-US" sz="2700" dirty="0">
                <a:latin typeface="Century Gothic" charset="0"/>
              </a:rPr>
              <a:t>Current policy based on justified need, however, no stipulation in 8.3 that would disallow an organization from immediately “</a:t>
            </a:r>
            <a:r>
              <a:rPr lang="en-US" altLang="ja-JP" sz="2700" dirty="0">
                <a:latin typeface="Century Gothic" charset="0"/>
              </a:rPr>
              <a:t>flipping</a:t>
            </a:r>
            <a:r>
              <a:rPr lang="en-US" sz="2700" dirty="0">
                <a:latin typeface="Century Gothic" charset="0"/>
              </a:rPr>
              <a:t>”</a:t>
            </a:r>
            <a:r>
              <a:rPr lang="en-US" altLang="ja-JP" sz="2700" dirty="0">
                <a:latin typeface="Century Gothic" charset="0"/>
              </a:rPr>
              <a:t> any IP addresses they were recently issued by ARIN for profit by using NRPM </a:t>
            </a:r>
            <a:r>
              <a:rPr lang="en-US" altLang="ja-JP" sz="2700" dirty="0" smtClean="0">
                <a:latin typeface="Century Gothic" charset="0"/>
              </a:rPr>
              <a:t>8.3</a:t>
            </a:r>
          </a:p>
          <a:p>
            <a:pPr>
              <a:lnSpc>
                <a:spcPct val="110000"/>
              </a:lnSpc>
              <a:defRPr/>
            </a:pPr>
            <a:r>
              <a:rPr lang="en-US" sz="2700" dirty="0" smtClean="0">
                <a:latin typeface="Century Gothic" charset="0"/>
              </a:rPr>
              <a:t>Is it fair to allow someone to obtain a limited resource based on justified need, and then never actually use it?</a:t>
            </a:r>
          </a:p>
          <a:p>
            <a:pPr>
              <a:lnSpc>
                <a:spcPct val="110000"/>
              </a:lnSpc>
              <a:defRPr/>
            </a:pPr>
            <a:r>
              <a:rPr lang="en-US" sz="2700" dirty="0" smtClean="0">
                <a:latin typeface="Century Gothic" charset="0"/>
              </a:rPr>
              <a:t>This behavior would seem to be a direct violation of the RSA</a:t>
            </a:r>
          </a:p>
          <a:p>
            <a:pPr marL="0" indent="0">
              <a:buFont typeface="Arial" charset="0"/>
              <a:buNone/>
              <a:defRPr/>
            </a:pPr>
            <a:r>
              <a:rPr lang="en-US" sz="2800" dirty="0" smtClean="0">
                <a:latin typeface="Century Gothic" charset="0"/>
              </a:rPr>
              <a:t> </a:t>
            </a:r>
            <a:endParaRPr lang="en-US" dirty="0">
              <a:latin typeface="Century Gothic"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363664"/>
            <a:ext cx="9144000" cy="847725"/>
          </a:xfrm>
        </p:spPr>
        <p:txBody>
          <a:bodyPr/>
          <a:lstStyle/>
          <a:p>
            <a:r>
              <a:rPr lang="en-US" dirty="0">
                <a:latin typeface="Century Gothic" charset="0"/>
              </a:rPr>
              <a:t>Suggestion</a:t>
            </a:r>
          </a:p>
        </p:txBody>
      </p:sp>
      <p:sp>
        <p:nvSpPr>
          <p:cNvPr id="27650" name="Content Placeholder 2"/>
          <p:cNvSpPr>
            <a:spLocks noGrp="1"/>
          </p:cNvSpPr>
          <p:nvPr>
            <p:ph idx="1"/>
          </p:nvPr>
        </p:nvSpPr>
        <p:spPr>
          <a:xfrm>
            <a:off x="214313" y="1211390"/>
            <a:ext cx="8763000" cy="5435474"/>
          </a:xfrm>
        </p:spPr>
        <p:txBody>
          <a:bodyPr/>
          <a:lstStyle/>
          <a:p>
            <a:r>
              <a:rPr lang="en-US" sz="2800" dirty="0">
                <a:latin typeface="Century Gothic" charset="0"/>
              </a:rPr>
              <a:t>Make policy consistent with the RSA’s requirement that resources be used in the manner for which they were approved </a:t>
            </a:r>
            <a:endParaRPr lang="en-US" sz="2800" dirty="0" smtClean="0">
              <a:latin typeface="Century Gothic" charset="0"/>
            </a:endParaRPr>
          </a:p>
          <a:p>
            <a:r>
              <a:rPr lang="en-US" sz="2800" dirty="0">
                <a:latin typeface="Century Gothic" charset="0"/>
              </a:rPr>
              <a:t>Various options:</a:t>
            </a:r>
          </a:p>
          <a:p>
            <a:pPr marL="914400" lvl="1" indent="-457200">
              <a:buFont typeface="Calibri" charset="0"/>
              <a:buAutoNum type="alphaUcPeriod"/>
            </a:pPr>
            <a:r>
              <a:rPr lang="en-US" sz="2400" b="0" dirty="0">
                <a:latin typeface="Century Gothic" charset="0"/>
                <a:cs typeface="Century Gothic" charset="0"/>
              </a:rPr>
              <a:t>Update 8.3 to add a requirement that resources must be registered for a minimum of one year to be eligible </a:t>
            </a:r>
            <a:r>
              <a:rPr lang="en-US" dirty="0">
                <a:latin typeface="Century Gothic" charset="0"/>
                <a:cs typeface="Century Gothic" charset="0"/>
              </a:rPr>
              <a:t> </a:t>
            </a:r>
          </a:p>
          <a:p>
            <a:pPr marL="914400" lvl="1" indent="-457200">
              <a:buFont typeface="Calibri" charset="0"/>
              <a:buAutoNum type="alphaUcPeriod"/>
            </a:pPr>
            <a:r>
              <a:rPr lang="en-US" sz="2400" b="0" dirty="0">
                <a:latin typeface="Century Gothic" charset="0"/>
                <a:cs typeface="Century Gothic" charset="0"/>
              </a:rPr>
              <a:t>Update 8.3 to state that resources are not eligible for subsequent transfer</a:t>
            </a:r>
          </a:p>
          <a:p>
            <a:pPr marL="914400" lvl="1" indent="-457200">
              <a:buFont typeface="Calibri" charset="0"/>
              <a:buAutoNum type="alphaUcPeriod"/>
            </a:pPr>
            <a:r>
              <a:rPr lang="en-US" sz="2400" b="0" dirty="0">
                <a:latin typeface="Century Gothic" charset="0"/>
                <a:cs typeface="Century Gothic" charset="0"/>
              </a:rPr>
              <a:t>Apply “A” or “B” to some percentage of received resources</a:t>
            </a:r>
          </a:p>
          <a:p>
            <a:pPr marL="914400" lvl="1" indent="-457200">
              <a:buFont typeface="Calibri" charset="0"/>
              <a:buAutoNum type="alphaUcPeriod"/>
            </a:pPr>
            <a:r>
              <a:rPr lang="en-US" sz="2400" b="0" dirty="0">
                <a:latin typeface="Century Gothic" charset="0"/>
                <a:cs typeface="Century Gothic" charset="0"/>
              </a:rPr>
              <a:t>Other? </a:t>
            </a:r>
            <a:endParaRPr lang="en-US" sz="2400" dirty="0">
              <a:latin typeface="Century Gothic" charset="0"/>
              <a:cs typeface="Century Gothic" charset="0"/>
            </a:endParaRPr>
          </a:p>
          <a:p>
            <a:endParaRPr lang="en-US" sz="2800" dirty="0">
              <a:latin typeface="Century Gothic"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141288" y="804863"/>
            <a:ext cx="8778875" cy="5635625"/>
          </a:xfrm>
        </p:spPr>
        <p:txBody>
          <a:bodyPr/>
          <a:lstStyle/>
          <a:p>
            <a:pPr>
              <a:defRPr/>
            </a:pPr>
            <a:r>
              <a:rPr lang="en-US" sz="2800" b="1" dirty="0">
                <a:latin typeface="Century Gothic" charset="0"/>
              </a:rPr>
              <a:t>NRPM 10.3 “</a:t>
            </a:r>
            <a:r>
              <a:rPr lang="en-US" altLang="ja-JP" sz="2800" b="1" dirty="0">
                <a:latin typeface="Century Gothic" charset="0"/>
              </a:rPr>
              <a:t>IANA Policy for Allocation of ASN Blocks to RIRs</a:t>
            </a:r>
            <a:r>
              <a:rPr lang="en-US" sz="2800" b="1" dirty="0">
                <a:latin typeface="Century Gothic" charset="0"/>
              </a:rPr>
              <a:t>”</a:t>
            </a:r>
            <a:endParaRPr lang="en-US" altLang="ja-JP" sz="2800" b="1" dirty="0">
              <a:latin typeface="Century Gothic" charset="0"/>
            </a:endParaRPr>
          </a:p>
          <a:p>
            <a:pPr lvl="1">
              <a:defRPr/>
            </a:pPr>
            <a:r>
              <a:rPr lang="en-US" sz="2400" b="0" i="1" dirty="0">
                <a:latin typeface="Century Gothic" charset="0"/>
                <a:cs typeface="Century Gothic" charset="0"/>
              </a:rPr>
              <a:t>After </a:t>
            </a:r>
            <a:r>
              <a:rPr lang="en-US" sz="2400" b="0" i="1" dirty="0" smtClean="0">
                <a:latin typeface="Century Gothic" charset="0"/>
                <a:cs typeface="Century Gothic" charset="0"/>
              </a:rPr>
              <a:t>Dec 31, </a:t>
            </a:r>
            <a:r>
              <a:rPr lang="en-US" sz="2400" b="0" i="1" dirty="0">
                <a:latin typeface="Century Gothic" charset="0"/>
                <a:cs typeface="Century Gothic" charset="0"/>
              </a:rPr>
              <a:t>2010, IANA and the RIRs make no distinction between 2-byte and 4-byte ASNs and will operate from an undifferentiated 32-bit </a:t>
            </a:r>
            <a:r>
              <a:rPr lang="en-US" sz="2400" b="0" i="1" dirty="0" smtClean="0">
                <a:latin typeface="Century Gothic" charset="0"/>
                <a:cs typeface="Century Gothic" charset="0"/>
              </a:rPr>
              <a:t>pool</a:t>
            </a:r>
            <a:endParaRPr lang="en-US" sz="2000" b="0" dirty="0">
              <a:latin typeface="Century Gothic" charset="0"/>
              <a:cs typeface="Century Gothic" charset="0"/>
            </a:endParaRPr>
          </a:p>
          <a:p>
            <a:pPr marL="0" indent="0">
              <a:buFont typeface="Arial" charset="0"/>
              <a:buNone/>
              <a:defRPr/>
            </a:pPr>
            <a:r>
              <a:rPr lang="en-US" sz="2800" b="1" dirty="0">
                <a:latin typeface="Century Gothic" charset="0"/>
              </a:rPr>
              <a:t> </a:t>
            </a:r>
            <a:r>
              <a:rPr lang="en-US" sz="2800" b="1" dirty="0" smtClean="0">
                <a:latin typeface="Century Gothic" charset="0"/>
              </a:rPr>
              <a:t>      Issue</a:t>
            </a:r>
            <a:endParaRPr lang="en-US" sz="2800" dirty="0">
              <a:latin typeface="Century Gothic" charset="0"/>
            </a:endParaRPr>
          </a:p>
          <a:p>
            <a:pPr lvl="1">
              <a:defRPr/>
            </a:pPr>
            <a:r>
              <a:rPr lang="en-US" sz="2400" b="0" dirty="0">
                <a:latin typeface="Century Gothic" charset="0"/>
                <a:cs typeface="Century Gothic" charset="0"/>
              </a:rPr>
              <a:t>Most customers are specifically asking for 2-byte ASNs, or exchanging their 4-byte ASNs once issued</a:t>
            </a:r>
          </a:p>
          <a:p>
            <a:pPr lvl="1">
              <a:defRPr/>
            </a:pPr>
            <a:r>
              <a:rPr lang="en-US" sz="2400" b="0" dirty="0">
                <a:latin typeface="Century Gothic" charset="0"/>
                <a:cs typeface="Century Gothic" charset="0"/>
              </a:rPr>
              <a:t>To date, there are only </a:t>
            </a:r>
            <a:r>
              <a:rPr lang="en-US" sz="2400" b="0" dirty="0" smtClean="0">
                <a:latin typeface="Century Gothic" charset="0"/>
                <a:cs typeface="Century Gothic" charset="0"/>
              </a:rPr>
              <a:t>38 </a:t>
            </a:r>
            <a:r>
              <a:rPr lang="en-US" sz="2400" b="0" dirty="0">
                <a:latin typeface="Century Gothic" charset="0"/>
                <a:cs typeface="Century Gothic" charset="0"/>
              </a:rPr>
              <a:t>4-byte </a:t>
            </a:r>
            <a:r>
              <a:rPr lang="en-US" sz="2400" b="0" dirty="0" smtClean="0">
                <a:latin typeface="Century Gothic" charset="0"/>
                <a:cs typeface="Century Gothic" charset="0"/>
              </a:rPr>
              <a:t>ASNs actively registered</a:t>
            </a:r>
          </a:p>
          <a:p>
            <a:pPr lvl="1">
              <a:defRPr/>
            </a:pPr>
            <a:r>
              <a:rPr lang="en-US" sz="2400" b="0" dirty="0" smtClean="0">
                <a:latin typeface="Century Gothic" charset="0"/>
                <a:cs typeface="Century Gothic" charset="0"/>
              </a:rPr>
              <a:t>53 4-byte ASNs </a:t>
            </a:r>
            <a:r>
              <a:rPr lang="en-US" sz="2400" b="0" dirty="0">
                <a:latin typeface="Century Gothic" charset="0"/>
                <a:cs typeface="Century Gothic" charset="0"/>
              </a:rPr>
              <a:t>have been exchanged for </a:t>
            </a:r>
            <a:r>
              <a:rPr lang="en-US" sz="2400" b="0" dirty="0" smtClean="0">
                <a:latin typeface="Century Gothic" charset="0"/>
                <a:cs typeface="Century Gothic" charset="0"/>
              </a:rPr>
              <a:t>2–</a:t>
            </a:r>
            <a:r>
              <a:rPr lang="en-US" sz="2400" b="0" dirty="0">
                <a:latin typeface="Century Gothic" charset="0"/>
                <a:cs typeface="Century Gothic" charset="0"/>
              </a:rPr>
              <a:t>byte</a:t>
            </a:r>
          </a:p>
          <a:p>
            <a:pPr lvl="2">
              <a:defRPr/>
            </a:pPr>
            <a:r>
              <a:rPr lang="en-US" sz="2000" dirty="0">
                <a:latin typeface="Century Gothic" charset="0"/>
                <a:cs typeface="Century Gothic" charset="0"/>
              </a:rPr>
              <a:t>Typical reason for exchange: “Upstream said their router wouldn’t support 4-byte ASN”</a:t>
            </a:r>
          </a:p>
          <a:p>
            <a:pPr lvl="1">
              <a:defRPr/>
            </a:pPr>
            <a:endParaRPr lang="en-US" sz="2000" b="0" dirty="0">
              <a:latin typeface="Century Gothic" charset="0"/>
              <a:cs typeface="Century Gothic" charset="0"/>
            </a:endParaRPr>
          </a:p>
        </p:txBody>
      </p:sp>
      <p:sp>
        <p:nvSpPr>
          <p:cNvPr id="3" name="Curved Right Arrow 2"/>
          <p:cNvSpPr/>
          <p:nvPr/>
        </p:nvSpPr>
        <p:spPr>
          <a:xfrm>
            <a:off x="141288" y="2144713"/>
            <a:ext cx="715962" cy="1216025"/>
          </a:xfrm>
          <a:prstGeom prst="curvedRightArrow">
            <a:avLst>
              <a:gd name="adj1" fmla="val 37984"/>
              <a:gd name="adj2" fmla="val 50000"/>
              <a:gd name="adj3" fmla="val 25000"/>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extLst>
      <p:ext uri="{BB962C8B-B14F-4D97-AF65-F5344CB8AC3E}">
        <p14:creationId xmlns:p14="http://schemas.microsoft.com/office/powerpoint/2010/main" val="396349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249238" y="592138"/>
            <a:ext cx="7264400" cy="1143000"/>
          </a:xfrm>
        </p:spPr>
        <p:txBody>
          <a:bodyPr/>
          <a:lstStyle/>
          <a:p>
            <a:r>
              <a:rPr lang="en-US">
                <a:latin typeface="Century Gothic" charset="0"/>
              </a:rPr>
              <a:t>Current Practice</a:t>
            </a:r>
          </a:p>
        </p:txBody>
      </p:sp>
      <p:sp>
        <p:nvSpPr>
          <p:cNvPr id="23554" name="Content Placeholder 2"/>
          <p:cNvSpPr>
            <a:spLocks noGrp="1"/>
          </p:cNvSpPr>
          <p:nvPr>
            <p:ph idx="1"/>
          </p:nvPr>
        </p:nvSpPr>
        <p:spPr>
          <a:xfrm>
            <a:off x="369186" y="1720951"/>
            <a:ext cx="8229600" cy="4614862"/>
          </a:xfrm>
        </p:spPr>
        <p:txBody>
          <a:bodyPr/>
          <a:lstStyle/>
          <a:p>
            <a:r>
              <a:rPr lang="en-US" sz="3000" b="1" dirty="0">
                <a:latin typeface="Century Gothic" charset="0"/>
              </a:rPr>
              <a:t>ARIN assigns from one pool starting with the lowest numbers first (2-byte) </a:t>
            </a:r>
          </a:p>
          <a:p>
            <a:pPr lvl="1">
              <a:spcAft>
                <a:spcPts val="1200"/>
              </a:spcAft>
            </a:pPr>
            <a:r>
              <a:rPr lang="en-US" b="0" dirty="0">
                <a:latin typeface="Century Gothic" charset="0"/>
                <a:cs typeface="Century Gothic" charset="0"/>
              </a:rPr>
              <a:t>Customer </a:t>
            </a:r>
            <a:r>
              <a:rPr lang="en-US" b="0" dirty="0" smtClean="0">
                <a:latin typeface="Century Gothic" charset="0"/>
                <a:cs typeface="Century Gothic" charset="0"/>
              </a:rPr>
              <a:t>still has </a:t>
            </a:r>
            <a:r>
              <a:rPr lang="en-US" b="0" dirty="0">
                <a:latin typeface="Century Gothic" charset="0"/>
                <a:cs typeface="Century Gothic" charset="0"/>
              </a:rPr>
              <a:t>option to choose 2-byte or 4-byte</a:t>
            </a:r>
          </a:p>
          <a:p>
            <a:pPr lvl="1">
              <a:spcAft>
                <a:spcPts val="1200"/>
              </a:spcAft>
            </a:pPr>
            <a:r>
              <a:rPr lang="en-US" b="0" dirty="0">
                <a:latin typeface="Century Gothic" charset="0"/>
                <a:cs typeface="Century Gothic" charset="0"/>
              </a:rPr>
              <a:t>Staff ensures customer really wants 4-byte ASN before issuing </a:t>
            </a:r>
          </a:p>
          <a:p>
            <a:pPr lvl="1">
              <a:spcAft>
                <a:spcPts val="1200"/>
              </a:spcAft>
            </a:pPr>
            <a:r>
              <a:rPr lang="en-US" b="0" dirty="0">
                <a:latin typeface="Century Gothic" charset="0"/>
                <a:cs typeface="Century Gothic" charset="0"/>
              </a:rPr>
              <a:t>Will exchange 4-byte ASN when asked</a:t>
            </a:r>
          </a:p>
        </p:txBody>
      </p:sp>
    </p:spTree>
    <p:extLst>
      <p:ext uri="{BB962C8B-B14F-4D97-AF65-F5344CB8AC3E}">
        <p14:creationId xmlns:p14="http://schemas.microsoft.com/office/powerpoint/2010/main" val="25275945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284163" y="1653085"/>
            <a:ext cx="8620125" cy="4432300"/>
          </a:xfrm>
        </p:spPr>
        <p:txBody>
          <a:bodyPr>
            <a:normAutofit/>
          </a:bodyPr>
          <a:lstStyle/>
          <a:p>
            <a:pPr>
              <a:buFont typeface="Arial" charset="0"/>
              <a:buNone/>
              <a:defRPr/>
            </a:pPr>
            <a:endParaRPr lang="en-US" sz="2300" dirty="0" smtClean="0">
              <a:latin typeface="Century Gothic" pitchFamily="-107" charset="0"/>
              <a:ea typeface="Century Gothic" pitchFamily="-107" charset="0"/>
              <a:cs typeface="Century Gothic" pitchFamily="-107" charset="0"/>
            </a:endParaRPr>
          </a:p>
          <a:p>
            <a:pPr>
              <a:lnSpc>
                <a:spcPct val="110000"/>
              </a:lnSpc>
              <a:defRPr/>
            </a:pPr>
            <a:r>
              <a:rPr lang="en-AU" sz="3355" dirty="0" smtClean="0">
                <a:latin typeface="Century Gothic" pitchFamily="-107" charset="0"/>
                <a:ea typeface="Century Gothic" pitchFamily="-107" charset="0"/>
                <a:cs typeface="Century Gothic" pitchFamily="-107" charset="0"/>
              </a:rPr>
              <a:t>Network managers and router vendors must ensure that their networks and products are compatible with 4-byte ASNs</a:t>
            </a:r>
          </a:p>
          <a:p>
            <a:pPr>
              <a:lnSpc>
                <a:spcPct val="110000"/>
              </a:lnSpc>
              <a:defRPr/>
            </a:pPr>
            <a:r>
              <a:rPr lang="en-AU" sz="3355" dirty="0" smtClean="0">
                <a:latin typeface="Century Gothic" pitchFamily="-107" charset="0"/>
                <a:ea typeface="Century Gothic" pitchFamily="-107" charset="0"/>
                <a:cs typeface="Century Gothic" pitchFamily="-107" charset="0"/>
              </a:rPr>
              <a:t>Is there something ARIN can do to help with the transition to 4-byte ASNs?</a:t>
            </a:r>
          </a:p>
          <a:p>
            <a:pPr>
              <a:defRPr/>
            </a:pPr>
            <a:endParaRPr lang="en-AU" sz="3840" dirty="0" smtClean="0">
              <a:latin typeface="Century Gothic" pitchFamily="-107" charset="0"/>
              <a:ea typeface="Century Gothic" pitchFamily="-107" charset="0"/>
              <a:cs typeface="Century Gothic" pitchFamily="-107" charset="0"/>
            </a:endParaRPr>
          </a:p>
          <a:p>
            <a:pPr>
              <a:defRPr/>
            </a:pPr>
            <a:endParaRPr lang="en-US" sz="2880" dirty="0" smtClean="0">
              <a:latin typeface="Century Gothic" pitchFamily="-107" charset="0"/>
              <a:ea typeface="Century Gothic" pitchFamily="-107" charset="0"/>
              <a:cs typeface="Century Gothic" pitchFamily="-107" charset="0"/>
            </a:endParaRPr>
          </a:p>
          <a:p>
            <a:pPr>
              <a:defRPr/>
            </a:pPr>
            <a:endParaRPr lang="en-US" sz="2880" dirty="0" smtClean="0">
              <a:latin typeface="Century Gothic" pitchFamily="-107" charset="0"/>
              <a:ea typeface="Century Gothic" pitchFamily="-107" charset="0"/>
              <a:cs typeface="Century Gothic" pitchFamily="-107" charset="0"/>
            </a:endParaRPr>
          </a:p>
          <a:p>
            <a:pPr>
              <a:defRPr/>
            </a:pPr>
            <a:endParaRPr lang="en-US" sz="2300" dirty="0" smtClean="0">
              <a:latin typeface="Century Gothic" pitchFamily="-107" charset="0"/>
              <a:ea typeface="ＭＳ Ｐゴシック" pitchFamily="-107" charset="-128"/>
              <a:cs typeface="ＭＳ Ｐゴシック" pitchFamily="-107" charset="-128"/>
            </a:endParaRPr>
          </a:p>
        </p:txBody>
      </p:sp>
      <p:sp>
        <p:nvSpPr>
          <p:cNvPr id="24578" name="Title 1"/>
          <p:cNvSpPr>
            <a:spLocks noGrp="1"/>
          </p:cNvSpPr>
          <p:nvPr>
            <p:ph type="title"/>
          </p:nvPr>
        </p:nvSpPr>
        <p:spPr>
          <a:xfrm>
            <a:off x="644524" y="794290"/>
            <a:ext cx="7852835" cy="1082675"/>
          </a:xfrm>
        </p:spPr>
        <p:txBody>
          <a:bodyPr/>
          <a:lstStyle/>
          <a:p>
            <a:r>
              <a:rPr lang="en-US" dirty="0" smtClean="0">
                <a:latin typeface="Century Gothic" charset="0"/>
              </a:rPr>
              <a:t>Question for the Community</a:t>
            </a:r>
            <a:endParaRPr lang="en-US" dirty="0">
              <a:latin typeface="Century Gothic" charset="0"/>
            </a:endParaRPr>
          </a:p>
        </p:txBody>
      </p:sp>
    </p:spTree>
    <p:extLst>
      <p:ext uri="{BB962C8B-B14F-4D97-AF65-F5344CB8AC3E}">
        <p14:creationId xmlns:p14="http://schemas.microsoft.com/office/powerpoint/2010/main" val="11201120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138" y="1404938"/>
            <a:ext cx="4098925"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idx="1"/>
          </p:nvPr>
        </p:nvSpPr>
        <p:spPr>
          <a:xfrm>
            <a:off x="282575" y="1666875"/>
            <a:ext cx="8686800" cy="4406900"/>
          </a:xfrm>
        </p:spPr>
        <p:txBody>
          <a:bodyPr/>
          <a:lstStyle/>
          <a:p>
            <a:pPr eaLnBrk="1" hangingPunct="1">
              <a:spcAft>
                <a:spcPts val="600"/>
              </a:spcAft>
              <a:defRPr/>
            </a:pPr>
            <a:r>
              <a:rPr lang="en-US" sz="2800" dirty="0">
                <a:latin typeface="Century Gothic" charset="0"/>
              </a:rPr>
              <a:t>Review existing policies</a:t>
            </a:r>
          </a:p>
          <a:p>
            <a:pPr lvl="1">
              <a:spcAft>
                <a:spcPts val="600"/>
              </a:spcAft>
              <a:defRPr/>
            </a:pPr>
            <a:r>
              <a:rPr lang="en-US" sz="2000" dirty="0">
                <a:latin typeface="Century Gothic" charset="0"/>
                <a:cs typeface="Century Gothic" charset="0"/>
              </a:rPr>
              <a:t>Ambiguous text/Inconsistencies/Gaps/Effectiveness</a:t>
            </a:r>
          </a:p>
          <a:p>
            <a:pPr eaLnBrk="1" hangingPunct="1">
              <a:spcAft>
                <a:spcPts val="600"/>
              </a:spcAft>
              <a:defRPr/>
            </a:pPr>
            <a:r>
              <a:rPr lang="en-US" sz="2800" dirty="0">
                <a:latin typeface="Century Gothic" charset="0"/>
              </a:rPr>
              <a:t>Identify areas where new or modified policy may be needed</a:t>
            </a:r>
          </a:p>
          <a:p>
            <a:pPr lvl="1" eaLnBrk="1" hangingPunct="1">
              <a:spcAft>
                <a:spcPts val="600"/>
              </a:spcAft>
              <a:defRPr/>
            </a:pPr>
            <a:r>
              <a:rPr lang="en-US" sz="2000" dirty="0">
                <a:latin typeface="Century Gothic" charset="0"/>
                <a:cs typeface="Century Gothic" charset="0"/>
              </a:rPr>
              <a:t>Operational experience</a:t>
            </a:r>
          </a:p>
          <a:p>
            <a:pPr lvl="1" eaLnBrk="1" hangingPunct="1">
              <a:spcAft>
                <a:spcPts val="600"/>
              </a:spcAft>
              <a:defRPr/>
            </a:pPr>
            <a:r>
              <a:rPr lang="en-US" sz="2000" dirty="0">
                <a:latin typeface="Century Gothic" charset="0"/>
                <a:cs typeface="Century Gothic" charset="0"/>
              </a:rPr>
              <a:t>Customer feedback</a:t>
            </a:r>
          </a:p>
          <a:p>
            <a:pPr eaLnBrk="1" hangingPunct="1">
              <a:spcAft>
                <a:spcPts val="600"/>
              </a:spcAft>
              <a:defRPr/>
            </a:pPr>
            <a:r>
              <a:rPr lang="en-US" sz="2800" dirty="0" smtClean="0">
                <a:latin typeface="Century Gothic" charset="0"/>
              </a:rPr>
              <a:t>Provide </a:t>
            </a:r>
            <a:r>
              <a:rPr lang="en-US" sz="2800" dirty="0">
                <a:latin typeface="Century Gothic" charset="0"/>
              </a:rPr>
              <a:t>feedback to </a:t>
            </a:r>
            <a:r>
              <a:rPr lang="en-US" sz="2800" dirty="0" smtClean="0">
                <a:latin typeface="Century Gothic" charset="0"/>
              </a:rPr>
              <a:t>community and make recommendations when appropriate </a:t>
            </a:r>
            <a:endParaRPr lang="en-US" sz="2800" dirty="0">
              <a:latin typeface="Century Gothic" charset="0"/>
            </a:endParaRPr>
          </a:p>
          <a:p>
            <a:pPr marL="0" indent="0" eaLnBrk="1" hangingPunct="1">
              <a:spcAft>
                <a:spcPts val="600"/>
              </a:spcAft>
              <a:buFont typeface="Arial" charset="0"/>
              <a:buNone/>
              <a:defRPr/>
            </a:pPr>
            <a:r>
              <a:rPr lang="en-US" sz="2800" dirty="0" smtClean="0">
                <a:latin typeface="Century Gothic" charset="0"/>
              </a:rPr>
              <a:t>    </a:t>
            </a:r>
            <a:endParaRPr lang="en-US" sz="2800" dirty="0">
              <a:latin typeface="Century Gothic" charset="0"/>
            </a:endParaRPr>
          </a:p>
        </p:txBody>
      </p:sp>
      <p:sp>
        <p:nvSpPr>
          <p:cNvPr id="14338" name="Rectangle 2"/>
          <p:cNvSpPr>
            <a:spLocks noGrp="1" noChangeArrowheads="1"/>
          </p:cNvSpPr>
          <p:nvPr>
            <p:ph type="title"/>
          </p:nvPr>
        </p:nvSpPr>
        <p:spPr>
          <a:xfrm>
            <a:off x="2085975" y="655638"/>
            <a:ext cx="4970463" cy="784225"/>
          </a:xfrm>
        </p:spPr>
        <p:txBody>
          <a:bodyPr/>
          <a:lstStyle/>
          <a:p>
            <a:pPr eaLnBrk="1" hangingPunct="1"/>
            <a:r>
              <a:rPr lang="en-US">
                <a:latin typeface="Century Gothic" charset="0"/>
              </a:rPr>
              <a:t>Purpose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44525" y="255588"/>
            <a:ext cx="7769225" cy="1543050"/>
          </a:xfrm>
        </p:spPr>
        <p:txBody>
          <a:bodyPr/>
          <a:lstStyle/>
          <a:p>
            <a:pPr eaLnBrk="1" hangingPunct="1"/>
            <a:r>
              <a:rPr lang="en-US">
                <a:latin typeface="Century Gothic" charset="0"/>
              </a:rPr>
              <a:t>Policies Reviewed</a:t>
            </a:r>
          </a:p>
        </p:txBody>
      </p:sp>
      <p:sp>
        <p:nvSpPr>
          <p:cNvPr id="16386" name="Content Placeholder 2"/>
          <p:cNvSpPr>
            <a:spLocks noGrp="1"/>
          </p:cNvSpPr>
          <p:nvPr>
            <p:ph idx="1"/>
          </p:nvPr>
        </p:nvSpPr>
        <p:spPr>
          <a:xfrm>
            <a:off x="326908" y="1776413"/>
            <a:ext cx="8475780" cy="4394200"/>
          </a:xfrm>
        </p:spPr>
        <p:txBody>
          <a:bodyPr/>
          <a:lstStyle/>
          <a:p>
            <a:pPr eaLnBrk="1" hangingPunct="1">
              <a:lnSpc>
                <a:spcPct val="120000"/>
              </a:lnSpc>
            </a:pPr>
            <a:r>
              <a:rPr lang="en-US" sz="3000" dirty="0">
                <a:latin typeface="Century Gothic" charset="0"/>
              </a:rPr>
              <a:t>Definition of End-user and ISP(LIR) </a:t>
            </a:r>
            <a:r>
              <a:rPr lang="en-US" sz="3000" dirty="0" smtClean="0">
                <a:latin typeface="Century Gothic" charset="0"/>
              </a:rPr>
              <a:t/>
            </a:r>
            <a:br>
              <a:rPr lang="en-US" sz="3000" dirty="0" smtClean="0">
                <a:latin typeface="Century Gothic" charset="0"/>
              </a:rPr>
            </a:br>
            <a:r>
              <a:rPr lang="en-US" sz="3000" dirty="0" smtClean="0">
                <a:latin typeface="Century Gothic" charset="0"/>
              </a:rPr>
              <a:t>(</a:t>
            </a:r>
            <a:r>
              <a:rPr lang="en-US" sz="3000" b="1" dirty="0">
                <a:latin typeface="Century Gothic" charset="0"/>
              </a:rPr>
              <a:t>NRPM 2.6 and 2.4</a:t>
            </a:r>
            <a:r>
              <a:rPr lang="en-US" sz="3000" dirty="0">
                <a:latin typeface="Century Gothic" charset="0"/>
              </a:rPr>
              <a:t>)</a:t>
            </a:r>
          </a:p>
          <a:p>
            <a:pPr eaLnBrk="1" hangingPunct="1">
              <a:lnSpc>
                <a:spcPct val="120000"/>
              </a:lnSpc>
            </a:pPr>
            <a:r>
              <a:rPr lang="en-US" sz="3000" dirty="0">
                <a:latin typeface="Century Gothic" charset="0"/>
              </a:rPr>
              <a:t>Can an RIR issue space to an organization outside its region? </a:t>
            </a:r>
            <a:r>
              <a:rPr lang="en-US" sz="3000" dirty="0" smtClean="0">
                <a:latin typeface="Century Gothic" charset="0"/>
              </a:rPr>
              <a:t>(</a:t>
            </a:r>
            <a:r>
              <a:rPr lang="en-US" sz="3000" b="1" dirty="0">
                <a:latin typeface="Century Gothic" charset="0"/>
              </a:rPr>
              <a:t>NRPM 2.2</a:t>
            </a:r>
            <a:r>
              <a:rPr lang="en-US" sz="3000" dirty="0">
                <a:latin typeface="Century Gothic" charset="0"/>
              </a:rPr>
              <a:t>)</a:t>
            </a:r>
          </a:p>
          <a:p>
            <a:pPr eaLnBrk="1" hangingPunct="1">
              <a:lnSpc>
                <a:spcPct val="120000"/>
              </a:lnSpc>
            </a:pPr>
            <a:r>
              <a:rPr lang="en-US" sz="3000" dirty="0" smtClean="0">
                <a:latin typeface="Century Gothic" charset="0"/>
              </a:rPr>
              <a:t>Transfers </a:t>
            </a:r>
            <a:r>
              <a:rPr lang="en-US" sz="3000" dirty="0">
                <a:latin typeface="Century Gothic" charset="0"/>
              </a:rPr>
              <a:t>to Specified Recipients (</a:t>
            </a:r>
            <a:r>
              <a:rPr lang="en-US" sz="3000" b="1" dirty="0">
                <a:latin typeface="Century Gothic" charset="0"/>
              </a:rPr>
              <a:t>NRPM 8.3</a:t>
            </a:r>
            <a:r>
              <a:rPr lang="en-US" sz="3000" dirty="0" smtClean="0">
                <a:latin typeface="Century Gothic" charset="0"/>
              </a:rPr>
              <a:t>)</a:t>
            </a:r>
          </a:p>
          <a:p>
            <a:pPr eaLnBrk="1" hangingPunct="1">
              <a:lnSpc>
                <a:spcPct val="120000"/>
              </a:lnSpc>
            </a:pPr>
            <a:r>
              <a:rPr lang="en-US" sz="3000" dirty="0">
                <a:latin typeface="Century Gothic" charset="0"/>
              </a:rPr>
              <a:t>4-byte ASNs (</a:t>
            </a:r>
            <a:r>
              <a:rPr lang="en-US" sz="3000" b="1" dirty="0">
                <a:latin typeface="Century Gothic" charset="0"/>
              </a:rPr>
              <a:t>NRPM 10.3</a:t>
            </a:r>
            <a:r>
              <a:rPr lang="en-US" sz="3000" dirty="0">
                <a:latin typeface="Century Gothic" charset="0"/>
              </a:rPr>
              <a:t>)</a:t>
            </a:r>
          </a:p>
          <a:p>
            <a:pPr eaLnBrk="1" hangingPunct="1">
              <a:lnSpc>
                <a:spcPct val="120000"/>
              </a:lnSpc>
            </a:pPr>
            <a:endParaRPr lang="en-US" sz="3000" dirty="0">
              <a:latin typeface="Century Gothic"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214313" y="1071563"/>
            <a:ext cx="8763000" cy="5186362"/>
          </a:xfrm>
        </p:spPr>
        <p:txBody>
          <a:bodyPr/>
          <a:lstStyle/>
          <a:p>
            <a:r>
              <a:rPr lang="en-US" b="1">
                <a:latin typeface="Century Gothic" charset="0"/>
              </a:rPr>
              <a:t>NRPM 2.4 Local Internet Registry </a:t>
            </a:r>
          </a:p>
          <a:p>
            <a:pPr lvl="1"/>
            <a:r>
              <a:rPr lang="en-US" b="0" i="1">
                <a:latin typeface="Century Gothic" charset="0"/>
                <a:cs typeface="Century Gothic" charset="0"/>
              </a:rPr>
              <a:t>“An IR that primarily assigns address space to the users of the network services that it provides. LIRs are generally Internet Service Providers (ISPs)”</a:t>
            </a:r>
          </a:p>
          <a:p>
            <a:pPr lvl="1"/>
            <a:endParaRPr lang="en-US" b="0" i="1">
              <a:latin typeface="Century Gothic" charset="0"/>
              <a:cs typeface="Century Gothic" charset="0"/>
            </a:endParaRPr>
          </a:p>
          <a:p>
            <a:r>
              <a:rPr lang="en-US" b="1">
                <a:latin typeface="Century Gothic" charset="0"/>
              </a:rPr>
              <a:t>NRPM 2.4 “End-User”</a:t>
            </a:r>
          </a:p>
          <a:p>
            <a:pPr lvl="1"/>
            <a:r>
              <a:rPr lang="en-US" b="0" i="1">
                <a:latin typeface="Century Gothic" charset="0"/>
                <a:cs typeface="Century Gothic" charset="0"/>
              </a:rPr>
              <a:t>“An end-user is an organization receiving assignments of IP addresses exclusively for use in its operational networks”</a:t>
            </a:r>
          </a:p>
          <a:p>
            <a:pPr lvl="1"/>
            <a:endParaRPr lang="en-US" b="0" i="1">
              <a:latin typeface="Century Gothic" charset="0"/>
              <a:cs typeface="Century Gothic"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77850" y="423863"/>
            <a:ext cx="7974013" cy="571500"/>
          </a:xfrm>
        </p:spPr>
        <p:txBody>
          <a:bodyPr/>
          <a:lstStyle/>
          <a:p>
            <a:r>
              <a:rPr lang="en-US">
                <a:latin typeface="Century Gothic" charset="0"/>
              </a:rPr>
              <a:t>Issues</a:t>
            </a:r>
          </a:p>
        </p:txBody>
      </p:sp>
      <p:sp>
        <p:nvSpPr>
          <p:cNvPr id="18434" name="Content Placeholder 2"/>
          <p:cNvSpPr>
            <a:spLocks noGrp="1"/>
          </p:cNvSpPr>
          <p:nvPr>
            <p:ph idx="1"/>
          </p:nvPr>
        </p:nvSpPr>
        <p:spPr>
          <a:xfrm>
            <a:off x="214313" y="1106585"/>
            <a:ext cx="8763000" cy="5483128"/>
          </a:xfrm>
        </p:spPr>
        <p:txBody>
          <a:bodyPr/>
          <a:lstStyle/>
          <a:p>
            <a:r>
              <a:rPr lang="en-US" sz="2500" dirty="0">
                <a:latin typeface="Century Gothic" charset="0"/>
              </a:rPr>
              <a:t>No current definition of ISP</a:t>
            </a:r>
          </a:p>
          <a:p>
            <a:r>
              <a:rPr lang="en-US" sz="2500" dirty="0">
                <a:latin typeface="Century Gothic" charset="0"/>
              </a:rPr>
              <a:t>Definitions of LIR and End-user are somewhat nebulous</a:t>
            </a:r>
          </a:p>
          <a:p>
            <a:r>
              <a:rPr lang="en-US" sz="2500" dirty="0">
                <a:latin typeface="Century Gothic" charset="0"/>
              </a:rPr>
              <a:t>Some newer technologies do not clearly fit the categories (e.g. cloud computing services, content delivery networks, </a:t>
            </a:r>
            <a:r>
              <a:rPr lang="en-US" sz="2500" dirty="0" smtClean="0">
                <a:latin typeface="Century Gothic" charset="0"/>
              </a:rPr>
              <a:t>“software </a:t>
            </a:r>
            <a:r>
              <a:rPr lang="en-US" sz="2500" dirty="0">
                <a:latin typeface="Century Gothic" charset="0"/>
              </a:rPr>
              <a:t>as a </a:t>
            </a:r>
            <a:r>
              <a:rPr lang="en-US" sz="2500" dirty="0" smtClean="0">
                <a:latin typeface="Century Gothic" charset="0"/>
              </a:rPr>
              <a:t>service” </a:t>
            </a:r>
            <a:r>
              <a:rPr lang="en-US" sz="2500" dirty="0">
                <a:latin typeface="Century Gothic" charset="0"/>
              </a:rPr>
              <a:t>providers, etc.)</a:t>
            </a:r>
          </a:p>
          <a:p>
            <a:pPr lvl="1"/>
            <a:r>
              <a:rPr lang="en-US" sz="2400" b="0" dirty="0">
                <a:latin typeface="Century Gothic" charset="0"/>
                <a:cs typeface="Century Gothic" charset="0"/>
              </a:rPr>
              <a:t>This makes it challenging for ARIN staff to apply policy</a:t>
            </a:r>
          </a:p>
          <a:p>
            <a:r>
              <a:rPr lang="en-US" sz="2500" dirty="0">
                <a:latin typeface="Century Gothic" charset="0"/>
              </a:rPr>
              <a:t>With recent policy change to 3 month supply of IPv4 for ISPs, may be advantageous to be in the  End-user category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742950"/>
            <a:ext cx="9144000" cy="1077913"/>
          </a:xfrm>
        </p:spPr>
        <p:txBody>
          <a:bodyPr/>
          <a:lstStyle/>
          <a:p>
            <a:r>
              <a:rPr lang="en-US">
                <a:latin typeface="Century Gothic" charset="0"/>
              </a:rPr>
              <a:t>Questions for the Community</a:t>
            </a:r>
          </a:p>
        </p:txBody>
      </p:sp>
      <p:sp>
        <p:nvSpPr>
          <p:cNvPr id="19458" name="Content Placeholder 2"/>
          <p:cNvSpPr>
            <a:spLocks noGrp="1"/>
          </p:cNvSpPr>
          <p:nvPr>
            <p:ph idx="1"/>
          </p:nvPr>
        </p:nvSpPr>
        <p:spPr>
          <a:xfrm>
            <a:off x="214313" y="1820863"/>
            <a:ext cx="8763000" cy="4657725"/>
          </a:xfrm>
        </p:spPr>
        <p:txBody>
          <a:bodyPr/>
          <a:lstStyle/>
          <a:p>
            <a:pPr>
              <a:lnSpc>
                <a:spcPct val="120000"/>
              </a:lnSpc>
            </a:pPr>
            <a:r>
              <a:rPr lang="en-US" sz="3000" dirty="0">
                <a:latin typeface="Century Gothic" charset="0"/>
              </a:rPr>
              <a:t>What is an </a:t>
            </a:r>
            <a:r>
              <a:rPr lang="en-US" sz="3000" dirty="0" smtClean="0">
                <a:latin typeface="Century Gothic" charset="0"/>
              </a:rPr>
              <a:t>End-user </a:t>
            </a:r>
            <a:r>
              <a:rPr lang="en-US" sz="3000" dirty="0">
                <a:latin typeface="Century Gothic" charset="0"/>
              </a:rPr>
              <a:t>and what is an ISP?</a:t>
            </a:r>
          </a:p>
          <a:p>
            <a:pPr>
              <a:lnSpc>
                <a:spcPct val="120000"/>
              </a:lnSpc>
            </a:pPr>
            <a:r>
              <a:rPr lang="en-US" sz="3000" dirty="0">
                <a:latin typeface="Century Gothic" charset="0"/>
              </a:rPr>
              <a:t>Should staff determine whether an org is an ISP or an End-user or should the org decide?</a:t>
            </a:r>
          </a:p>
          <a:p>
            <a:pPr>
              <a:lnSpc>
                <a:spcPct val="120000"/>
              </a:lnSpc>
            </a:pPr>
            <a:r>
              <a:rPr lang="en-US" sz="3000" dirty="0">
                <a:latin typeface="Century Gothic" charset="0"/>
              </a:rPr>
              <a:t>Should an ISP be able to switch to become </a:t>
            </a:r>
            <a:r>
              <a:rPr lang="en-US" sz="3000" dirty="0" smtClean="0">
                <a:latin typeface="Century Gothic" charset="0"/>
              </a:rPr>
              <a:t>an </a:t>
            </a:r>
            <a:r>
              <a:rPr lang="en-US" sz="3000" dirty="0">
                <a:latin typeface="Century Gothic" charset="0"/>
              </a:rPr>
              <a:t>End-user and vice versa thus allowing a different set of policy criteria?</a:t>
            </a:r>
          </a:p>
          <a:p>
            <a:endParaRPr lang="en-US" dirty="0">
              <a:latin typeface="Century Gothic"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a:xfrm>
            <a:off x="381000" y="1212850"/>
            <a:ext cx="8539163" cy="5059363"/>
          </a:xfrm>
        </p:spPr>
        <p:txBody>
          <a:bodyPr/>
          <a:lstStyle/>
          <a:p>
            <a:pPr>
              <a:defRPr/>
            </a:pPr>
            <a:r>
              <a:rPr lang="en-US" b="1" dirty="0">
                <a:latin typeface="Century Gothic" charset="0"/>
              </a:rPr>
              <a:t>NRPM 2.2 </a:t>
            </a:r>
            <a:r>
              <a:rPr lang="en-US" b="1" dirty="0" smtClean="0">
                <a:latin typeface="Century Gothic" charset="0"/>
              </a:rPr>
              <a:t>– “Regional Internet Registry”</a:t>
            </a:r>
          </a:p>
          <a:p>
            <a:pPr lvl="1">
              <a:defRPr/>
            </a:pPr>
            <a:r>
              <a:rPr lang="en-US" b="0" i="1" dirty="0" smtClean="0"/>
              <a:t>“The primary role of RIRs is to manage and distribute public Internet address space within their respective regions.”</a:t>
            </a:r>
          </a:p>
          <a:p>
            <a:pPr marL="0" indent="0">
              <a:buFont typeface="Arial" charset="0"/>
              <a:buNone/>
              <a:defRPr/>
            </a:pPr>
            <a:r>
              <a:rPr lang="en-US" dirty="0" smtClean="0">
                <a:latin typeface="Century Gothic" charset="0"/>
              </a:rPr>
              <a:t>     </a:t>
            </a:r>
            <a:r>
              <a:rPr lang="en-US" dirty="0">
                <a:latin typeface="Century Gothic" charset="0"/>
              </a:rPr>
              <a:t> </a:t>
            </a:r>
            <a:r>
              <a:rPr lang="en-US" sz="3600" b="1" dirty="0" smtClean="0">
                <a:latin typeface="Century Gothic" charset="0"/>
              </a:rPr>
              <a:t>Issue</a:t>
            </a:r>
          </a:p>
          <a:p>
            <a:pPr>
              <a:defRPr/>
            </a:pPr>
            <a:r>
              <a:rPr lang="en-US" sz="2800" dirty="0" smtClean="0">
                <a:latin typeface="Century Gothic" charset="0"/>
              </a:rPr>
              <a:t>There is nothing specific in any policy that says you must be located in the ARIN region or plan to use the resources in the ARIN region to request resources here</a:t>
            </a:r>
            <a:endParaRPr lang="en-US" dirty="0">
              <a:latin typeface="Century Gothic" charset="0"/>
            </a:endParaRPr>
          </a:p>
        </p:txBody>
      </p:sp>
      <p:sp>
        <p:nvSpPr>
          <p:cNvPr id="2" name="Curved Right Arrow 1"/>
          <p:cNvSpPr/>
          <p:nvPr/>
        </p:nvSpPr>
        <p:spPr>
          <a:xfrm>
            <a:off x="381000" y="2417763"/>
            <a:ext cx="731838" cy="1216025"/>
          </a:xfrm>
          <a:prstGeom prst="curved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742950"/>
            <a:ext cx="8763000" cy="695325"/>
          </a:xfrm>
        </p:spPr>
        <p:txBody>
          <a:bodyPr/>
          <a:lstStyle/>
          <a:p>
            <a:r>
              <a:rPr lang="en-US">
                <a:latin typeface="Century Gothic" charset="0"/>
              </a:rPr>
              <a:t>Questions for the Community</a:t>
            </a:r>
          </a:p>
        </p:txBody>
      </p:sp>
      <p:sp>
        <p:nvSpPr>
          <p:cNvPr id="34818" name="Content Placeholder 2"/>
          <p:cNvSpPr>
            <a:spLocks noGrp="1"/>
          </p:cNvSpPr>
          <p:nvPr>
            <p:ph idx="1"/>
          </p:nvPr>
        </p:nvSpPr>
        <p:spPr>
          <a:xfrm>
            <a:off x="214313" y="1662113"/>
            <a:ext cx="8763000" cy="4721225"/>
          </a:xfrm>
        </p:spPr>
        <p:txBody>
          <a:bodyPr/>
          <a:lstStyle/>
          <a:p>
            <a:pPr>
              <a:defRPr/>
            </a:pPr>
            <a:r>
              <a:rPr lang="en-US" sz="2800" dirty="0">
                <a:latin typeface="Century Gothic" charset="0"/>
              </a:rPr>
              <a:t>With v4 depletion imminent in some regions, what will prevent RIR shopping?</a:t>
            </a:r>
          </a:p>
          <a:p>
            <a:pPr>
              <a:defRPr/>
            </a:pPr>
            <a:r>
              <a:rPr lang="en-US" sz="2800" dirty="0">
                <a:latin typeface="Century Gothic" charset="0"/>
              </a:rPr>
              <a:t>Should there be criteria that states who is eligible to request resources from ARIN? </a:t>
            </a:r>
          </a:p>
          <a:p>
            <a:pPr lvl="1">
              <a:defRPr/>
            </a:pPr>
            <a:r>
              <a:rPr lang="en-US" sz="2400" b="0" dirty="0" smtClean="0">
                <a:latin typeface="Century Gothic" charset="0"/>
                <a:cs typeface="Century Gothic" charset="0"/>
              </a:rPr>
              <a:t>(e.</a:t>
            </a:r>
            <a:r>
              <a:rPr lang="en-US" sz="2400" b="0" dirty="0">
                <a:latin typeface="Century Gothic" charset="0"/>
                <a:cs typeface="Century Gothic" charset="0"/>
              </a:rPr>
              <a:t>g</a:t>
            </a:r>
            <a:r>
              <a:rPr lang="en-US" sz="2400" b="0" dirty="0" smtClean="0">
                <a:latin typeface="Century Gothic" charset="0"/>
                <a:cs typeface="Century Gothic" charset="0"/>
              </a:rPr>
              <a:t>. </a:t>
            </a:r>
            <a:r>
              <a:rPr lang="en-US" sz="2400" dirty="0" smtClean="0">
                <a:latin typeface="Century Gothic" charset="0"/>
                <a:cs typeface="Century Gothic" charset="0"/>
              </a:rPr>
              <a:t>*</a:t>
            </a:r>
            <a:r>
              <a:rPr lang="en-US" sz="2400" b="0" dirty="0" smtClean="0">
                <a:latin typeface="Century Gothic" charset="0"/>
                <a:cs typeface="Century Gothic" charset="0"/>
              </a:rPr>
              <a:t>Must </a:t>
            </a:r>
            <a:r>
              <a:rPr lang="en-US" sz="2400" b="0" dirty="0">
                <a:latin typeface="Century Gothic" charset="0"/>
                <a:cs typeface="Century Gothic" charset="0"/>
              </a:rPr>
              <a:t>have legal presence in the region</a:t>
            </a:r>
            <a:r>
              <a:rPr lang="en-US" sz="2400" b="0" dirty="0" smtClean="0">
                <a:latin typeface="Century Gothic" charset="0"/>
                <a:cs typeface="Century Gothic" charset="0"/>
              </a:rPr>
              <a:t>?)</a:t>
            </a:r>
            <a:endParaRPr lang="en-US" sz="2400" b="0" dirty="0">
              <a:latin typeface="Century Gothic" charset="0"/>
              <a:cs typeface="Century Gothic" charset="0"/>
            </a:endParaRPr>
          </a:p>
          <a:p>
            <a:pPr>
              <a:defRPr/>
            </a:pPr>
            <a:r>
              <a:rPr lang="en-US" sz="2800" dirty="0">
                <a:latin typeface="Century Gothic" charset="0"/>
              </a:rPr>
              <a:t>Should there be clearly defined criteria requiring the resources to be used within the ARIN region? </a:t>
            </a:r>
          </a:p>
          <a:p>
            <a:pPr lvl="1">
              <a:defRPr/>
            </a:pPr>
            <a:r>
              <a:rPr lang="en-US" sz="2400" b="0" dirty="0" smtClean="0">
                <a:latin typeface="Century Gothic" charset="0"/>
                <a:cs typeface="Century Gothic" charset="0"/>
              </a:rPr>
              <a:t>(e.</a:t>
            </a:r>
            <a:r>
              <a:rPr lang="en-US" sz="2400" b="0" dirty="0">
                <a:latin typeface="Century Gothic" charset="0"/>
                <a:cs typeface="Century Gothic" charset="0"/>
              </a:rPr>
              <a:t>g. </a:t>
            </a:r>
            <a:r>
              <a:rPr lang="en-US" sz="2400" b="0" dirty="0" smtClean="0">
                <a:latin typeface="Century Gothic" charset="0"/>
                <a:cs typeface="Century Gothic" charset="0"/>
              </a:rPr>
              <a:t> </a:t>
            </a:r>
            <a:r>
              <a:rPr lang="en-US" sz="2400" dirty="0" smtClean="0">
                <a:latin typeface="Century Gothic" charset="0"/>
                <a:cs typeface="Century Gothic" charset="0"/>
              </a:rPr>
              <a:t>*</a:t>
            </a:r>
            <a:r>
              <a:rPr lang="en-US" sz="2400" b="0" dirty="0" smtClean="0">
                <a:latin typeface="Century Gothic" charset="0"/>
                <a:cs typeface="Century Gothic" charset="0"/>
              </a:rPr>
              <a:t>Route </a:t>
            </a:r>
            <a:r>
              <a:rPr lang="en-US" sz="2400" b="0" dirty="0">
                <a:latin typeface="Century Gothic" charset="0"/>
                <a:cs typeface="Century Gothic" charset="0"/>
              </a:rPr>
              <a:t>origination in the region</a:t>
            </a:r>
            <a:r>
              <a:rPr lang="en-US" sz="2400" b="0" dirty="0" smtClean="0">
                <a:latin typeface="Century Gothic" charset="0"/>
                <a:cs typeface="Century Gothic" charset="0"/>
              </a:rPr>
              <a:t>?)</a:t>
            </a:r>
            <a:endParaRPr lang="en-US" sz="2400" b="0" dirty="0">
              <a:latin typeface="Century Gothic" charset="0"/>
              <a:cs typeface="Century Gothic" charset="0"/>
            </a:endParaRPr>
          </a:p>
          <a:p>
            <a:pPr marL="457200" lvl="1" indent="0">
              <a:buFont typeface="Arial" charset="0"/>
              <a:buNone/>
              <a:defRPr/>
            </a:pPr>
            <a:r>
              <a:rPr lang="en-US" dirty="0" smtClean="0">
                <a:latin typeface="Century Gothic" charset="0"/>
                <a:cs typeface="Century Gothic" charset="0"/>
              </a:rPr>
              <a:t>         </a:t>
            </a:r>
            <a:endParaRPr lang="en-US" dirty="0">
              <a:latin typeface="Century Gothic" charset="0"/>
              <a:cs typeface="Century Gothic" charset="0"/>
            </a:endParaRPr>
          </a:p>
        </p:txBody>
      </p:sp>
      <p:sp>
        <p:nvSpPr>
          <p:cNvPr id="21507" name="TextBox 1"/>
          <p:cNvSpPr txBox="1">
            <a:spLocks noChangeArrowheads="1"/>
          </p:cNvSpPr>
          <p:nvPr/>
        </p:nvSpPr>
        <p:spPr bwMode="auto">
          <a:xfrm>
            <a:off x="5881778" y="5869704"/>
            <a:ext cx="3168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dirty="0">
                <a:latin typeface="Century Gothic"/>
                <a:cs typeface="Century Gothic"/>
              </a:rPr>
              <a:t>*Current Practice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214313" y="1092200"/>
            <a:ext cx="8763000" cy="5089525"/>
          </a:xfrm>
        </p:spPr>
        <p:txBody>
          <a:bodyPr/>
          <a:lstStyle/>
          <a:p>
            <a:r>
              <a:rPr lang="en-US" b="1" dirty="0">
                <a:latin typeface="Century Gothic" charset="0"/>
              </a:rPr>
              <a:t>NRPM 8.3 “Transfers to Specified Recipients”</a:t>
            </a:r>
          </a:p>
          <a:p>
            <a:pPr lvl="1"/>
            <a:r>
              <a:rPr lang="en-US" sz="2400" b="0" i="1" dirty="0">
                <a:latin typeface="Century Gothic" charset="0"/>
                <a:cs typeface="Century Gothic" charset="0"/>
              </a:rPr>
              <a:t>“IPv4 number resources within the ARIN region may be released to ARIN by the authorized resource holder, in whole or in part, for transfer to another specified organizational recipient. Such transferred number resources may only be received under RSA by organizations that are within the ARIN region and </a:t>
            </a:r>
            <a:r>
              <a:rPr lang="en-US" sz="2400" i="1" dirty="0">
                <a:latin typeface="Century Gothic" charset="0"/>
                <a:cs typeface="Century Gothic" charset="0"/>
              </a:rPr>
              <a:t>can demonstrate the need for such resources</a:t>
            </a:r>
            <a:r>
              <a:rPr lang="en-US" sz="2400" b="0" i="1" dirty="0">
                <a:latin typeface="Century Gothic" charset="0"/>
                <a:cs typeface="Century Gothic" charset="0"/>
              </a:rPr>
              <a:t>, as a single aggregate, in the exact amount which they </a:t>
            </a:r>
            <a:r>
              <a:rPr lang="en-US" sz="2400" i="1" dirty="0">
                <a:latin typeface="Century Gothic" charset="0"/>
                <a:cs typeface="Century Gothic" charset="0"/>
              </a:rPr>
              <a:t>can justify under current ARIN policies</a:t>
            </a:r>
            <a:r>
              <a:rPr lang="en-US" sz="2400" b="0" i="1" dirty="0">
                <a:latin typeface="Century Gothic" charset="0"/>
                <a:cs typeface="Century Gothic"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1206</TotalTime>
  <Words>808</Words>
  <Application>Microsoft Macintosh PowerPoint</Application>
  <PresentationFormat>On-screen Show (4:3)</PresentationFormat>
  <Paragraphs>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Policy Experience Report</vt:lpstr>
      <vt:lpstr>Purpose</vt:lpstr>
      <vt:lpstr>Policies Reviewed</vt:lpstr>
      <vt:lpstr>PowerPoint Presentation</vt:lpstr>
      <vt:lpstr>Issues</vt:lpstr>
      <vt:lpstr>Questions for the Community</vt:lpstr>
      <vt:lpstr>PowerPoint Presentation</vt:lpstr>
      <vt:lpstr>Questions for the Community</vt:lpstr>
      <vt:lpstr>PowerPoint Presentation</vt:lpstr>
      <vt:lpstr>Issues</vt:lpstr>
      <vt:lpstr>Suggestion</vt:lpstr>
      <vt:lpstr>PowerPoint Presentation</vt:lpstr>
      <vt:lpstr>Current Practice</vt:lpstr>
      <vt:lpstr>Question for the Community</vt:lpstr>
      <vt:lpstr>PowerPoint Presentation</vt:lpstr>
    </vt:vector>
  </TitlesOfParts>
  <Company>arin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Sellers</dc:creator>
  <cp:lastModifiedBy>administrator</cp:lastModifiedBy>
  <cp:revision>74</cp:revision>
  <dcterms:created xsi:type="dcterms:W3CDTF">2010-08-12T13:39:46Z</dcterms:created>
  <dcterms:modified xsi:type="dcterms:W3CDTF">2011-04-10T22:00:23Z</dcterms:modified>
</cp:coreProperties>
</file>