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262" r:id="rId3"/>
    <p:sldId id="268" r:id="rId4"/>
    <p:sldId id="263" r:id="rId5"/>
    <p:sldId id="266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-2472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BC91D09-C8AC-4893-A3D3-7DE1DAA5840A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7F68E45-E2FD-46B1-936E-B2DFC8B66E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68BDA-60E4-4002-A72D-4B0478CA318C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CB6DDE-20E1-4A93-A7D1-7EA0F58CCC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DAFD0C-D556-4F79-9B8D-CB925650403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D298CF-352D-4E24-B3EE-57C5F6A928C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CE397D-6441-4C38-91AC-457C2DCFAF5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CC9FAC-25A8-49D4-A4C5-329B298B4A9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11254F-A595-4845-8969-1574F6104C0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8114" y="1379481"/>
            <a:ext cx="4878638" cy="243031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8115" y="4006921"/>
            <a:ext cx="4878638" cy="14706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43565"/>
            <a:ext cx="9143999" cy="180427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7" y="2547838"/>
            <a:ext cx="8763655" cy="502619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3413" y="653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fld id="{DD941B0C-E136-42EE-B596-CB7C850213D8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92975" y="653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fld id="{B257F2B1-11BC-4EFD-97BD-3A05FF928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785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68183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45232AC-7974-4375-9433-5D333C1588F7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877B193-2D34-4F07-90D4-F96F63690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" y="918648"/>
            <a:ext cx="9143621" cy="15995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8140"/>
            <a:ext cx="4038600" cy="34980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8140"/>
            <a:ext cx="4038600" cy="34980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1B4C47B-B44A-4E67-A51C-422CC3A1997E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C1AE312-2A1D-4386-BA16-979BC08D7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5325"/>
            <a:ext cx="9143621" cy="159957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8843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9637"/>
            <a:ext cx="4040188" cy="32465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79637"/>
            <a:ext cx="4041775" cy="32465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1082A0C-4EE6-4EAD-A859-ADD665B7208D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ADEE9B8-F471-48E9-A936-85C59B4D9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8648"/>
            <a:ext cx="9143621" cy="15995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3C52A93-3B81-4856-8B92-23134BA778EC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45A248A-8744-4FF8-B6B3-BC6221357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D17DECA-659B-48E4-B5A7-94E5BF425BC9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44C723E-B3F3-4E51-926E-1F2D563AC1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4075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80238"/>
            <a:ext cx="5111750" cy="5245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16125"/>
            <a:ext cx="3008313" cy="41100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4C2F41D-7BFD-41B2-BB50-02C265A55A5E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613D707-5F09-4D57-95F3-BE5938813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7370A25-EA55-4802-B7B6-A8141E3D17BB}" type="datetimeFigureOut">
              <a:rPr lang="en-US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7B9BFDC1-7D71-45BA-B614-06E7E559EC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19063"/>
            <a:ext cx="9144000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14500"/>
            <a:ext cx="822960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3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Century Gothic"/>
          <a:ea typeface="ＭＳ Ｐゴシック" charset="0"/>
          <a:cs typeface="Century Gothic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0"/>
          <a:cs typeface="Century Gothic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entury Gothic"/>
          <a:ea typeface="ＭＳ Ｐゴシック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b="1" kern="1200">
          <a:solidFill>
            <a:schemeClr val="tx1"/>
          </a:solidFill>
          <a:latin typeface="Century Gothic"/>
          <a:ea typeface="Century Gothic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entury Gothic"/>
          <a:ea typeface="Century Gothic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entury Gothic"/>
          <a:ea typeface="Century Gothic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entury Gothic"/>
          <a:ea typeface="Century Gothic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44475" y="682625"/>
            <a:ext cx="8567738" cy="1109663"/>
          </a:xfrm>
        </p:spPr>
        <p:txBody>
          <a:bodyPr/>
          <a:lstStyle/>
          <a:p>
            <a:r>
              <a:rPr lang="en-US" sz="36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Specified Transfer Listing Service (STLS) 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44500" y="1819275"/>
            <a:ext cx="8367713" cy="46291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Service provided to facilitate NRPM Section 8.3 </a:t>
            </a:r>
            <a:r>
              <a:rPr lang="en-US" alt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“</a:t>
            </a:r>
            <a:r>
              <a:rPr lang="en-US" altLang="ja-JP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Transfers to Specified Recipients</a:t>
            </a:r>
            <a:r>
              <a:rPr lang="en-US" alt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”</a:t>
            </a:r>
            <a:endParaRPr lang="en-US" altLang="ja-JP" sz="2800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NRPM 8.3 transfers (</a:t>
            </a:r>
            <a:r>
              <a:rPr lang="en-US" alt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“</a:t>
            </a: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policy</a:t>
            </a:r>
            <a:r>
              <a:rPr lang="en-US" alt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”</a:t>
            </a: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) do </a:t>
            </a:r>
            <a:r>
              <a:rPr lang="en-US" sz="2800" b="1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NOT</a:t>
            </a: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 require the use of STLS (</a:t>
            </a:r>
            <a:r>
              <a:rPr lang="en-US" alt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“</a:t>
            </a: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service</a:t>
            </a:r>
            <a:r>
              <a:rPr lang="en-US" alt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”</a:t>
            </a:r>
            <a:r>
              <a:rPr lang="en-US" sz="28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US" sz="2800" b="1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However</a:t>
            </a: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, resource transfers that result from using the STLS must have their transfer approved under NRPM 8.3</a:t>
            </a:r>
          </a:p>
          <a:p>
            <a:pPr lvl="1">
              <a:spcAft>
                <a:spcPts val="600"/>
              </a:spcAft>
            </a:pPr>
            <a:r>
              <a:rPr lang="en-US" sz="20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IPv4 resources can be transferred under 8.3 as long as there is demonstrated need and they are received under a Registration Services Agreement (RSA) with ARIN.</a:t>
            </a:r>
            <a:endParaRPr lang="en-US" sz="1600" smtClean="0">
              <a:solidFill>
                <a:srgbClr val="000000"/>
              </a:solidFill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 lvl="1"/>
            <a:endParaRPr lang="en-US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endParaRPr lang="en-US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244475" y="347663"/>
            <a:ext cx="8567738" cy="1109662"/>
          </a:xfrm>
        </p:spPr>
        <p:txBody>
          <a:bodyPr/>
          <a:lstStyle/>
          <a:p>
            <a:r>
              <a:rPr lang="en-US" sz="36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Specified Transfer Listing Service (STLS)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44500" y="1498600"/>
            <a:ext cx="8367713" cy="46291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ARIN does not match up transfer interested parties, but instead provides a service to others to do so</a:t>
            </a:r>
          </a:p>
          <a:p>
            <a:pPr>
              <a:spcAft>
                <a:spcPts val="600"/>
              </a:spcAft>
            </a:pP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Three Types of STLS Participants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Those with documented need IPv4 space, 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altLang="ja-JP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needers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r>
              <a:rPr lang="en-US" altLang="ja-JP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, (as approved by ARIN)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Those who have IPv4 address space, 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altLang="ja-JP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listers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r>
              <a:rPr lang="en-US" altLang="ja-JP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, (resources must be under L/RSA or officer attestation)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Those who want to facilitate/matchmake, 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facilitators</a:t>
            </a:r>
            <a:r>
              <a:rPr lang="en-US" alt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 (Recently enabled in ARIN Online)</a:t>
            </a:r>
            <a:endParaRPr lang="en-US" altLang="ja-JP" sz="2400" b="0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endParaRPr lang="en-US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244475" y="347663"/>
            <a:ext cx="8567738" cy="1109662"/>
          </a:xfrm>
        </p:spPr>
        <p:txBody>
          <a:bodyPr/>
          <a:lstStyle/>
          <a:p>
            <a:r>
              <a:rPr lang="en-US" sz="36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Specified Transfer Listing Service (STLS)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44500" y="1498600"/>
            <a:ext cx="8367713" cy="46291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Can be used to: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Offering address space to those with need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Finding address space from those that have it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Matching those who have with those who need</a:t>
            </a:r>
          </a:p>
          <a:p>
            <a:pPr lvl="1">
              <a:spcAft>
                <a:spcPts val="600"/>
              </a:spcAft>
            </a:pPr>
            <a:r>
              <a:rPr lang="en-US" sz="2400" b="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Verifying qualified respondents to your online ad for address space on eBay, Craigslist, etc.</a:t>
            </a:r>
            <a:endParaRPr lang="en-US" b="0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There will be thousands of organizations looking for address space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371475" y="485775"/>
            <a:ext cx="8348663" cy="1073150"/>
          </a:xfrm>
        </p:spPr>
        <p:txBody>
          <a:bodyPr/>
          <a:lstStyle/>
          <a:p>
            <a:r>
              <a:rPr lang="en-US" sz="36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Specified Transfer Listing Service (STLS)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71475" y="1843088"/>
            <a:ext cx="8229600" cy="38766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b="1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ARIN still has address space available for issue</a:t>
            </a:r>
          </a:p>
          <a:p>
            <a:pPr lvl="1">
              <a:spcAft>
                <a:spcPts val="600"/>
              </a:spcAft>
            </a:pPr>
            <a:r>
              <a:rPr lang="en-US" sz="2000" b="0" smtClean="0"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Organizations needing IPv4 addresses should submit a request to ARIN while IPv4 space is still available </a:t>
            </a:r>
            <a:endParaRPr lang="en-US" sz="2400" b="0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ARIN still accepting returned address space</a:t>
            </a:r>
          </a:p>
          <a:p>
            <a:pPr lvl="1">
              <a:spcAft>
                <a:spcPts val="600"/>
              </a:spcAft>
            </a:pPr>
            <a:r>
              <a:rPr lang="en-US" sz="2000" b="0" smtClean="0"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Organizations with available IPv4 address space are still encouraged to return address space to ARIN for the benefit of the community</a:t>
            </a:r>
          </a:p>
          <a:p>
            <a:pPr>
              <a:spcAft>
                <a:spcPts val="600"/>
              </a:spcAft>
            </a:pPr>
            <a:endParaRPr lang="en-US" sz="2800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  <a:p>
            <a:pPr>
              <a:spcAft>
                <a:spcPts val="600"/>
              </a:spcAft>
            </a:pPr>
            <a:endParaRPr lang="en-US" sz="2800" b="1" smtClean="0">
              <a:solidFill>
                <a:srgbClr val="000000"/>
              </a:solidFill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  <a:p>
            <a:pPr lvl="1"/>
            <a:endParaRPr lang="en-US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endParaRPr lang="en-US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11138" y="884238"/>
            <a:ext cx="8572500" cy="1304925"/>
          </a:xfrm>
        </p:spPr>
        <p:txBody>
          <a:bodyPr/>
          <a:lstStyle/>
          <a:p>
            <a:r>
              <a:rPr lang="en-US" sz="3600" smtClean="0">
                <a:latin typeface="Century Gothic" pitchFamily="34" charset="0"/>
                <a:ea typeface="ＭＳ Ｐゴシック" charset="-128"/>
                <a:cs typeface="Century Gothic" pitchFamily="34" charset="0"/>
              </a:rPr>
              <a:t>Specified Transfer Listing Service (STLS) 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41325" y="2189163"/>
            <a:ext cx="8229600" cy="4287837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US" sz="2800" b="1" smtClean="0">
                <a:solidFill>
                  <a:srgbClr val="000000"/>
                </a:solidFill>
                <a:latin typeface="Century Gothic" pitchFamily="34" charset="0"/>
                <a:ea typeface="ＭＳ Ｐゴシック" charset="-128"/>
                <a:cs typeface="Century Gothic" pitchFamily="34" charset="0"/>
              </a:rPr>
              <a:t>To date, 125 organizations have applied to date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12 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Listers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endParaRPr lang="en-US" altLang="ja-JP" sz="2400" smtClean="0">
              <a:solidFill>
                <a:srgbClr val="000000"/>
              </a:solidFill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 lvl="2"/>
            <a:r>
              <a:rPr lang="en-US" altLang="ja-JP" sz="20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1 added to the list, others not valid (or authorized)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112 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Needers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endParaRPr lang="en-US" altLang="ja-JP" sz="2400" smtClean="0">
              <a:solidFill>
                <a:srgbClr val="000000"/>
              </a:solidFill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 lvl="2"/>
            <a:r>
              <a:rPr lang="en-US" sz="20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0 added to the list – We responded to all letting them know they can still apply to ARIN for IPv4 space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1 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“</a:t>
            </a:r>
            <a:r>
              <a:rPr 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Facilitator</a:t>
            </a:r>
            <a:r>
              <a:rPr lang="en-US" alt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”</a:t>
            </a:r>
            <a:r>
              <a:rPr lang="en-US" sz="2400" smtClean="0">
                <a:solidFill>
                  <a:srgbClr val="00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 added</a:t>
            </a:r>
          </a:p>
          <a:p>
            <a:pPr lvl="2"/>
            <a:endParaRPr lang="en-US" sz="2200" smtClean="0">
              <a:solidFill>
                <a:srgbClr val="000000"/>
              </a:solidFill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 lvl="1"/>
            <a:endParaRPr lang="en-US" smtClean="0">
              <a:latin typeface="Century Gothic" pitchFamily="34" charset="0"/>
              <a:ea typeface="Century Gothic" pitchFamily="34" charset="0"/>
              <a:cs typeface="Century Gothic" pitchFamily="34" charset="0"/>
            </a:endParaRPr>
          </a:p>
          <a:p>
            <a:pPr marL="0" indent="0"/>
            <a:endParaRPr lang="en-US" smtClean="0">
              <a:latin typeface="Century Gothic" pitchFamily="34" charset="0"/>
              <a:ea typeface="ＭＳ Ｐゴシック" charset="-128"/>
              <a:cs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358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ＭＳ Ｐゴシック</vt:lpstr>
      <vt:lpstr>Century Gothic</vt:lpstr>
      <vt:lpstr>Calibri</vt:lpstr>
      <vt:lpstr>Office Theme</vt:lpstr>
      <vt:lpstr>Specified Transfer Listing Service (STLS) </vt:lpstr>
      <vt:lpstr>Specified Transfer Listing Service (STLS) </vt:lpstr>
      <vt:lpstr>Specified Transfer Listing Service (STLS) </vt:lpstr>
      <vt:lpstr>Specified Transfer Listing Service (STLS) </vt:lpstr>
      <vt:lpstr>Specified Transfer Listing Service (STLS) </vt:lpstr>
    </vt:vector>
  </TitlesOfParts>
  <Company>arin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Sellers</dc:creator>
  <cp:lastModifiedBy>jasonb</cp:lastModifiedBy>
  <cp:revision>74</cp:revision>
  <dcterms:created xsi:type="dcterms:W3CDTF">2010-08-12T13:39:46Z</dcterms:created>
  <dcterms:modified xsi:type="dcterms:W3CDTF">2011-04-11T13:41:40Z</dcterms:modified>
</cp:coreProperties>
</file>