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21"/>
  </p:notesMasterIdLst>
  <p:sldIdLst>
    <p:sldId id="256" r:id="rId3"/>
    <p:sldId id="257" r:id="rId4"/>
    <p:sldId id="258" r:id="rId5"/>
    <p:sldId id="259" r:id="rId6"/>
    <p:sldId id="260" r:id="rId7"/>
    <p:sldId id="275" r:id="rId8"/>
    <p:sldId id="261" r:id="rId9"/>
    <p:sldId id="262" r:id="rId10"/>
    <p:sldId id="274" r:id="rId11"/>
    <p:sldId id="264" r:id="rId12"/>
    <p:sldId id="265" r:id="rId13"/>
    <p:sldId id="266" r:id="rId14"/>
    <p:sldId id="268" r:id="rId15"/>
    <p:sldId id="269" r:id="rId16"/>
    <p:sldId id="267" r:id="rId17"/>
    <p:sldId id="271" r:id="rId18"/>
    <p:sldId id="272" r:id="rId19"/>
    <p:sldId id="273" r:id="rId20"/>
  </p:sldIdLst>
  <p:sldSz cx="10080625" cy="7559675"/>
  <p:notesSz cx="7772400" cy="10058400"/>
  <p:defaultTextStyle>
    <a:defPPr>
      <a:defRPr lang="en-GB"/>
    </a:defPPr>
    <a:lvl1pPr algn="l" defTabSz="457200" rtl="0" fontAlgn="base">
      <a:lnSpc>
        <a:spcPts val="4950"/>
      </a:lnSpc>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1pPr>
    <a:lvl2pPr marL="457200" algn="l" defTabSz="457200" rtl="0" fontAlgn="base">
      <a:lnSpc>
        <a:spcPts val="4950"/>
      </a:lnSpc>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2pPr>
    <a:lvl3pPr marL="914400" algn="l" defTabSz="457200" rtl="0" fontAlgn="base">
      <a:lnSpc>
        <a:spcPts val="4950"/>
      </a:lnSpc>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3pPr>
    <a:lvl4pPr marL="1371600" algn="l" defTabSz="457200" rtl="0" fontAlgn="base">
      <a:lnSpc>
        <a:spcPts val="4950"/>
      </a:lnSpc>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4pPr>
    <a:lvl5pPr marL="1828800" algn="l" defTabSz="457200" rtl="0" fontAlgn="base">
      <a:lnSpc>
        <a:spcPts val="4950"/>
      </a:lnSpc>
      <a:spcBef>
        <a:spcPct val="0"/>
      </a:spcBef>
      <a:spcAft>
        <a:spcPct val="0"/>
      </a:spcAft>
      <a:buClr>
        <a:srgbClr val="000000"/>
      </a:buClr>
      <a:buSzPct val="100000"/>
      <a:buFont typeface="Times New Roman" charset="0"/>
      <a:defRPr sz="2400" kern="1200">
        <a:solidFill>
          <a:schemeClr val="bg1"/>
        </a:solidFill>
        <a:latin typeface="Times New Roman" charset="0"/>
        <a:ea typeface="+mn-ea"/>
        <a:cs typeface="+mn-cs"/>
      </a:defRPr>
    </a:lvl5pPr>
    <a:lvl6pPr marL="2286000" algn="l" defTabSz="914400" rtl="0" eaLnBrk="1" latinLnBrk="0" hangingPunct="1">
      <a:defRPr sz="2400" kern="1200">
        <a:solidFill>
          <a:schemeClr val="bg1"/>
        </a:solidFill>
        <a:latin typeface="Times New Roman" charset="0"/>
        <a:ea typeface="+mn-ea"/>
        <a:cs typeface="+mn-cs"/>
      </a:defRPr>
    </a:lvl6pPr>
    <a:lvl7pPr marL="2743200" algn="l" defTabSz="914400" rtl="0" eaLnBrk="1" latinLnBrk="0" hangingPunct="1">
      <a:defRPr sz="2400" kern="1200">
        <a:solidFill>
          <a:schemeClr val="bg1"/>
        </a:solidFill>
        <a:latin typeface="Times New Roman" charset="0"/>
        <a:ea typeface="+mn-ea"/>
        <a:cs typeface="+mn-cs"/>
      </a:defRPr>
    </a:lvl7pPr>
    <a:lvl8pPr marL="3200400" algn="l" defTabSz="914400" rtl="0" eaLnBrk="1" latinLnBrk="0" hangingPunct="1">
      <a:defRPr sz="2400" kern="1200">
        <a:solidFill>
          <a:schemeClr val="bg1"/>
        </a:solidFill>
        <a:latin typeface="Times New Roman" charset="0"/>
        <a:ea typeface="+mn-ea"/>
        <a:cs typeface="+mn-cs"/>
      </a:defRPr>
    </a:lvl8pPr>
    <a:lvl9pPr marL="3657600" algn="l" defTabSz="914400" rtl="0" eaLnBrk="1" latinLnBrk="0" hangingPunct="1">
      <a:defRPr sz="2400" kern="1200">
        <a:solidFill>
          <a:schemeClr val="bg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inimized">
    <p:restoredLeft sz="9269" autoAdjust="0"/>
    <p:restoredTop sz="35048" autoAdjust="0"/>
  </p:normalViewPr>
  <p:slideViewPr>
    <p:cSldViewPr>
      <p:cViewPr>
        <p:scale>
          <a:sx n="66" d="100"/>
          <a:sy n="66" d="100"/>
        </p:scale>
        <p:origin x="-654" y="84"/>
      </p:cViewPr>
      <p:guideLst>
        <p:guide orient="horz" pos="2160"/>
        <p:guide pos="2880"/>
      </p:guideLst>
    </p:cSldViewPr>
  </p:slideViewPr>
  <p:outlineViewPr>
    <p:cViewPr>
      <p:scale>
        <a:sx n="33" d="100"/>
        <a:sy n="33" d="100"/>
      </p:scale>
      <p:origin x="-780" y="-84"/>
    </p:cViewPr>
  </p:outlineViewPr>
  <p:notesTextViewPr>
    <p:cViewPr>
      <p:scale>
        <a:sx n="150" d="100"/>
        <a:sy n="15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7772400" cy="10058400"/>
          </a:xfrm>
          <a:prstGeom prst="roundRect">
            <a:avLst>
              <a:gd name="adj" fmla="val 19"/>
            </a:avLst>
          </a:prstGeom>
          <a:solidFill>
            <a:srgbClr val="FFFFFF"/>
          </a:solidFill>
          <a:ln w="9360">
            <a:noFill/>
            <a:miter lim="800000"/>
            <a:headEnd/>
            <a:tailEnd/>
          </a:ln>
          <a:effectLst/>
        </p:spPr>
        <p:txBody>
          <a:bodyPr wrap="none" anchor="ctr"/>
          <a:lstStyle/>
          <a:p>
            <a:endParaRPr lang="en-US"/>
          </a:p>
        </p:txBody>
      </p:sp>
      <p:sp>
        <p:nvSpPr>
          <p:cNvPr id="3074" name="AutoShape 2"/>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a:effectLst/>
        </p:spPr>
        <p:txBody>
          <a:bodyPr wrap="none" anchor="ctr"/>
          <a:lstStyle/>
          <a:p>
            <a:endParaRPr lang="en-US"/>
          </a:p>
        </p:txBody>
      </p:sp>
      <p:sp>
        <p:nvSpPr>
          <p:cNvPr id="3075" name="AutoShape 3"/>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a:effectLst/>
        </p:spPr>
        <p:txBody>
          <a:bodyPr wrap="none" anchor="ctr"/>
          <a:lstStyle/>
          <a:p>
            <a:endParaRPr lang="en-US"/>
          </a:p>
        </p:txBody>
      </p:sp>
      <p:sp>
        <p:nvSpPr>
          <p:cNvPr id="3076" name="AutoShape 4"/>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a:effectLst/>
        </p:spPr>
        <p:txBody>
          <a:bodyPr wrap="none" anchor="ctr"/>
          <a:lstStyle/>
          <a:p>
            <a:endParaRPr lang="en-US"/>
          </a:p>
        </p:txBody>
      </p:sp>
      <p:sp>
        <p:nvSpPr>
          <p:cNvPr id="3077" name="AutoShape 5"/>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a:effectLst/>
        </p:spPr>
        <p:txBody>
          <a:bodyPr wrap="none" anchor="ctr"/>
          <a:lstStyle/>
          <a:p>
            <a:endParaRPr lang="en-US"/>
          </a:p>
        </p:txBody>
      </p:sp>
      <p:sp>
        <p:nvSpPr>
          <p:cNvPr id="3078" name="AutoShape 6"/>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a:effectLst/>
        </p:spPr>
        <p:txBody>
          <a:bodyPr wrap="none" anchor="ctr"/>
          <a:lstStyle/>
          <a:p>
            <a:endParaRPr lang="en-US"/>
          </a:p>
        </p:txBody>
      </p:sp>
      <p:sp>
        <p:nvSpPr>
          <p:cNvPr id="3079" name="AutoShape 7"/>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a:effectLst/>
        </p:spPr>
        <p:txBody>
          <a:bodyPr wrap="none" anchor="ctr"/>
          <a:lstStyle/>
          <a:p>
            <a:endParaRPr lang="en-US"/>
          </a:p>
        </p:txBody>
      </p:sp>
      <p:sp>
        <p:nvSpPr>
          <p:cNvPr id="3080" name="AutoShape 8"/>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a:effectLst/>
        </p:spPr>
        <p:txBody>
          <a:bodyPr wrap="none" anchor="ctr"/>
          <a:lstStyle/>
          <a:p>
            <a:endParaRPr lang="en-US"/>
          </a:p>
        </p:txBody>
      </p:sp>
      <p:sp>
        <p:nvSpPr>
          <p:cNvPr id="3081" name="AutoShape 9"/>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a:effectLst/>
        </p:spPr>
        <p:txBody>
          <a:bodyPr wrap="none" anchor="ctr"/>
          <a:lstStyle/>
          <a:p>
            <a:endParaRPr lang="en-US"/>
          </a:p>
        </p:txBody>
      </p:sp>
      <p:sp>
        <p:nvSpPr>
          <p:cNvPr id="3082" name="AutoShape 10"/>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a:effectLst/>
        </p:spPr>
        <p:txBody>
          <a:bodyPr wrap="none" anchor="ctr"/>
          <a:lstStyle/>
          <a:p>
            <a:endParaRPr lang="en-US"/>
          </a:p>
        </p:txBody>
      </p:sp>
      <p:sp>
        <p:nvSpPr>
          <p:cNvPr id="3083" name="AutoShape 11"/>
          <p:cNvSpPr>
            <a:spLocks noChangeArrowheads="1"/>
          </p:cNvSpPr>
          <p:nvPr/>
        </p:nvSpPr>
        <p:spPr bwMode="auto">
          <a:xfrm>
            <a:off x="0" y="0"/>
            <a:ext cx="7772400" cy="10058400"/>
          </a:xfrm>
          <a:prstGeom prst="roundRect">
            <a:avLst>
              <a:gd name="adj" fmla="val 19"/>
            </a:avLst>
          </a:prstGeom>
          <a:solidFill>
            <a:srgbClr val="FFFFFF"/>
          </a:solidFill>
          <a:ln w="9525">
            <a:noFill/>
            <a:round/>
            <a:headEnd/>
            <a:tailEnd/>
          </a:ln>
          <a:effectLst/>
        </p:spPr>
        <p:txBody>
          <a:bodyPr wrap="none" anchor="ctr"/>
          <a:lstStyle/>
          <a:p>
            <a:endParaRPr lang="en-US"/>
          </a:p>
        </p:txBody>
      </p:sp>
      <p:sp>
        <p:nvSpPr>
          <p:cNvPr id="3084" name="Text Box 12"/>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3085" name="Rectangle 13"/>
          <p:cNvSpPr>
            <a:spLocks noGrp="1" noChangeArrowheads="1"/>
          </p:cNvSpPr>
          <p:nvPr>
            <p:ph type="body"/>
          </p:nvPr>
        </p:nvSpPr>
        <p:spPr bwMode="auto">
          <a:xfrm>
            <a:off x="1185863" y="4787900"/>
            <a:ext cx="5391150" cy="38131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3086" name="Rectangle 14"/>
          <p:cNvSpPr>
            <a:spLocks noGrp="1" noChangeArrowheads="1"/>
          </p:cNvSpPr>
          <p:nvPr>
            <p:ph type="sldImg"/>
          </p:nvPr>
        </p:nvSpPr>
        <p:spPr bwMode="auto">
          <a:xfrm>
            <a:off x="1371600" y="763588"/>
            <a:ext cx="5013325" cy="3762375"/>
          </a:xfrm>
          <a:prstGeom prst="rect">
            <a:avLst/>
          </a:prstGeom>
          <a:noFill/>
          <a:ln w="9525">
            <a:noFill/>
            <a:round/>
            <a:headEnd/>
            <a:tailEnd/>
          </a:ln>
          <a:effectLst/>
        </p:spPr>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tools.ietf.org/html/draft-kawamura-ipv6-isp-listings"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29" name="Text Box 1"/>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22530" name="Text Box 2"/>
          <p:cNvSpPr txBox="1">
            <a:spLocks noChangeArrowheads="1"/>
          </p:cNvSpPr>
          <p:nvPr>
            <p:ph type="body"/>
          </p:nvPr>
        </p:nvSpPr>
        <p:spPr bwMode="auto">
          <a:xfrm>
            <a:off x="1185863" y="4787900"/>
            <a:ext cx="5392737" cy="3814763"/>
          </a:xfrm>
          <a:prstGeom prst="rect">
            <a:avLst/>
          </a:prstGeom>
          <a:noFill/>
          <a:ln>
            <a:round/>
            <a:headEnd/>
            <a:tailEnd/>
          </a:ln>
        </p:spPr>
        <p:txBody>
          <a:bodyPr wrap="none" anchor="ctr"/>
          <a:lstStyle/>
          <a:p>
            <a:r>
              <a:rPr lang="en-US"/>
              <a:t>Read slide</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1" name="Text Box 1025"/>
          <p:cNvSpPr txBox="1">
            <a:spLocks noChangeArrowheads="1"/>
          </p:cNvSpPr>
          <p:nvPr/>
        </p:nvSpPr>
        <p:spPr bwMode="auto">
          <a:xfrm>
            <a:off x="1371600" y="763588"/>
            <a:ext cx="5019675" cy="3768725"/>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30722" name="Text Box 1026"/>
          <p:cNvSpPr txBox="1">
            <a:spLocks noChangeArrowheads="1"/>
          </p:cNvSpPr>
          <p:nvPr>
            <p:ph type="body"/>
          </p:nvPr>
        </p:nvSpPr>
        <p:spPr bwMode="auto">
          <a:xfrm>
            <a:off x="1185863" y="4787900"/>
            <a:ext cx="5394325" cy="3816350"/>
          </a:xfrm>
          <a:prstGeom prst="rect">
            <a:avLst/>
          </a:prstGeom>
          <a:noFill/>
          <a:ln>
            <a:round/>
            <a:headEnd/>
            <a:tailEnd/>
          </a:ln>
        </p:spPr>
        <p:txBody>
          <a:bodyPr lIns="90000" tIns="46800" rIns="90000" bIns="46800" anchor="ctr" anchorCtr="1"/>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solidFill>
                  <a:srgbClr val="0000FF"/>
                </a:solidFill>
                <a:cs typeface="Times New Roman" charset="0"/>
              </a:rPr>
              <a:t>SIDR</a:t>
            </a:r>
          </a:p>
          <a:p>
            <a:pPr fontAlgn="t">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cs typeface="Times New Roman" charset="0"/>
              </a:rPr>
              <a:t>The SIDR working group will </a:t>
            </a:r>
            <a:br>
              <a:rPr lang="en-US" b="1">
                <a:solidFill>
                  <a:srgbClr val="0000FF"/>
                </a:solidFill>
                <a:cs typeface="Times New Roman" charset="0"/>
              </a:rPr>
            </a:br>
            <a:r>
              <a:rPr lang="en-US" b="1">
                <a:solidFill>
                  <a:srgbClr val="0000FF"/>
                </a:solidFill>
                <a:cs typeface="Times New Roman" charset="0"/>
              </a:rPr>
              <a:t>develop security mechanisms which fulfill those requirements which </a:t>
            </a:r>
            <a:br>
              <a:rPr lang="en-US" b="1">
                <a:solidFill>
                  <a:srgbClr val="0000FF"/>
                </a:solidFill>
                <a:cs typeface="Times New Roman" charset="0"/>
              </a:rPr>
            </a:br>
            <a:r>
              <a:rPr lang="en-US" b="1">
                <a:solidFill>
                  <a:srgbClr val="0000FF"/>
                </a:solidFill>
                <a:cs typeface="Times New Roman" charset="0"/>
              </a:rPr>
              <a:t>have been agreed on by the RPSEC working group. The Routing Protocol Security Group (RPSEC) has been chartered to</a:t>
            </a:r>
            <a:br>
              <a:rPr lang="en-US" b="1">
                <a:solidFill>
                  <a:srgbClr val="0000FF"/>
                </a:solidFill>
                <a:cs typeface="Times New Roman" charset="0"/>
              </a:rPr>
            </a:br>
            <a:r>
              <a:rPr lang="en-US" b="1">
                <a:solidFill>
                  <a:srgbClr val="0000FF"/>
                </a:solidFill>
                <a:cs typeface="Times New Roman" charset="0"/>
              </a:rPr>
              <a:t>document the security requirements for routing systems, and, in</a:t>
            </a:r>
            <a:br>
              <a:rPr lang="en-US" b="1">
                <a:solidFill>
                  <a:srgbClr val="0000FF"/>
                </a:solidFill>
                <a:cs typeface="Times New Roman" charset="0"/>
              </a:rPr>
            </a:br>
            <a:r>
              <a:rPr lang="en-US" b="1">
                <a:solidFill>
                  <a:srgbClr val="0000FF"/>
                </a:solidFill>
                <a:cs typeface="Times New Roman" charset="0"/>
              </a:rPr>
              <a:t>particular, to produce a document on BGP security requirements.</a:t>
            </a:r>
          </a:p>
          <a:p>
            <a:pPr fontAlgn="t">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solidFill>
                  <a:srgbClr val="0000FF"/>
                </a:solidFill>
                <a:cs typeface="Times New Roman" charset="0"/>
              </a:rPr>
              <a:t>In developing these mechanisms, the SIDR working group will take practical deployability </a:t>
            </a:r>
            <a:br>
              <a:rPr lang="en-US" b="1">
                <a:solidFill>
                  <a:srgbClr val="0000FF"/>
                </a:solidFill>
                <a:cs typeface="Times New Roman" charset="0"/>
              </a:rPr>
            </a:br>
            <a:r>
              <a:rPr lang="en-US" b="1">
                <a:solidFill>
                  <a:srgbClr val="0000FF"/>
                </a:solidFill>
                <a:cs typeface="Times New Roman" charset="0"/>
              </a:rPr>
              <a:t>into consideration. </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cs typeface="DejaVu Sans" charset="0"/>
              </a:rPr>
              <a:t>                                          Stockpile of ideas</a:t>
            </a:r>
            <a:endParaRPr lang="en-US">
              <a:solidFill>
                <a:srgbClr val="0000FF"/>
              </a:solidFill>
              <a:cs typeface="Times New Roman"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cs typeface="DejaVu Sans" charset="0"/>
              </a:rPr>
              <a:t>16 active documents.</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cs typeface="DejaVu Sans" charset="0"/>
              </a:rPr>
              <a:t>-There are 3 New ones are: </a:t>
            </a:r>
            <a:r>
              <a:rPr lang="en-US" b="1">
                <a:cs typeface="DejaVu Sans" charset="0"/>
              </a:rPr>
              <a:t>Signed Object Template for the Resource Public Key Infrastructure, CA Key Rollover in the RPKI, and Certificate Policy (CP) for the Resource PKI (RPKI)</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cs typeface="DejaVu Sans" charset="0"/>
              </a:rPr>
              <a:t>-One to read is sidr-arch-11 </a:t>
            </a:r>
            <a:r>
              <a:rPr lang="en-US" b="1">
                <a:latin typeface="Arial Unicode MS" pitchFamily="34" charset="-128"/>
                <a:cs typeface="Courier New" pitchFamily="49" charset="0"/>
              </a:rPr>
              <a:t>This document describes an architecture for an infrastructure to support improved security of Internet routing.</a:t>
            </a:r>
            <a:r>
              <a:rPr lang="en-US" b="1">
                <a:cs typeface="DejaVu Sans" charset="0"/>
              </a:rPr>
              <a:t> Read it now so you know what to expect.</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a:cs typeface="DejaVu Sans"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a:cs typeface="DejaVu Sans"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cs typeface="DejaVu Sans"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cs typeface="DejaVu Sans"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cs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Text Box 1"/>
          <p:cNvSpPr txBox="1">
            <a:spLocks noChangeArrowheads="1"/>
          </p:cNvSpPr>
          <p:nvPr/>
        </p:nvSpPr>
        <p:spPr bwMode="auto">
          <a:xfrm>
            <a:off x="1370013" y="763588"/>
            <a:ext cx="5019675" cy="3765550"/>
          </a:xfrm>
          <a:prstGeom prst="rect">
            <a:avLst/>
          </a:prstGeom>
          <a:solidFill>
            <a:srgbClr val="FFFFFF"/>
          </a:solidFill>
          <a:ln w="9525">
            <a:solidFill>
              <a:srgbClr val="000000"/>
            </a:solidFill>
            <a:miter lim="800000"/>
            <a:headEnd/>
            <a:tailEnd/>
          </a:ln>
          <a:effectLst/>
        </p:spPr>
        <p:txBody>
          <a:bodyPr wrap="none" anchor="ctr"/>
          <a:lstStyle/>
          <a:p>
            <a:endParaRPr lang="en-US"/>
          </a:p>
        </p:txBody>
      </p:sp>
      <p:sp>
        <p:nvSpPr>
          <p:cNvPr id="31746" name="Text Box 2"/>
          <p:cNvSpPr txBox="1">
            <a:spLocks noChangeArrowheads="1"/>
          </p:cNvSpPr>
          <p:nvPr>
            <p:ph type="body"/>
          </p:nvPr>
        </p:nvSpPr>
        <p:spPr bwMode="auto">
          <a:xfrm>
            <a:off x="1185863" y="4787900"/>
            <a:ext cx="5394325" cy="3727450"/>
          </a:xfrm>
          <a:prstGeom prst="rect">
            <a:avLst/>
          </a:prstGeom>
          <a:noFill/>
          <a:ln>
            <a:round/>
            <a:headEnd/>
            <a:tailEnd/>
          </a:ln>
        </p:spPr>
        <p:txBody>
          <a:bodyPr lIns="90000" tIns="46800" rIns="90000" bIns="46800" anchor="ct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cs typeface="DejaVu Sans" charset="0"/>
              </a:rPr>
              <a:t>Softwire</a:t>
            </a:r>
          </a:p>
          <a:p>
            <a:pPr fontAlgn="t">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cs typeface="DejaVu Sans" charset="0"/>
              </a:rPr>
              <a:t>The Softwires Working Group is specifying the standardization of</a:t>
            </a:r>
            <a:br>
              <a:rPr lang="en-US" b="1">
                <a:cs typeface="DejaVu Sans" charset="0"/>
              </a:rPr>
            </a:br>
            <a:r>
              <a:rPr lang="en-US" b="1">
                <a:cs typeface="DejaVu Sans" charset="0"/>
              </a:rPr>
              <a:t>discovery, control and encapsulation methods for connecting IPv4</a:t>
            </a:r>
            <a:br>
              <a:rPr lang="en-US" b="1">
                <a:cs typeface="DejaVu Sans" charset="0"/>
              </a:rPr>
            </a:br>
            <a:r>
              <a:rPr lang="en-US" b="1">
                <a:cs typeface="DejaVu Sans" charset="0"/>
              </a:rPr>
              <a:t>networks across IPv6 networks and IPv6 networks across IPv4 networks in</a:t>
            </a:r>
            <a:br>
              <a:rPr lang="en-US" b="1">
                <a:cs typeface="DejaVu Sans" charset="0"/>
              </a:rPr>
            </a:br>
            <a:r>
              <a:rPr lang="en-US" b="1">
                <a:cs typeface="DejaVu Sans" charset="0"/>
              </a:rPr>
              <a:t>a way that will encourage multiple, inter-operable implementations.</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cs typeface="DejaVu Sans"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cs typeface="DejaVu Sans" charset="0"/>
              </a:rPr>
              <a:t>Still keeping busy with creating and working on documents that help IPv6 and Ipv4 convergence.</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cs typeface="DejaVu Sans"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cs typeface="DejaVu Sans" charset="0"/>
              </a:rPr>
              <a:t>-2 active documents</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cs typeface="DejaVu Sans" charset="0"/>
              </a:rPr>
              <a:t>-1 at IESG for review</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cs typeface="DejaVu Sans" charset="0"/>
              </a:rPr>
              <a:t>-1 new published RFC</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Text Box 1"/>
          <p:cNvSpPr txBox="1">
            <a:spLocks noChangeArrowheads="1"/>
          </p:cNvSpPr>
          <p:nvPr/>
        </p:nvSpPr>
        <p:spPr bwMode="auto">
          <a:xfrm>
            <a:off x="1370013" y="763588"/>
            <a:ext cx="5019675" cy="3765550"/>
          </a:xfrm>
          <a:prstGeom prst="rect">
            <a:avLst/>
          </a:prstGeom>
          <a:solidFill>
            <a:srgbClr val="FFFFFF"/>
          </a:solidFill>
          <a:ln w="9525">
            <a:solidFill>
              <a:srgbClr val="000000"/>
            </a:solidFill>
            <a:miter lim="800000"/>
            <a:headEnd/>
            <a:tailEnd/>
          </a:ln>
          <a:effectLst/>
        </p:spPr>
        <p:txBody>
          <a:bodyPr wrap="none" anchor="ctr"/>
          <a:lstStyle/>
          <a:p>
            <a:endParaRPr lang="en-US"/>
          </a:p>
        </p:txBody>
      </p:sp>
      <p:sp>
        <p:nvSpPr>
          <p:cNvPr id="32770" name="Text Box 2"/>
          <p:cNvSpPr txBox="1">
            <a:spLocks noChangeArrowheads="1"/>
          </p:cNvSpPr>
          <p:nvPr>
            <p:ph type="body"/>
          </p:nvPr>
        </p:nvSpPr>
        <p:spPr bwMode="auto">
          <a:xfrm>
            <a:off x="1185863" y="4787900"/>
            <a:ext cx="5392737" cy="3814763"/>
          </a:xfrm>
          <a:prstGeom prst="rect">
            <a:avLst/>
          </a:prstGeom>
          <a:noFill/>
          <a:ln>
            <a:round/>
            <a:headEnd/>
            <a:tailEnd/>
          </a:ln>
        </p:spPr>
        <p:txBody>
          <a:bodyPr wrap="none" anchor="ctr"/>
          <a:lstStyle/>
          <a:p>
            <a:r>
              <a:rPr lang="en-GB" sz="1400"/>
              <a:t>DNSOP</a:t>
            </a:r>
          </a:p>
          <a:p>
            <a:pPr fontAlgn="t"/>
            <a:r>
              <a:rPr lang="en-US" sz="1400" b="1"/>
              <a:t>The DNS Operations Working Group will develop guidelines for the</a:t>
            </a:r>
            <a:br>
              <a:rPr lang="en-US" sz="1400" b="1"/>
            </a:br>
            <a:r>
              <a:rPr lang="en-US" sz="1400" b="1"/>
              <a:t>operation of DNS software servers and the administration of DNS zone</a:t>
            </a:r>
            <a:br>
              <a:rPr lang="en-US" sz="1400" b="1"/>
            </a:br>
            <a:r>
              <a:rPr lang="en-US" sz="1400" b="1"/>
              <a:t>files. These guidelines will provide technical information</a:t>
            </a:r>
            <a:br>
              <a:rPr lang="en-US" sz="1400" b="1"/>
            </a:br>
            <a:r>
              <a:rPr lang="en-US" sz="1400" b="1"/>
              <a:t>relating to the implementation of the DNS protocol by the</a:t>
            </a:r>
            <a:br>
              <a:rPr lang="en-US" sz="1400" b="1"/>
            </a:br>
            <a:r>
              <a:rPr lang="en-US" sz="1400" b="1"/>
              <a:t>operators and administrators of DNS zones.</a:t>
            </a:r>
          </a:p>
          <a:p>
            <a:endParaRPr lang="en-GB" sz="1400"/>
          </a:p>
          <a:p>
            <a:r>
              <a:rPr lang="en-GB" sz="1400"/>
              <a:t>ACTIVE: 8 Active documents.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Text Box 1"/>
          <p:cNvSpPr txBox="1">
            <a:spLocks noChangeArrowheads="1"/>
          </p:cNvSpPr>
          <p:nvPr/>
        </p:nvSpPr>
        <p:spPr bwMode="auto">
          <a:xfrm>
            <a:off x="1371600" y="763588"/>
            <a:ext cx="5027613" cy="3770312"/>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34818" name="Text Box 2"/>
          <p:cNvSpPr txBox="1">
            <a:spLocks noChangeArrowheads="1"/>
          </p:cNvSpPr>
          <p:nvPr>
            <p:ph type="body"/>
          </p:nvPr>
        </p:nvSpPr>
        <p:spPr bwMode="auto">
          <a:xfrm>
            <a:off x="1185863" y="4787900"/>
            <a:ext cx="5392737" cy="3814763"/>
          </a:xfrm>
          <a:prstGeom prst="rect">
            <a:avLst/>
          </a:prstGeom>
          <a:noFill/>
          <a:ln>
            <a:round/>
            <a:headEnd/>
            <a:tailEnd/>
          </a:ln>
        </p:spPr>
        <p:txBody>
          <a:bodyPr wrap="none" anchor="ctr"/>
          <a:lstStyle/>
          <a:p>
            <a:r>
              <a:rPr lang="en-US"/>
              <a:t>OPSEC</a:t>
            </a:r>
          </a:p>
          <a:p>
            <a:pPr fontAlgn="t"/>
            <a:r>
              <a:rPr lang="en-US" b="1"/>
              <a:t>The OPSEC WG will document best current practices with regard to network</a:t>
            </a:r>
            <a:br>
              <a:rPr lang="en-US" b="1"/>
            </a:br>
            <a:r>
              <a:rPr lang="en-US" b="1"/>
              <a:t>security. In particular an effort will be made to clarify the rationale</a:t>
            </a:r>
            <a:br>
              <a:rPr lang="en-US" b="1"/>
            </a:br>
            <a:r>
              <a:rPr lang="en-US" b="1"/>
              <a:t>supporting current operational practice, address gaps in currently</a:t>
            </a:r>
            <a:br>
              <a:rPr lang="en-US" b="1"/>
            </a:br>
            <a:r>
              <a:rPr lang="en-US" b="1"/>
              <a:t>understood best practices for forwarding, control plane, and management</a:t>
            </a:r>
            <a:br>
              <a:rPr lang="en-US" b="1"/>
            </a:br>
            <a:r>
              <a:rPr lang="en-US" b="1"/>
              <a:t>plane security and make clear the liabilities inherent in security</a:t>
            </a:r>
            <a:br>
              <a:rPr lang="en-US" b="1"/>
            </a:br>
            <a:r>
              <a:rPr lang="en-US" b="1"/>
              <a:t>practices where they exist.</a:t>
            </a:r>
          </a:p>
          <a:p>
            <a:endParaRPr lang="en-US"/>
          </a:p>
          <a:p>
            <a:r>
              <a:rPr lang="en-US"/>
              <a:t>Progress</a:t>
            </a:r>
          </a:p>
          <a:p>
            <a:r>
              <a:rPr lang="en-US"/>
              <a:t>-has 3 Active document</a:t>
            </a:r>
          </a:p>
          <a:p>
            <a:r>
              <a:rPr lang="en-US"/>
              <a:t>1 in IESG Review</a:t>
            </a:r>
          </a:p>
          <a:p>
            <a:r>
              <a:rPr lang="en-US"/>
              <a:t>1 in RFC Editor Que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35842" name="Text Box 2"/>
          <p:cNvSpPr txBox="1">
            <a:spLocks noChangeArrowheads="1"/>
          </p:cNvSpPr>
          <p:nvPr>
            <p:ph type="body"/>
          </p:nvPr>
        </p:nvSpPr>
        <p:spPr bwMode="auto">
          <a:xfrm>
            <a:off x="1185863" y="4787900"/>
            <a:ext cx="5392737" cy="3814763"/>
          </a:xfrm>
          <a:prstGeom prst="rect">
            <a:avLst/>
          </a:prstGeom>
          <a:noFill/>
          <a:ln>
            <a:round/>
            <a:headEnd/>
            <a:tailEnd/>
          </a:ln>
        </p:spPr>
        <p:txBody>
          <a:bodyPr wrap="none" anchor="ctr"/>
          <a:lstStyle/>
          <a:p>
            <a:r>
              <a:rPr lang="en-US"/>
              <a:t>GROW</a:t>
            </a:r>
          </a:p>
          <a:p>
            <a:pPr fontAlgn="t"/>
            <a:r>
              <a:rPr lang="en-US" b="1"/>
              <a:t>The purpose of the GROW is to consider the operational problems</a:t>
            </a:r>
            <a:br>
              <a:rPr lang="en-US" b="1"/>
            </a:br>
            <a:r>
              <a:rPr lang="en-US" b="1"/>
              <a:t>associated with the IPv4 and IPv6 global routing systems,</a:t>
            </a:r>
            <a:br>
              <a:rPr lang="en-US" b="1"/>
            </a:br>
            <a:r>
              <a:rPr lang="en-US" b="1"/>
              <a:t>including but not limited to routing table growth, the effects of</a:t>
            </a:r>
            <a:br>
              <a:rPr lang="en-US" b="1"/>
            </a:br>
            <a:r>
              <a:rPr lang="en-US" b="1"/>
              <a:t>the interactions between interior and exterior routing protocols,</a:t>
            </a:r>
            <a:br>
              <a:rPr lang="en-US" b="1"/>
            </a:br>
            <a:r>
              <a:rPr lang="en-US" b="1"/>
              <a:t>and the effect of address allocation policies and practices on</a:t>
            </a:r>
            <a:br>
              <a:rPr lang="en-US" b="1"/>
            </a:br>
            <a:r>
              <a:rPr lang="en-US" b="1"/>
              <a:t>the global routing system.</a:t>
            </a:r>
          </a:p>
          <a:p>
            <a:endParaRPr lang="en-US"/>
          </a:p>
          <a:p>
            <a:r>
              <a:rPr lang="en-US"/>
              <a:t>Grow has 8 Active documents. </a:t>
            </a:r>
          </a:p>
          <a:p>
            <a:endParaRPr lang="en-US" sz="800" i="1">
              <a:cs typeface="Courier New" pitchFamily="49"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Text Box 1"/>
          <p:cNvSpPr txBox="1">
            <a:spLocks noChangeArrowheads="1"/>
          </p:cNvSpPr>
          <p:nvPr/>
        </p:nvSpPr>
        <p:spPr bwMode="auto">
          <a:xfrm>
            <a:off x="1370013" y="763588"/>
            <a:ext cx="5019675" cy="3765550"/>
          </a:xfrm>
          <a:prstGeom prst="rect">
            <a:avLst/>
          </a:prstGeom>
          <a:solidFill>
            <a:srgbClr val="FFFFFF"/>
          </a:solidFill>
          <a:ln w="9525">
            <a:solidFill>
              <a:srgbClr val="000000"/>
            </a:solidFill>
            <a:miter lim="800000"/>
            <a:headEnd/>
            <a:tailEnd/>
          </a:ln>
          <a:effectLst/>
        </p:spPr>
        <p:txBody>
          <a:bodyPr wrap="none" anchor="ctr"/>
          <a:lstStyle/>
          <a:p>
            <a:endParaRPr lang="en-US"/>
          </a:p>
        </p:txBody>
      </p:sp>
      <p:sp>
        <p:nvSpPr>
          <p:cNvPr id="33794" name="Text Box 2"/>
          <p:cNvSpPr txBox="1">
            <a:spLocks noChangeArrowheads="1"/>
          </p:cNvSpPr>
          <p:nvPr>
            <p:ph type="body"/>
          </p:nvPr>
        </p:nvSpPr>
        <p:spPr bwMode="auto">
          <a:xfrm>
            <a:off x="1185863" y="4787900"/>
            <a:ext cx="5392737" cy="3814763"/>
          </a:xfrm>
          <a:prstGeom prst="rect">
            <a:avLst/>
          </a:prstGeom>
          <a:noFill/>
          <a:ln>
            <a:round/>
            <a:headEnd/>
            <a:tailEnd/>
          </a:ln>
        </p:spPr>
        <p:txBody>
          <a:bodyPr wrap="none" anchor="ctr"/>
          <a:lstStyle/>
          <a:p>
            <a:r>
              <a:rPr lang="en-US" b="1"/>
              <a:t>2 active documents                                     OPSWAG</a:t>
            </a:r>
          </a:p>
          <a:p>
            <a:r>
              <a:rPr lang="en-US" b="1"/>
              <a:t>Interesting Activity:</a:t>
            </a:r>
          </a:p>
          <a:p>
            <a:r>
              <a:rPr lang="en-US" b="1"/>
              <a:t>-This covers </a:t>
            </a:r>
            <a:r>
              <a:rPr lang="en-US" b="1">
                <a:latin typeface="Arial Unicode MS" pitchFamily="34" charset="-128"/>
              </a:rPr>
              <a:t>When a private network or internetwork grows very large it’s sometimes not possible to address all interfaces using private IPv4 address space because there are not enough addresses. This document describes the problems faced by those networks, the available options and the issues involved in assigning a new block of private IPv4 address space.</a:t>
            </a:r>
            <a:r>
              <a:rPr lang="en-US">
                <a:latin typeface="Arial Unicode MS" pitchFamily="34" charset="-128"/>
              </a:rPr>
              <a:t> </a:t>
            </a:r>
            <a:endParaRPr lang="en-US"/>
          </a:p>
          <a:p>
            <a:r>
              <a:rPr lang="en-US"/>
              <a:t>-Was not accepted yet. </a:t>
            </a:r>
            <a:r>
              <a:rPr lang="en-US" b="1">
                <a:latin typeface="Arial Unicode MS" pitchFamily="34" charset="-128"/>
                <a:cs typeface="Courier New" pitchFamily="49" charset="0"/>
              </a:rPr>
              <a:t>This document specifies the use of a reserved IANA IPv4 address allocation to support the deployment of IPv6 transition technologies and IPv4 address sharing technologies post IPv4 exhaustion. Service providers are in the process of implementing IPv6 support by providing dual-stack IPv4 and IPv6 services to their end-users.</a:t>
            </a:r>
            <a:r>
              <a:rPr lang="en-US" b="1"/>
              <a:t> </a:t>
            </a:r>
            <a:r>
              <a:rPr lang="en-US" b="1">
                <a:latin typeface="Arial Unicode MS" pitchFamily="34" charset="-128"/>
                <a:cs typeface="Courier New" pitchFamily="49" charset="0"/>
              </a:rPr>
              <a:t>This document proposes the assignment of a single /8 CIDR block as Shared Transition Space. Shared Transition Space is IPv4 address space reserved for Service Provider or large enterprise use with the purpose of facilitating IPv6 transition and IPv4 coexistence deployment. This space SHOULD only be used for the purpose of providing NAT'ed IPv4 access to subscriber networks or IPv6-in-IPv4 tunnels during the transition to full IPv6 deployment. These addresses MAY be used without any coordination with IANA or any other Internet registry.</a:t>
            </a:r>
            <a:r>
              <a:rPr lang="en-US" b="1"/>
              <a:t>  In other words, a new /8 dedicated for 1918 type private address space.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37890" name="Text Box 2"/>
          <p:cNvSpPr txBox="1">
            <a:spLocks noChangeArrowheads="1"/>
          </p:cNvSpPr>
          <p:nvPr>
            <p:ph type="body"/>
          </p:nvPr>
        </p:nvSpPr>
        <p:spPr bwMode="auto">
          <a:xfrm>
            <a:off x="1185863" y="4787900"/>
            <a:ext cx="5392737" cy="3814763"/>
          </a:xfrm>
          <a:prstGeom prst="rect">
            <a:avLst/>
          </a:prstGeom>
          <a:noFill/>
          <a:ln>
            <a:round/>
            <a:headEnd/>
            <a:tailEnd/>
          </a:ln>
        </p:spPr>
        <p:txBody>
          <a:bodyPr wrap="none" anchor="ctr"/>
          <a:lstStyle/>
          <a:p>
            <a:r>
              <a:rPr lang="en-US"/>
              <a:t>USE SLIDE ITSELF</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Rectangle 1"/>
          <p:cNvSpPr txBox="1">
            <a:spLocks noChangeArrowheads="1"/>
          </p:cNvSpPr>
          <p:nvPr>
            <p:ph type="sldImg"/>
          </p:nvPr>
        </p:nvSpPr>
        <p:spPr bwMode="auto">
          <a:xfrm>
            <a:off x="1370013" y="763588"/>
            <a:ext cx="5018087" cy="3763962"/>
          </a:xfrm>
          <a:prstGeom prst="rect">
            <a:avLst/>
          </a:prstGeom>
          <a:solidFill>
            <a:srgbClr val="FFFFFF"/>
          </a:solidFill>
          <a:ln>
            <a:solidFill>
              <a:srgbClr val="000000"/>
            </a:solidFill>
            <a:miter lim="800000"/>
            <a:headEnd/>
            <a:tailEnd/>
          </a:ln>
        </p:spPr>
      </p:sp>
      <p:sp>
        <p:nvSpPr>
          <p:cNvPr id="38914" name="Text Box 2"/>
          <p:cNvSpPr txBox="1">
            <a:spLocks noChangeArrowheads="1"/>
          </p:cNvSpPr>
          <p:nvPr>
            <p:ph type="body" idx="1"/>
          </p:nvPr>
        </p:nvSpPr>
        <p:spPr bwMode="auto">
          <a:xfrm>
            <a:off x="1185863" y="4787900"/>
            <a:ext cx="5392737" cy="3814763"/>
          </a:xfrm>
          <a:prstGeom prst="rect">
            <a:avLst/>
          </a:prstGeom>
          <a:noFill/>
          <a:ln>
            <a:round/>
            <a:headEnd/>
            <a:tailEnd/>
          </a:ln>
        </p:spPr>
        <p:txBody>
          <a:bodyPr wrap="none" anchor="ctr"/>
          <a:lstStyle/>
          <a:p>
            <a:r>
              <a:rPr lang="en-US"/>
              <a:t>USE SLIDE ITSELF</a:t>
            </a:r>
          </a:p>
          <a:p>
            <a:endParaRPr lang="en-US"/>
          </a:p>
          <a:p>
            <a:r>
              <a:rPr lang="en-US"/>
              <a:t>NEW http://datatracker.ietf.org/wg/</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39938" name="Text Box 2"/>
          <p:cNvSpPr txBox="1">
            <a:spLocks noChangeArrowheads="1"/>
          </p:cNvSpPr>
          <p:nvPr>
            <p:ph type="body"/>
          </p:nvPr>
        </p:nvSpPr>
        <p:spPr bwMode="auto">
          <a:xfrm>
            <a:off x="1185863" y="4787900"/>
            <a:ext cx="5392737" cy="3814763"/>
          </a:xfrm>
          <a:prstGeom prst="rect">
            <a:avLst/>
          </a:prstGeom>
          <a:noFill/>
          <a:ln>
            <a:round/>
            <a:headEnd/>
            <a:tailEnd/>
          </a:ln>
        </p:spPr>
        <p:txBody>
          <a:bodyPr wrap="none" anchor="ctr"/>
          <a:lstStyle/>
          <a:p>
            <a:r>
              <a:rPr lang="en-US"/>
              <a:t>USE SLIDE ITSELF</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3" name="Text Box 1"/>
          <p:cNvSpPr txBox="1">
            <a:spLocks noChangeArrowheads="1"/>
          </p:cNvSpPr>
          <p:nvPr/>
        </p:nvSpPr>
        <p:spPr bwMode="auto">
          <a:xfrm>
            <a:off x="1371600" y="763588"/>
            <a:ext cx="5024438" cy="3770312"/>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23554" name="Text Box 2"/>
          <p:cNvSpPr txBox="1">
            <a:spLocks noChangeArrowheads="1"/>
          </p:cNvSpPr>
          <p:nvPr>
            <p:ph type="body"/>
          </p:nvPr>
        </p:nvSpPr>
        <p:spPr bwMode="auto">
          <a:xfrm>
            <a:off x="1185863" y="4787900"/>
            <a:ext cx="5392737" cy="3814763"/>
          </a:xfrm>
          <a:prstGeom prst="rect">
            <a:avLst/>
          </a:prstGeom>
          <a:noFill/>
          <a:ln>
            <a:round/>
            <a:headEnd/>
            <a:tailEnd/>
          </a:ln>
        </p:spPr>
        <p:txBody>
          <a:bodyPr wrap="none" anchor="ctr"/>
          <a:lstStyle/>
          <a:p>
            <a:r>
              <a:rPr lang="en-US"/>
              <a:t>Read slide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24578" name="Text Box 2"/>
          <p:cNvSpPr txBox="1">
            <a:spLocks noChangeArrowheads="1"/>
          </p:cNvSpPr>
          <p:nvPr>
            <p:ph type="body"/>
          </p:nvPr>
        </p:nvSpPr>
        <p:spPr bwMode="auto">
          <a:xfrm>
            <a:off x="1185863" y="4787900"/>
            <a:ext cx="5394325" cy="3816350"/>
          </a:xfrm>
          <a:prstGeom prst="rect">
            <a:avLst/>
          </a:prstGeom>
          <a:noFill/>
          <a:ln>
            <a:round/>
            <a:headEnd/>
            <a:tailEnd/>
          </a:ln>
        </p:spPr>
        <p:txBody>
          <a:bodyPr lIns="90000" tIns="46800" rIns="90000" bIns="46800" anchor="ctr" anchorCtr="1"/>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latin typeface="Arial Unicode MS" pitchFamily="34" charset="-128"/>
                <a:cs typeface="DejaVu Sans" charset="0"/>
              </a:rPr>
              <a:t>Routing Area</a:t>
            </a:r>
          </a:p>
          <a:p>
            <a:pPr fontAlgn="t">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b="1">
                <a:latin typeface="Arial Unicode MS" pitchFamily="34" charset="-128"/>
                <a:cs typeface="DejaVu Sans" charset="0"/>
              </a:rPr>
              <a:t>The Routing area receives occasional proposals for the development and</a:t>
            </a:r>
            <a:br>
              <a:rPr lang="en-US" sz="2800" b="1">
                <a:latin typeface="Arial Unicode MS" pitchFamily="34" charset="-128"/>
                <a:cs typeface="DejaVu Sans" charset="0"/>
              </a:rPr>
            </a:br>
            <a:r>
              <a:rPr lang="en-US" sz="2800" b="1">
                <a:latin typeface="Arial Unicode MS" pitchFamily="34" charset="-128"/>
                <a:cs typeface="DejaVu Sans" charset="0"/>
              </a:rPr>
              <a:t>publication of RFCs dealing with routing topics, but for which the</a:t>
            </a:r>
            <a:br>
              <a:rPr lang="en-US" sz="2800" b="1">
                <a:latin typeface="Arial Unicode MS" pitchFamily="34" charset="-128"/>
                <a:cs typeface="DejaVu Sans" charset="0"/>
              </a:rPr>
            </a:br>
            <a:r>
              <a:rPr lang="en-US" sz="2800" b="1">
                <a:latin typeface="Arial Unicode MS" pitchFamily="34" charset="-128"/>
                <a:cs typeface="DejaVu Sans" charset="0"/>
              </a:rPr>
              <a:t>required work does not rise to the level where a new working group is</a:t>
            </a:r>
            <a:br>
              <a:rPr lang="en-US" sz="2800" b="1">
                <a:latin typeface="Arial Unicode MS" pitchFamily="34" charset="-128"/>
                <a:cs typeface="DejaVu Sans" charset="0"/>
              </a:rPr>
            </a:br>
            <a:r>
              <a:rPr lang="en-US" sz="2800" b="1">
                <a:latin typeface="Arial Unicode MS" pitchFamily="34" charset="-128"/>
                <a:cs typeface="DejaVu Sans" charset="0"/>
              </a:rPr>
              <a:t>justified, yet the topic does not fit with an existing working group,</a:t>
            </a:r>
            <a:br>
              <a:rPr lang="en-US" sz="2800" b="1">
                <a:latin typeface="Arial Unicode MS" pitchFamily="34" charset="-128"/>
                <a:cs typeface="DejaVu Sans" charset="0"/>
              </a:rPr>
            </a:br>
            <a:r>
              <a:rPr lang="en-US" sz="2800" b="1">
                <a:latin typeface="Arial Unicode MS" pitchFamily="34" charset="-128"/>
                <a:cs typeface="DejaVu Sans" charset="0"/>
              </a:rPr>
              <a:t>and a single BOF would not provide the time to ensure a mature</a:t>
            </a:r>
            <a:br>
              <a:rPr lang="en-US" sz="2800" b="1">
                <a:latin typeface="Arial Unicode MS" pitchFamily="34" charset="-128"/>
                <a:cs typeface="DejaVu Sans" charset="0"/>
              </a:rPr>
            </a:br>
            <a:r>
              <a:rPr lang="en-US" sz="2800" b="1">
                <a:latin typeface="Arial Unicode MS" pitchFamily="34" charset="-128"/>
                <a:cs typeface="DejaVu Sans" charset="0"/>
              </a:rPr>
              <a:t>proposal. The rtgwg will serve as the forum for developing these types</a:t>
            </a:r>
            <a:br>
              <a:rPr lang="en-US" sz="2800" b="1">
                <a:latin typeface="Arial Unicode MS" pitchFamily="34" charset="-128"/>
                <a:cs typeface="DejaVu Sans" charset="0"/>
              </a:rPr>
            </a:br>
            <a:r>
              <a:rPr lang="en-US" sz="2800" b="1">
                <a:latin typeface="Arial Unicode MS" pitchFamily="34" charset="-128"/>
                <a:cs typeface="DejaVu Sans" charset="0"/>
              </a:rPr>
              <a:t>of proposals.</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800">
              <a:latin typeface="Arial Unicode MS" pitchFamily="34" charset="-128"/>
              <a:cs typeface="DejaVu Sans"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latin typeface="Arial Unicode MS" pitchFamily="34" charset="-128"/>
                <a:cs typeface="DejaVu Sans" charset="0"/>
              </a:rPr>
              <a:t>ACTIVE: </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800">
                <a:latin typeface="Arial Unicode MS" pitchFamily="34" charset="-128"/>
                <a:cs typeface="DejaVu Sans" charset="0"/>
              </a:rPr>
              <a:t>-2 active</a:t>
            </a:r>
            <a:endParaRPr lang="en-US" sz="2800">
              <a:latin typeface="Arial" charset="0"/>
              <a:cs typeface="DejaVu Sans"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sz="2400">
              <a:latin typeface="Arial" charset="0"/>
              <a:cs typeface="DejaVu Sans"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1" name="Rectangle 1"/>
          <p:cNvSpPr txBox="1">
            <a:spLocks noChangeArrowheads="1"/>
          </p:cNvSpPr>
          <p:nvPr>
            <p:ph type="sldImg"/>
          </p:nvPr>
        </p:nvSpPr>
        <p:spPr bwMode="auto">
          <a:xfrm>
            <a:off x="1370013" y="763588"/>
            <a:ext cx="5018087" cy="3763962"/>
          </a:xfrm>
          <a:prstGeom prst="rect">
            <a:avLst/>
          </a:prstGeom>
          <a:solidFill>
            <a:srgbClr val="FFFFFF"/>
          </a:solidFill>
          <a:ln>
            <a:solidFill>
              <a:srgbClr val="000000"/>
            </a:solidFill>
            <a:miter lim="800000"/>
            <a:headEnd/>
            <a:tailEnd/>
          </a:ln>
        </p:spPr>
      </p:sp>
      <p:sp>
        <p:nvSpPr>
          <p:cNvPr id="25602" name="Text Box 2"/>
          <p:cNvSpPr txBox="1">
            <a:spLocks noChangeArrowheads="1"/>
          </p:cNvSpPr>
          <p:nvPr>
            <p:ph type="body" idx="1"/>
          </p:nvPr>
        </p:nvSpPr>
        <p:spPr bwMode="auto">
          <a:xfrm>
            <a:off x="1185863" y="4787900"/>
            <a:ext cx="5392737" cy="3814763"/>
          </a:xfrm>
          <a:prstGeom prst="rect">
            <a:avLst/>
          </a:prstGeom>
          <a:noFill/>
          <a:ln>
            <a:round/>
            <a:headEnd/>
            <a:tailEnd/>
          </a:ln>
        </p:spPr>
        <p:txBody>
          <a:bodyPr wrap="none" anchor="ctr"/>
          <a:lstStyle/>
          <a:p>
            <a:r>
              <a:rPr lang="en-US"/>
              <a:t>IPV6 Man</a:t>
            </a:r>
          </a:p>
          <a:p>
            <a:pPr fontAlgn="t"/>
            <a:r>
              <a:rPr lang="en-US" b="1"/>
              <a:t>The 6man working group is responsible for the maintenance, upkeep,</a:t>
            </a:r>
            <a:br>
              <a:rPr lang="en-US" b="1"/>
            </a:br>
            <a:r>
              <a:rPr lang="en-US" b="1"/>
              <a:t>and advancement of the IPv6 protocol specifications and addressing</a:t>
            </a:r>
            <a:br>
              <a:rPr lang="en-US" b="1"/>
            </a:br>
            <a:r>
              <a:rPr lang="en-US" b="1"/>
              <a:t>architecture. The working group will</a:t>
            </a:r>
            <a:br>
              <a:rPr lang="en-US" b="1"/>
            </a:br>
            <a:r>
              <a:rPr lang="en-US" b="1"/>
              <a:t>address protocol limitations/issues discovered during deployment</a:t>
            </a:r>
            <a:br>
              <a:rPr lang="en-US" b="1"/>
            </a:br>
            <a:r>
              <a:rPr lang="en-US" b="1"/>
              <a:t>and operation. It will also serve as a venue for discussing</a:t>
            </a:r>
            <a:br>
              <a:rPr lang="en-US" b="1"/>
            </a:br>
            <a:r>
              <a:rPr lang="en-US" b="1"/>
              <a:t>the proper location for working on IPv6-related issues within</a:t>
            </a:r>
            <a:br>
              <a:rPr lang="en-US" b="1"/>
            </a:br>
            <a:r>
              <a:rPr lang="en-US" b="1"/>
              <a:t>the IETF.</a:t>
            </a:r>
          </a:p>
          <a:p>
            <a:endParaRPr lang="en-US"/>
          </a:p>
          <a:p>
            <a:r>
              <a:rPr lang="en-US"/>
              <a:t>Active:</a:t>
            </a:r>
          </a:p>
          <a:p>
            <a:r>
              <a:rPr lang="en-US"/>
              <a:t>They have 6 active documents. 5 of them are new</a:t>
            </a:r>
          </a:p>
          <a:p>
            <a:r>
              <a:rPr lang="en-US"/>
              <a:t>IESG is processing 1 document</a:t>
            </a:r>
          </a:p>
          <a:p>
            <a:r>
              <a:rPr lang="en-US"/>
              <a:t>1 in RFC Editor Queue</a:t>
            </a:r>
          </a:p>
          <a:p>
            <a:r>
              <a:rPr lang="en-US"/>
              <a:t>RFC there is one new RFC 5952</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5" name="Text Box 1"/>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26626" name="Text Box 2"/>
          <p:cNvSpPr txBox="1">
            <a:spLocks noChangeArrowheads="1"/>
          </p:cNvSpPr>
          <p:nvPr>
            <p:ph type="body"/>
          </p:nvPr>
        </p:nvSpPr>
        <p:spPr bwMode="auto">
          <a:xfrm>
            <a:off x="1185863" y="3370263"/>
            <a:ext cx="5394325" cy="6650037"/>
          </a:xfrm>
          <a:prstGeom prst="rect">
            <a:avLst/>
          </a:prstGeom>
          <a:noFill/>
          <a:ln>
            <a:round/>
            <a:headEnd/>
            <a:tailEnd/>
          </a:ln>
        </p:spPr>
        <p:txBody>
          <a:bodyPr lIns="90000" tIns="46800" rIns="90000" bIns="46800" anchor="ctr" anchorCtr="1"/>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cs typeface="DejaVu Sans" charset="0"/>
              </a:rPr>
              <a:t>V6 Ops</a:t>
            </a:r>
          </a:p>
          <a:p>
            <a:pPr fontAlgn="t">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cs typeface="DejaVu Sans" charset="0"/>
              </a:rPr>
              <a:t>The IPv6 Operations Working Group (v6ops) develops guidelines for the</a:t>
            </a:r>
            <a:br>
              <a:rPr lang="en-US" b="1">
                <a:cs typeface="DejaVu Sans" charset="0"/>
              </a:rPr>
            </a:br>
            <a:r>
              <a:rPr lang="en-US" b="1">
                <a:cs typeface="DejaVu Sans" charset="0"/>
              </a:rPr>
              <a:t>operation of a shared IPv4/IPv6 Internet and provides operational</a:t>
            </a:r>
            <a:br>
              <a:rPr lang="en-US" b="1">
                <a:cs typeface="DejaVu Sans" charset="0"/>
              </a:rPr>
            </a:br>
            <a:r>
              <a:rPr lang="en-US" b="1">
                <a:cs typeface="DejaVu Sans" charset="0"/>
              </a:rPr>
              <a:t>guidance on how to deploy IPv6 into existing IPv4-only networks,</a:t>
            </a:r>
            <a:br>
              <a:rPr lang="en-US" b="1">
                <a:cs typeface="DejaVu Sans" charset="0"/>
              </a:rPr>
            </a:br>
            <a:r>
              <a:rPr lang="en-US" b="1">
                <a:cs typeface="DejaVu Sans" charset="0"/>
              </a:rPr>
              <a:t>as well as into new network installations</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a:cs typeface="DejaVu Sans"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cs typeface="DejaVu Sans" charset="0"/>
              </a:rPr>
              <a:t>Active:</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cs typeface="DejaVu Sans" charset="0"/>
              </a:rPr>
              <a:t>-7 Active documents 5 of which have revisions since the original submission</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a:latin typeface="Arial Unicode MS" pitchFamily="34" charset="-128"/>
              <a:cs typeface="Courier New" pitchFamily="49"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1371600" y="763588"/>
            <a:ext cx="5029200" cy="377190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64515" name="Text Box 3"/>
          <p:cNvSpPr txBox="1">
            <a:spLocks noChangeArrowheads="1"/>
          </p:cNvSpPr>
          <p:nvPr>
            <p:ph type="body"/>
          </p:nvPr>
        </p:nvSpPr>
        <p:spPr>
          <a:xfrm>
            <a:off x="1185863" y="3370263"/>
            <a:ext cx="5394325" cy="6650037"/>
          </a:xfrm>
          <a:ln/>
        </p:spPr>
        <p:txBody>
          <a:bodyPr lIns="90000" tIns="46800" rIns="90000" bIns="46800" anchor="ctr" anchorCtr="1"/>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cs typeface="DejaVu Sans" charset="0"/>
              </a:rPr>
              <a:t>V6OPS continued</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cs typeface="DejaVu Sans" charset="0"/>
              </a:rPr>
              <a:t>RFC Editor Que</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cs typeface="DejaVu Sans" charset="0"/>
              </a:rPr>
              <a:t>-2 in the editor queue</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cs typeface="DejaVu Sans" charset="0"/>
              </a:rPr>
              <a:t>IESG Review</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cs typeface="DejaVu Sans" charset="0"/>
              </a:rPr>
              <a:t>-1 </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cs typeface="DejaVu Sans" charset="0"/>
              </a:rPr>
              <a:t>RFC</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cs typeface="DejaVu Sans" charset="0"/>
              </a:rPr>
              <a:t>-1 new RFC </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latin typeface="Arial Unicode MS" pitchFamily="34" charset="-128"/>
                <a:cs typeface="Courier New" pitchFamily="49" charset="0"/>
              </a:rPr>
              <a:t>Side notes:</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latin typeface="Arial Unicode MS" pitchFamily="34" charset="-128"/>
                <a:cs typeface="Times New Roman" charset="0"/>
              </a:rPr>
              <a:t>-More presentations on how to either avoid using NAT variations or how to use it correctly.</a:t>
            </a:r>
            <a:r>
              <a:rPr lang="en-US" b="1">
                <a:latin typeface="Arial Unicode MS" pitchFamily="34" charset="-128"/>
                <a:cs typeface="Courier New" pitchFamily="49" charset="0"/>
              </a:rPr>
              <a:t> </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latin typeface="Arial Unicode MS" pitchFamily="34" charset="-128"/>
                <a:cs typeface="Times New Roman" charset="0"/>
              </a:rPr>
              <a:t>-A document titled </a:t>
            </a:r>
            <a:r>
              <a:rPr lang="en-US" b="1">
                <a:solidFill>
                  <a:schemeClr val="tx1"/>
                </a:solidFill>
                <a:latin typeface="Arial Unicode MS" pitchFamily="34" charset="-128"/>
                <a:cs typeface="Times New Roman" charset="0"/>
                <a:hlinkClick r:id="rId3"/>
              </a:rPr>
              <a:t>A Basic Guideline for Listing ISPs that Run IPv6</a:t>
            </a:r>
            <a:r>
              <a:rPr lang="en-US" b="1" u="sng">
                <a:latin typeface="Arial Unicode MS" pitchFamily="34" charset="-128"/>
                <a:cs typeface="Times New Roman" charset="0"/>
              </a:rPr>
              <a:t> </a:t>
            </a:r>
            <a:endParaRPr lang="en-US" b="1">
              <a:latin typeface="Arial Unicode MS" pitchFamily="34" charset="-128"/>
              <a:cs typeface="Times New Roman"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latin typeface="Arial Unicode MS" pitchFamily="34" charset="-128"/>
                <a:cs typeface="Times New Roman" charset="0"/>
              </a:rPr>
              <a:t>11-Jun-10, &lt;draft-kawamura-ipv6-isp-listings-00.txt&gt;</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latin typeface="Arial Unicode MS" pitchFamily="34" charset="-128"/>
                <a:cs typeface="Times New Roman" charset="0"/>
              </a:rPr>
              <a:t>was presented for the first time.  This documents intent it to list what would qualify as Experimental and what would qualify as a Basic IPv6 network or ISP provider.  It was interesting how at the front end of the talk V6 was being held to less of a standard until this very point was brought up and re-evaluated.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49" name="Text Box 1"/>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27650" name="Text Box 2"/>
          <p:cNvSpPr txBox="1">
            <a:spLocks noChangeArrowheads="1"/>
          </p:cNvSpPr>
          <p:nvPr>
            <p:ph type="body"/>
          </p:nvPr>
        </p:nvSpPr>
        <p:spPr bwMode="auto">
          <a:xfrm>
            <a:off x="1185863" y="4787900"/>
            <a:ext cx="5394325" cy="3816350"/>
          </a:xfrm>
          <a:prstGeom prst="rect">
            <a:avLst/>
          </a:prstGeom>
          <a:noFill/>
          <a:ln>
            <a:round/>
            <a:headEnd/>
            <a:tailEnd/>
          </a:ln>
        </p:spPr>
        <p:txBody>
          <a:bodyPr lIns="90000" tIns="46800" rIns="90000" bIns="46800" anchor="ct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cs typeface="DejaVu Sans" charset="0"/>
              </a:rPr>
              <a:t>Shim 6</a:t>
            </a:r>
          </a:p>
          <a:p>
            <a:pPr fontAlgn="t">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cs typeface="DejaVu Sans" charset="0"/>
              </a:rPr>
              <a:t>The Shim6 working group is chartered to track the implementation and</a:t>
            </a:r>
            <a:br>
              <a:rPr lang="en-US" b="1">
                <a:cs typeface="DejaVu Sans" charset="0"/>
              </a:rPr>
            </a:br>
            <a:r>
              <a:rPr lang="en-US" b="1">
                <a:cs typeface="DejaVu Sans" charset="0"/>
              </a:rPr>
              <a:t>testing or deployment efforts of a layer 3 shim for providing locator agility with failover</a:t>
            </a:r>
            <a:br>
              <a:rPr lang="en-US" b="1">
                <a:cs typeface="DejaVu Sans" charset="0"/>
              </a:rPr>
            </a:br>
            <a:r>
              <a:rPr lang="en-US" b="1">
                <a:cs typeface="DejaVu Sans" charset="0"/>
              </a:rPr>
              <a:t>capabilities for IPv6 nodes. The group is also expected to shepherd</a:t>
            </a:r>
            <a:br>
              <a:rPr lang="en-US" b="1">
                <a:cs typeface="DejaVu Sans" charset="0"/>
              </a:rPr>
            </a:br>
            <a:r>
              <a:rPr lang="en-US" b="1">
                <a:cs typeface="DejaVu Sans" charset="0"/>
              </a:rPr>
              <a:t>to completion a few remaining informational documents that complement</a:t>
            </a:r>
            <a:br>
              <a:rPr lang="en-US" b="1">
                <a:cs typeface="DejaVu Sans" charset="0"/>
              </a:rPr>
            </a:br>
            <a:r>
              <a:rPr lang="en-US" b="1">
                <a:cs typeface="DejaVu Sans" charset="0"/>
              </a:rPr>
              <a:t>the existing protocol specifications.</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cs typeface="DejaVu Sans"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cs typeface="DejaVu Sans" charset="0"/>
              </a:rPr>
              <a:t>Little action in the shim6 group and only two active  documents that keep getting revised.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Text Box 1"/>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28674" name="Text Box 2"/>
          <p:cNvSpPr txBox="1">
            <a:spLocks noChangeArrowheads="1"/>
          </p:cNvSpPr>
          <p:nvPr>
            <p:ph type="body"/>
          </p:nvPr>
        </p:nvSpPr>
        <p:spPr bwMode="auto">
          <a:xfrm>
            <a:off x="1185863" y="4787900"/>
            <a:ext cx="5394325" cy="3816350"/>
          </a:xfrm>
          <a:prstGeom prst="rect">
            <a:avLst/>
          </a:prstGeom>
          <a:noFill/>
          <a:ln>
            <a:round/>
            <a:headEnd/>
            <a:tailEnd/>
          </a:ln>
        </p:spPr>
        <p:txBody>
          <a:bodyPr lIns="90000" tIns="46800" rIns="90000" bIns="46800" anchor="ct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cs typeface="DejaVu Sans" charset="0"/>
              </a:rPr>
              <a:t>BEHAVE</a:t>
            </a:r>
          </a:p>
          <a:p>
            <a:pPr fontAlgn="t">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cs typeface="DejaVu Sans" charset="0"/>
              </a:rPr>
              <a:t>This working group documents best current practices to enable NATs to </a:t>
            </a:r>
            <a:br>
              <a:rPr lang="en-US" b="1">
                <a:cs typeface="DejaVu Sans" charset="0"/>
              </a:rPr>
            </a:br>
            <a:r>
              <a:rPr lang="en-US" b="1">
                <a:cs typeface="DejaVu Sans" charset="0"/>
              </a:rPr>
              <a:t>function in as deterministic a fashion as possible. Due to the WG's experience with translators and their behavior it has </a:t>
            </a:r>
            <a:br>
              <a:rPr lang="en-US" b="1">
                <a:cs typeface="DejaVu Sans" charset="0"/>
              </a:rPr>
            </a:br>
            <a:r>
              <a:rPr lang="en-US" b="1">
                <a:cs typeface="DejaVu Sans" charset="0"/>
              </a:rPr>
              <a:t>been given the task to help encourage migration to IPv6. To </a:t>
            </a:r>
            <a:br>
              <a:rPr lang="en-US" b="1">
                <a:cs typeface="DejaVu Sans" charset="0"/>
              </a:rPr>
            </a:br>
            <a:r>
              <a:rPr lang="en-US" b="1">
                <a:cs typeface="DejaVu Sans" charset="0"/>
              </a:rPr>
              <a:t>support deployments where communicating hosts require using different </a:t>
            </a:r>
            <a:br>
              <a:rPr lang="en-US" b="1">
                <a:cs typeface="DejaVu Sans" charset="0"/>
              </a:rPr>
            </a:br>
            <a:r>
              <a:rPr lang="en-US" b="1">
                <a:cs typeface="DejaVu Sans" charset="0"/>
              </a:rPr>
              <a:t>address families (IPv4 or IPv6), address family translation is </a:t>
            </a:r>
            <a:br>
              <a:rPr lang="en-US" b="1">
                <a:cs typeface="DejaVu Sans" charset="0"/>
              </a:rPr>
            </a:br>
            <a:r>
              <a:rPr lang="en-US" b="1">
                <a:cs typeface="DejaVu Sans" charset="0"/>
              </a:rPr>
              <a:t>needed to establish communication. In BEHAVE's specification work on </a:t>
            </a:r>
            <a:br>
              <a:rPr lang="en-US" b="1">
                <a:cs typeface="DejaVu Sans" charset="0"/>
              </a:rPr>
            </a:br>
            <a:r>
              <a:rPr lang="en-US" b="1">
                <a:cs typeface="DejaVu Sans" charset="0"/>
              </a:rPr>
              <a:t>this topic it will coordinate with the V6ops WG on requirements and </a:t>
            </a:r>
            <a:br>
              <a:rPr lang="en-US" b="1">
                <a:cs typeface="DejaVu Sans" charset="0"/>
              </a:rPr>
            </a:br>
            <a:r>
              <a:rPr lang="en-US" b="1">
                <a:cs typeface="DejaVu Sans" charset="0"/>
              </a:rPr>
              <a:t>operational considerations.</a:t>
            </a:r>
          </a:p>
          <a:p>
            <a:pPr fontAlgn="t">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a:cs typeface="DejaVu Sans"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cs typeface="DejaVu Sans" charset="0"/>
              </a:rPr>
              <a:t>There are 3 Active documents.</a:t>
            </a:r>
            <a:r>
              <a:rPr lang="en-US">
                <a:cs typeface="DejaVu Sans" charset="0"/>
              </a:rPr>
              <a:t>  </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latin typeface="Arial Unicode MS" pitchFamily="34" charset="-128"/>
                <a:cs typeface="DejaVu Sans" charset="0"/>
              </a:rPr>
              <a:t>IESG is processing 1 documents</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a:cs typeface="DejaVu Sans"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1587500" y="1006475"/>
            <a:ext cx="4595813" cy="3448050"/>
          </a:xfrm>
          <a:prstGeom prst="rect">
            <a:avLst/>
          </a:prstGeom>
          <a:solidFill>
            <a:srgbClr val="FFFFFF"/>
          </a:solidFill>
          <a:ln w="9360">
            <a:solidFill>
              <a:srgbClr val="000000"/>
            </a:solidFill>
            <a:miter lim="800000"/>
            <a:headEnd/>
            <a:tailEnd/>
          </a:ln>
          <a:effectLst/>
        </p:spPr>
        <p:txBody>
          <a:bodyPr wrap="none" anchor="ctr"/>
          <a:lstStyle/>
          <a:p>
            <a:endParaRPr lang="en-US"/>
          </a:p>
        </p:txBody>
      </p:sp>
      <p:sp>
        <p:nvSpPr>
          <p:cNvPr id="56323" name="Text Box 3"/>
          <p:cNvSpPr txBox="1">
            <a:spLocks noChangeArrowheads="1"/>
          </p:cNvSpPr>
          <p:nvPr>
            <p:ph type="body"/>
          </p:nvPr>
        </p:nvSpPr>
        <p:spPr>
          <a:xfrm>
            <a:off x="1185863" y="4787900"/>
            <a:ext cx="5394325" cy="3816350"/>
          </a:xfrm>
          <a:ln/>
        </p:spPr>
        <p:txBody>
          <a:bodyPr lIns="90000" tIns="46800" rIns="90000" bIns="46800" anchor="ct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cs typeface="DejaVu Sans" charset="0"/>
              </a:rPr>
              <a:t>BEHAVE continued</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a:latin typeface="Arial Unicode MS" pitchFamily="34" charset="-128"/>
              <a:cs typeface="DejaVu Sans"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latin typeface="Arial Unicode MS" pitchFamily="34" charset="-128"/>
                <a:cs typeface="DejaVu Sans" charset="0"/>
              </a:rPr>
              <a:t>RFC Editor is working on 5 documents</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latin typeface="Arial Unicode MS" pitchFamily="34" charset="-128"/>
                <a:cs typeface="DejaVu Sans" charset="0"/>
              </a:rPr>
              <a:t>RFC – 4 new RFC’s</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US" b="1">
              <a:latin typeface="Arial Unicode MS" pitchFamily="34" charset="-128"/>
              <a:cs typeface="DejaVu Sans" charset="0"/>
            </a:endParaRP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b="1">
                <a:latin typeface="Arial Unicode MS" pitchFamily="34" charset="-128"/>
                <a:cs typeface="DejaVu Sans" charset="0"/>
              </a:rPr>
              <a:t>A lot of forward progress here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4CE63C4-C5CC-4E07-94D5-B071AB773B9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6840A7D1-3260-4CA7-BC35-282B23AD9C2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1200" y="1025525"/>
            <a:ext cx="2262188" cy="5876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1463" y="1025525"/>
            <a:ext cx="6637337" cy="5876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2FA8E2B6-C4D5-4977-9CCE-2FC69BE1C4D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2B9BEA0A-DB3E-4298-9779-EAE1B45CCBD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F585DC99-1FE6-446D-9E9E-81FA0DB40B18}"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17973915-98C7-4623-91EE-CE3A0C301151}"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842ED8EB-9E73-4147-B25E-B72B61E9FBC4}"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GB"/>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2E143486-0A0C-482F-B0F8-CC6D8622883F}"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GB"/>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DE89F3CC-E9F9-4CC5-B666-B061A2AE19A5}"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GB"/>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6E7080E0-DB07-401E-BC91-826B4D10FCA3}"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18B5C8EF-64EA-4FD9-9D71-41193BCC2B7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09A6F688-C1D1-4DC8-9463-A92A4D1B5F5C}"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8A74518E-FFB9-4EDB-B048-D89A263EE290}"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DFA7D8A3-13C5-4631-8461-2635DFBD1896}"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70763" y="1768475"/>
            <a:ext cx="2287587" cy="49879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1768475"/>
            <a:ext cx="6715125" cy="49879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222F0CE8-4945-4CD4-A995-BD954E110AA5}"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016125" y="2016125"/>
            <a:ext cx="7642225" cy="2601913"/>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587375" y="6972300"/>
            <a:ext cx="2098675" cy="501650"/>
          </a:xfrm>
        </p:spPr>
        <p:txBody>
          <a:bodyPr/>
          <a:lstStyle>
            <a:lvl1pPr>
              <a:defRPr/>
            </a:lvl1pPr>
          </a:lstStyle>
          <a:p>
            <a:endParaRPr lang="en-GB"/>
          </a:p>
        </p:txBody>
      </p:sp>
      <p:sp>
        <p:nvSpPr>
          <p:cNvPr id="4" name="Footer Placeholder 3"/>
          <p:cNvSpPr>
            <a:spLocks noGrp="1"/>
          </p:cNvSpPr>
          <p:nvPr>
            <p:ph type="ftr" idx="11"/>
          </p:nvPr>
        </p:nvSpPr>
        <p:spPr>
          <a:xfrm>
            <a:off x="3529013" y="6972300"/>
            <a:ext cx="3189287" cy="501650"/>
          </a:xfrm>
        </p:spPr>
        <p:txBody>
          <a:bodyPr/>
          <a:lstStyle>
            <a:lvl1pPr>
              <a:defRPr/>
            </a:lvl1pPr>
          </a:lstStyle>
          <a:p>
            <a:endParaRPr lang="en-US"/>
          </a:p>
        </p:txBody>
      </p:sp>
      <p:sp>
        <p:nvSpPr>
          <p:cNvPr id="5" name="Slide Number Placeholder 4"/>
          <p:cNvSpPr>
            <a:spLocks noGrp="1"/>
          </p:cNvSpPr>
          <p:nvPr>
            <p:ph type="sldNum" idx="12"/>
          </p:nvPr>
        </p:nvSpPr>
        <p:spPr>
          <a:xfrm>
            <a:off x="7561263" y="6972300"/>
            <a:ext cx="2097087" cy="501650"/>
          </a:xfrm>
        </p:spPr>
        <p:txBody>
          <a:bodyPr/>
          <a:lstStyle>
            <a:lvl1pPr>
              <a:defRPr/>
            </a:lvl1pPr>
          </a:lstStyle>
          <a:p>
            <a:fld id="{4641A949-58C0-4133-A860-51A8DEC5E3B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endParaRPr lang="en-GB"/>
          </a:p>
        </p:txBody>
      </p:sp>
      <p:sp>
        <p:nvSpPr>
          <p:cNvPr id="5" name="Footer Placeholder 4"/>
          <p:cNvSpPr>
            <a:spLocks noGrp="1"/>
          </p:cNvSpPr>
          <p:nvPr>
            <p:ph type="ftr" idx="11"/>
          </p:nvPr>
        </p:nvSpPr>
        <p:spPr/>
        <p:txBody>
          <a:bodyPr/>
          <a:lstStyle>
            <a:lvl1pPr>
              <a:defRPr/>
            </a:lvl1pPr>
          </a:lstStyle>
          <a:p>
            <a:endParaRPr lang="en-US"/>
          </a:p>
        </p:txBody>
      </p:sp>
      <p:sp>
        <p:nvSpPr>
          <p:cNvPr id="6" name="Slide Number Placeholder 5"/>
          <p:cNvSpPr>
            <a:spLocks noGrp="1"/>
          </p:cNvSpPr>
          <p:nvPr>
            <p:ph type="sldNum" idx="12"/>
          </p:nvPr>
        </p:nvSpPr>
        <p:spPr/>
        <p:txBody>
          <a:bodyPr/>
          <a:lstStyle>
            <a:lvl1pPr>
              <a:defRPr/>
            </a:lvl1pPr>
          </a:lstStyle>
          <a:p>
            <a:fld id="{CE6EF082-E8DD-4B39-825D-F324D7C8995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5650" y="2366963"/>
            <a:ext cx="4206875" cy="4535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4925" y="2366963"/>
            <a:ext cx="4208463" cy="45354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AD30E587-D648-49A9-B893-2BF1AD760CF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idx="10"/>
          </p:nvPr>
        </p:nvSpPr>
        <p:spPr/>
        <p:txBody>
          <a:bodyPr/>
          <a:lstStyle>
            <a:lvl1pPr>
              <a:defRPr/>
            </a:lvl1pPr>
          </a:lstStyle>
          <a:p>
            <a:endParaRPr lang="en-GB"/>
          </a:p>
        </p:txBody>
      </p:sp>
      <p:sp>
        <p:nvSpPr>
          <p:cNvPr id="8" name="Footer Placeholder 7"/>
          <p:cNvSpPr>
            <a:spLocks noGrp="1"/>
          </p:cNvSpPr>
          <p:nvPr>
            <p:ph type="ftr" idx="11"/>
          </p:nvPr>
        </p:nvSpPr>
        <p:spPr/>
        <p:txBody>
          <a:bodyPr/>
          <a:lstStyle>
            <a:lvl1pPr>
              <a:defRPr/>
            </a:lvl1pPr>
          </a:lstStyle>
          <a:p>
            <a:endParaRPr lang="en-US"/>
          </a:p>
        </p:txBody>
      </p:sp>
      <p:sp>
        <p:nvSpPr>
          <p:cNvPr id="9" name="Slide Number Placeholder 8"/>
          <p:cNvSpPr>
            <a:spLocks noGrp="1"/>
          </p:cNvSpPr>
          <p:nvPr>
            <p:ph type="sldNum" idx="12"/>
          </p:nvPr>
        </p:nvSpPr>
        <p:spPr/>
        <p:txBody>
          <a:bodyPr/>
          <a:lstStyle>
            <a:lvl1pPr>
              <a:defRPr/>
            </a:lvl1pPr>
          </a:lstStyle>
          <a:p>
            <a:fld id="{9F3FBBF2-D052-45B4-955A-F9DE3E8FCF7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idx="10"/>
          </p:nvPr>
        </p:nvSpPr>
        <p:spPr/>
        <p:txBody>
          <a:bodyPr/>
          <a:lstStyle>
            <a:lvl1pPr>
              <a:defRPr/>
            </a:lvl1pPr>
          </a:lstStyle>
          <a:p>
            <a:endParaRPr lang="en-GB"/>
          </a:p>
        </p:txBody>
      </p:sp>
      <p:sp>
        <p:nvSpPr>
          <p:cNvPr id="4" name="Footer Placeholder 3"/>
          <p:cNvSpPr>
            <a:spLocks noGrp="1"/>
          </p:cNvSpPr>
          <p:nvPr>
            <p:ph type="ftr" idx="11"/>
          </p:nvPr>
        </p:nvSpPr>
        <p:spPr/>
        <p:txBody>
          <a:bodyPr/>
          <a:lstStyle>
            <a:lvl1pPr>
              <a:defRPr/>
            </a:lvl1pPr>
          </a:lstStyle>
          <a:p>
            <a:endParaRPr lang="en-US"/>
          </a:p>
        </p:txBody>
      </p:sp>
      <p:sp>
        <p:nvSpPr>
          <p:cNvPr id="5" name="Slide Number Placeholder 4"/>
          <p:cNvSpPr>
            <a:spLocks noGrp="1"/>
          </p:cNvSpPr>
          <p:nvPr>
            <p:ph type="sldNum" idx="12"/>
          </p:nvPr>
        </p:nvSpPr>
        <p:spPr/>
        <p:txBody>
          <a:bodyPr/>
          <a:lstStyle>
            <a:lvl1pPr>
              <a:defRPr/>
            </a:lvl1pPr>
          </a:lstStyle>
          <a:p>
            <a:fld id="{CDDCEDFD-145E-471A-921F-DC8A097F85B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GB"/>
          </a:p>
        </p:txBody>
      </p:sp>
      <p:sp>
        <p:nvSpPr>
          <p:cNvPr id="3" name="Footer Placeholder 2"/>
          <p:cNvSpPr>
            <a:spLocks noGrp="1"/>
          </p:cNvSpPr>
          <p:nvPr>
            <p:ph type="ftr" idx="11"/>
          </p:nvPr>
        </p:nvSpPr>
        <p:spPr/>
        <p:txBody>
          <a:bodyPr/>
          <a:lstStyle>
            <a:lvl1pPr>
              <a:defRPr/>
            </a:lvl1pPr>
          </a:lstStyle>
          <a:p>
            <a:endParaRPr lang="en-US"/>
          </a:p>
        </p:txBody>
      </p:sp>
      <p:sp>
        <p:nvSpPr>
          <p:cNvPr id="4" name="Slide Number Placeholder 3"/>
          <p:cNvSpPr>
            <a:spLocks noGrp="1"/>
          </p:cNvSpPr>
          <p:nvPr>
            <p:ph type="sldNum" idx="12"/>
          </p:nvPr>
        </p:nvSpPr>
        <p:spPr/>
        <p:txBody>
          <a:bodyPr/>
          <a:lstStyle>
            <a:lvl1pPr>
              <a:defRPr/>
            </a:lvl1pPr>
          </a:lstStyle>
          <a:p>
            <a:fld id="{16582C01-1F33-4794-8D9F-BF41316A6CC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680DA3D5-3DF5-4222-BBFE-F827E89EA7C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idx="10"/>
          </p:nvPr>
        </p:nvSpPr>
        <p:spPr/>
        <p:txBody>
          <a:bodyPr/>
          <a:lstStyle>
            <a:lvl1pPr>
              <a:defRPr/>
            </a:lvl1pPr>
          </a:lstStyle>
          <a:p>
            <a:endParaRPr lang="en-GB"/>
          </a:p>
        </p:txBody>
      </p:sp>
      <p:sp>
        <p:nvSpPr>
          <p:cNvPr id="6" name="Footer Placeholder 5"/>
          <p:cNvSpPr>
            <a:spLocks noGrp="1"/>
          </p:cNvSpPr>
          <p:nvPr>
            <p:ph type="ftr" idx="11"/>
          </p:nvPr>
        </p:nvSpPr>
        <p:spPr/>
        <p:txBody>
          <a:bodyPr/>
          <a:lstStyle>
            <a:lvl1pPr>
              <a:defRPr/>
            </a:lvl1pPr>
          </a:lstStyle>
          <a:p>
            <a:endParaRPr lang="en-US"/>
          </a:p>
        </p:txBody>
      </p:sp>
      <p:sp>
        <p:nvSpPr>
          <p:cNvPr id="7" name="Slide Number Placeholder 6"/>
          <p:cNvSpPr>
            <a:spLocks noGrp="1"/>
          </p:cNvSpPr>
          <p:nvPr>
            <p:ph type="sldNum" idx="12"/>
          </p:nvPr>
        </p:nvSpPr>
        <p:spPr/>
        <p:txBody>
          <a:bodyPr/>
          <a:lstStyle>
            <a:lvl1pPr>
              <a:defRPr/>
            </a:lvl1pPr>
          </a:lstStyle>
          <a:p>
            <a:fld id="{FEC46500-FF4D-422F-B682-A6D603E1B24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FFFFFF"/>
            </a:gs>
            <a:gs pos="100000">
              <a:srgbClr val="FFFFFF"/>
            </a:gs>
          </a:gsLst>
          <a:lin ang="13500000" scaled="1"/>
        </a:gra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271463" y="1025525"/>
            <a:ext cx="8566150" cy="1258888"/>
          </a:xfrm>
          <a:prstGeom prst="rect">
            <a:avLst/>
          </a:prstGeom>
          <a:noFill/>
          <a:ln w="9525">
            <a:noFill/>
            <a:round/>
            <a:headEnd/>
            <a:tailEnd/>
          </a:ln>
          <a:effectLst/>
        </p:spPr>
        <p:txBody>
          <a:bodyPr vert="horz" wrap="square" lIns="100800" tIns="50400" rIns="100800" bIns="5040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755650" y="2366963"/>
            <a:ext cx="8567738" cy="4535487"/>
          </a:xfrm>
          <a:prstGeom prst="rect">
            <a:avLst/>
          </a:prstGeom>
          <a:noFill/>
          <a:ln w="9525">
            <a:noFill/>
            <a:round/>
            <a:headEnd/>
            <a:tailEnd/>
          </a:ln>
          <a:effectLst/>
        </p:spPr>
        <p:txBody>
          <a:bodyPr vert="horz" wrap="square" lIns="100800" tIns="50400" rIns="100800" bIns="504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755650" y="6972300"/>
            <a:ext cx="2098675" cy="501650"/>
          </a:xfrm>
          <a:prstGeom prst="rect">
            <a:avLst/>
          </a:prstGeom>
          <a:noFill/>
          <a:ln w="9525">
            <a:noFill/>
            <a:round/>
            <a:headEnd/>
            <a:tailEnd/>
          </a:ln>
          <a:effectLst/>
        </p:spPr>
        <p:txBody>
          <a:bodyPr vert="horz" wrap="square" lIns="100800" tIns="50400" rIns="100800" bIns="50400" numCol="1" anchor="b" anchorCtr="0" compatLnSpc="1">
            <a:prstTxWarp prst="textNoShape">
              <a:avLst/>
            </a:prstTxWarp>
          </a:bodyPr>
          <a:lstStyle>
            <a:lvl1pP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500">
                <a:solidFill>
                  <a:srgbClr val="000000"/>
                </a:solidFill>
                <a:ea typeface="DejaVu LGC Sans" charset="0"/>
                <a:cs typeface="DejaVu LGC Sans" charset="0"/>
              </a:defRPr>
            </a:lvl1pPr>
          </a:lstStyle>
          <a:p>
            <a:endParaRPr lang="en-GB"/>
          </a:p>
        </p:txBody>
      </p:sp>
      <p:sp>
        <p:nvSpPr>
          <p:cNvPr id="1028" name="Rectangle 4"/>
          <p:cNvSpPr>
            <a:spLocks noGrp="1" noChangeArrowheads="1"/>
          </p:cNvSpPr>
          <p:nvPr>
            <p:ph type="ftr"/>
          </p:nvPr>
        </p:nvSpPr>
        <p:spPr bwMode="auto">
          <a:xfrm>
            <a:off x="3444875" y="6972300"/>
            <a:ext cx="3189288" cy="501650"/>
          </a:xfrm>
          <a:prstGeom prst="rect">
            <a:avLst/>
          </a:prstGeom>
          <a:noFill/>
          <a:ln w="9525">
            <a:noFill/>
            <a:round/>
            <a:headEnd/>
            <a:tailEnd/>
          </a:ln>
          <a:effectLst/>
        </p:spPr>
        <p:txBody>
          <a:bodyPr vert="horz" wrap="square" lIns="100800" tIns="50400" rIns="100800" bIns="50400" numCol="1" anchor="b" anchorCtr="0" compatLnSpc="1">
            <a:prstTxWarp prst="textNoShape">
              <a:avLst/>
            </a:prstTxWarp>
          </a:bodyPr>
          <a:lstStyle>
            <a:lvl1pPr algn="ct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500">
                <a:solidFill>
                  <a:srgbClr val="000000"/>
                </a:solidFill>
                <a:ea typeface="DejaVu LGC Sans" charset="0"/>
                <a:cs typeface="DejaVu LGC Sans" charset="0"/>
              </a:defRPr>
            </a:lvl1pPr>
          </a:lstStyle>
          <a:p>
            <a:endParaRPr lang="en-US"/>
          </a:p>
        </p:txBody>
      </p:sp>
      <p:sp>
        <p:nvSpPr>
          <p:cNvPr id="1029" name="Rectangle 5"/>
          <p:cNvSpPr>
            <a:spLocks noGrp="1" noChangeArrowheads="1"/>
          </p:cNvSpPr>
          <p:nvPr>
            <p:ph type="sldNum"/>
          </p:nvPr>
        </p:nvSpPr>
        <p:spPr bwMode="auto">
          <a:xfrm>
            <a:off x="7224713" y="6972300"/>
            <a:ext cx="2098675" cy="501650"/>
          </a:xfrm>
          <a:prstGeom prst="rect">
            <a:avLst/>
          </a:prstGeom>
          <a:noFill/>
          <a:ln w="9525">
            <a:noFill/>
            <a:round/>
            <a:headEnd/>
            <a:tailEnd/>
          </a:ln>
          <a:effectLst/>
        </p:spPr>
        <p:txBody>
          <a:bodyPr vert="horz" wrap="square" lIns="100800" tIns="50400" rIns="100800" bIns="50400" numCol="1" anchor="b" anchorCtr="0" compatLnSpc="1">
            <a:prstTxWarp prst="textNoShape">
              <a:avLst/>
            </a:prstTxWarp>
          </a:bodyPr>
          <a:lstStyle>
            <a:lvl1pPr algn="r">
              <a:lnSpc>
                <a:spcPct val="100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500">
                <a:solidFill>
                  <a:srgbClr val="000000"/>
                </a:solidFill>
                <a:ea typeface="DejaVu LGC Sans" charset="0"/>
                <a:cs typeface="DejaVu LGC Sans" charset="0"/>
              </a:defRPr>
            </a:lvl1pPr>
          </a:lstStyle>
          <a:p>
            <a:fld id="{83F9046C-E694-4091-9944-BE4A863D8B60}" type="slidenum">
              <a:rPr lang="en-US"/>
              <a:pPr/>
              <a:t>‹#›</a:t>
            </a:fld>
            <a:endParaRPr lang="en-US"/>
          </a:p>
        </p:txBody>
      </p:sp>
      <p:grpSp>
        <p:nvGrpSpPr>
          <p:cNvPr id="1030" name="Group 6"/>
          <p:cNvGrpSpPr>
            <a:grpSpLocks/>
          </p:cNvGrpSpPr>
          <p:nvPr/>
        </p:nvGrpSpPr>
        <p:grpSpPr bwMode="auto">
          <a:xfrm>
            <a:off x="288925" y="96838"/>
            <a:ext cx="9355138" cy="914400"/>
            <a:chOff x="182" y="61"/>
            <a:chExt cx="5893" cy="576"/>
          </a:xfrm>
        </p:grpSpPr>
        <p:grpSp>
          <p:nvGrpSpPr>
            <p:cNvPr id="1031" name="Group 7"/>
            <p:cNvGrpSpPr>
              <a:grpSpLocks/>
            </p:cNvGrpSpPr>
            <p:nvPr/>
          </p:nvGrpSpPr>
          <p:grpSpPr bwMode="auto">
            <a:xfrm>
              <a:off x="732" y="115"/>
              <a:ext cx="5344" cy="474"/>
              <a:chOff x="732" y="115"/>
              <a:chExt cx="5344" cy="474"/>
            </a:xfrm>
          </p:grpSpPr>
          <p:sp>
            <p:nvSpPr>
              <p:cNvPr id="1032" name="Freeform 8"/>
              <p:cNvSpPr>
                <a:spLocks noChangeArrowheads="1"/>
              </p:cNvSpPr>
              <p:nvPr/>
            </p:nvSpPr>
            <p:spPr bwMode="auto">
              <a:xfrm>
                <a:off x="732" y="115"/>
                <a:ext cx="5345" cy="475"/>
              </a:xfrm>
              <a:custGeom>
                <a:avLst/>
                <a:gdLst/>
                <a:ahLst/>
                <a:cxnLst>
                  <a:cxn ang="0">
                    <a:pos x="4848" y="48"/>
                  </a:cxn>
                  <a:cxn ang="0">
                    <a:pos x="4848" y="432"/>
                  </a:cxn>
                  <a:cxn ang="0">
                    <a:pos x="0" y="432"/>
                  </a:cxn>
                  <a:cxn ang="0">
                    <a:pos x="0" y="0"/>
                  </a:cxn>
                  <a:cxn ang="0">
                    <a:pos x="4848" y="0"/>
                  </a:cxn>
                  <a:cxn ang="0">
                    <a:pos x="4848" y="48"/>
                  </a:cxn>
                </a:cxnLst>
                <a:rect l="0" t="0" r="r" b="b"/>
                <a:pathLst>
                  <a:path w="4848" h="432">
                    <a:moveTo>
                      <a:pt x="4848" y="48"/>
                    </a:moveTo>
                    <a:lnTo>
                      <a:pt x="4848" y="432"/>
                    </a:lnTo>
                    <a:cubicBezTo>
                      <a:pt x="4848" y="432"/>
                      <a:pt x="2424" y="432"/>
                      <a:pt x="0" y="432"/>
                    </a:cubicBezTo>
                    <a:cubicBezTo>
                      <a:pt x="161" y="345"/>
                      <a:pt x="169" y="61"/>
                      <a:pt x="0" y="0"/>
                    </a:cubicBezTo>
                    <a:cubicBezTo>
                      <a:pt x="2424" y="0"/>
                      <a:pt x="4848" y="0"/>
                      <a:pt x="4848" y="0"/>
                    </a:cubicBezTo>
                    <a:lnTo>
                      <a:pt x="4848" y="48"/>
                    </a:lnTo>
                    <a:close/>
                  </a:path>
                </a:pathLst>
              </a:custGeom>
              <a:solidFill>
                <a:srgbClr val="E5D093"/>
              </a:solidFill>
              <a:ln w="9360">
                <a:solidFill>
                  <a:srgbClr val="FFFFFF"/>
                </a:solidFill>
                <a:round/>
                <a:headEnd/>
                <a:tailEnd/>
              </a:ln>
              <a:effectLst/>
            </p:spPr>
            <p:txBody>
              <a:bodyPr wrap="none" anchor="ctr"/>
              <a:lstStyle/>
              <a:p>
                <a:endParaRPr lang="en-US"/>
              </a:p>
            </p:txBody>
          </p:sp>
          <p:grpSp>
            <p:nvGrpSpPr>
              <p:cNvPr id="1033" name="Group 9"/>
              <p:cNvGrpSpPr>
                <a:grpSpLocks/>
              </p:cNvGrpSpPr>
              <p:nvPr/>
            </p:nvGrpSpPr>
            <p:grpSpPr bwMode="auto">
              <a:xfrm>
                <a:off x="1318" y="115"/>
                <a:ext cx="4218" cy="470"/>
                <a:chOff x="1318" y="115"/>
                <a:chExt cx="4218" cy="470"/>
              </a:xfrm>
            </p:grpSpPr>
            <p:grpSp>
              <p:nvGrpSpPr>
                <p:cNvPr id="1034" name="Group 10"/>
                <p:cNvGrpSpPr>
                  <a:grpSpLocks/>
                </p:cNvGrpSpPr>
                <p:nvPr/>
              </p:nvGrpSpPr>
              <p:grpSpPr bwMode="auto">
                <a:xfrm>
                  <a:off x="1318" y="116"/>
                  <a:ext cx="2433" cy="468"/>
                  <a:chOff x="1318" y="116"/>
                  <a:chExt cx="2433" cy="468"/>
                </a:xfrm>
              </p:grpSpPr>
              <p:sp>
                <p:nvSpPr>
                  <p:cNvPr id="1035" name="Freeform 11"/>
                  <p:cNvSpPr>
                    <a:spLocks noChangeArrowheads="1"/>
                  </p:cNvSpPr>
                  <p:nvPr/>
                </p:nvSpPr>
                <p:spPr bwMode="auto">
                  <a:xfrm>
                    <a:off x="2680" y="547"/>
                    <a:ext cx="8" cy="9"/>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rgbClr val="CCB374"/>
                  </a:solidFill>
                  <a:ln w="9525">
                    <a:noFill/>
                    <a:round/>
                    <a:headEnd/>
                    <a:tailEnd/>
                  </a:ln>
                  <a:effectLst/>
                </p:spPr>
                <p:txBody>
                  <a:bodyPr wrap="none" anchor="ctr"/>
                  <a:lstStyle/>
                  <a:p>
                    <a:endParaRPr lang="en-US"/>
                  </a:p>
                </p:txBody>
              </p:sp>
              <p:sp>
                <p:nvSpPr>
                  <p:cNvPr id="1036" name="Freeform 12"/>
                  <p:cNvSpPr>
                    <a:spLocks noChangeArrowheads="1"/>
                  </p:cNvSpPr>
                  <p:nvPr/>
                </p:nvSpPr>
                <p:spPr bwMode="auto">
                  <a:xfrm>
                    <a:off x="2763" y="576"/>
                    <a:ext cx="10" cy="9"/>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rgbClr val="CCB374"/>
                  </a:solidFill>
                  <a:ln w="9525">
                    <a:noFill/>
                    <a:round/>
                    <a:headEnd/>
                    <a:tailEnd/>
                  </a:ln>
                  <a:effectLst/>
                </p:spPr>
                <p:txBody>
                  <a:bodyPr wrap="none" anchor="ctr"/>
                  <a:lstStyle/>
                  <a:p>
                    <a:endParaRPr lang="en-US"/>
                  </a:p>
                </p:txBody>
              </p:sp>
              <p:sp>
                <p:nvSpPr>
                  <p:cNvPr id="1037" name="Freeform 13"/>
                  <p:cNvSpPr>
                    <a:spLocks noChangeArrowheads="1"/>
                  </p:cNvSpPr>
                  <p:nvPr/>
                </p:nvSpPr>
                <p:spPr bwMode="auto">
                  <a:xfrm>
                    <a:off x="2529" y="528"/>
                    <a:ext cx="14" cy="15"/>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rgbClr val="CCB374"/>
                  </a:solidFill>
                  <a:ln w="9525">
                    <a:noFill/>
                    <a:round/>
                    <a:headEnd/>
                    <a:tailEnd/>
                  </a:ln>
                  <a:effectLst/>
                </p:spPr>
                <p:txBody>
                  <a:bodyPr wrap="none" anchor="ctr"/>
                  <a:lstStyle/>
                  <a:p>
                    <a:endParaRPr lang="en-US"/>
                  </a:p>
                </p:txBody>
              </p:sp>
              <p:sp>
                <p:nvSpPr>
                  <p:cNvPr id="1038" name="Freeform 14"/>
                  <p:cNvSpPr>
                    <a:spLocks noChangeArrowheads="1"/>
                  </p:cNvSpPr>
                  <p:nvPr/>
                </p:nvSpPr>
                <p:spPr bwMode="auto">
                  <a:xfrm>
                    <a:off x="2360" y="542"/>
                    <a:ext cx="12"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rgbClr val="CCB374"/>
                  </a:solidFill>
                  <a:ln w="9525">
                    <a:noFill/>
                    <a:round/>
                    <a:headEnd/>
                    <a:tailEnd/>
                  </a:ln>
                  <a:effectLst/>
                </p:spPr>
                <p:txBody>
                  <a:bodyPr wrap="none" anchor="ctr"/>
                  <a:lstStyle/>
                  <a:p>
                    <a:endParaRPr lang="en-US"/>
                  </a:p>
                </p:txBody>
              </p:sp>
              <p:sp>
                <p:nvSpPr>
                  <p:cNvPr id="1039" name="Freeform 15"/>
                  <p:cNvSpPr>
                    <a:spLocks noChangeArrowheads="1"/>
                  </p:cNvSpPr>
                  <p:nvPr/>
                </p:nvSpPr>
                <p:spPr bwMode="auto">
                  <a:xfrm>
                    <a:off x="2310" y="549"/>
                    <a:ext cx="31" cy="18"/>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rgbClr val="CCB374"/>
                  </a:solidFill>
                  <a:ln w="9525">
                    <a:noFill/>
                    <a:round/>
                    <a:headEnd/>
                    <a:tailEnd/>
                  </a:ln>
                  <a:effectLst/>
                </p:spPr>
                <p:txBody>
                  <a:bodyPr wrap="none" anchor="ctr"/>
                  <a:lstStyle/>
                  <a:p>
                    <a:endParaRPr lang="en-US"/>
                  </a:p>
                </p:txBody>
              </p:sp>
              <p:sp>
                <p:nvSpPr>
                  <p:cNvPr id="1040" name="Freeform 16"/>
                  <p:cNvSpPr>
                    <a:spLocks noChangeArrowheads="1"/>
                  </p:cNvSpPr>
                  <p:nvPr/>
                </p:nvSpPr>
                <p:spPr bwMode="auto">
                  <a:xfrm>
                    <a:off x="2278" y="548"/>
                    <a:ext cx="32" cy="17"/>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rgbClr val="CCB374"/>
                  </a:solidFill>
                  <a:ln w="9525">
                    <a:noFill/>
                    <a:round/>
                    <a:headEnd/>
                    <a:tailEnd/>
                  </a:ln>
                  <a:effectLst/>
                </p:spPr>
                <p:txBody>
                  <a:bodyPr wrap="none" anchor="ctr"/>
                  <a:lstStyle/>
                  <a:p>
                    <a:endParaRPr lang="en-US"/>
                  </a:p>
                </p:txBody>
              </p:sp>
              <p:sp>
                <p:nvSpPr>
                  <p:cNvPr id="1041" name="Freeform 17"/>
                  <p:cNvSpPr>
                    <a:spLocks noChangeArrowheads="1"/>
                  </p:cNvSpPr>
                  <p:nvPr/>
                </p:nvSpPr>
                <p:spPr bwMode="auto">
                  <a:xfrm>
                    <a:off x="2105" y="452"/>
                    <a:ext cx="166" cy="102"/>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rgbClr val="CCB374"/>
                  </a:solidFill>
                  <a:ln w="9525">
                    <a:noFill/>
                    <a:round/>
                    <a:headEnd/>
                    <a:tailEnd/>
                  </a:ln>
                  <a:effectLst/>
                </p:spPr>
                <p:txBody>
                  <a:bodyPr wrap="none" anchor="ctr"/>
                  <a:lstStyle/>
                  <a:p>
                    <a:endParaRPr lang="en-US"/>
                  </a:p>
                </p:txBody>
              </p:sp>
              <p:sp>
                <p:nvSpPr>
                  <p:cNvPr id="1042" name="Freeform 18"/>
                  <p:cNvSpPr>
                    <a:spLocks noChangeArrowheads="1"/>
                  </p:cNvSpPr>
                  <p:nvPr/>
                </p:nvSpPr>
                <p:spPr bwMode="auto">
                  <a:xfrm>
                    <a:off x="2206" y="446"/>
                    <a:ext cx="74" cy="75"/>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rgbClr val="CCB374"/>
                  </a:solidFill>
                  <a:ln w="9525">
                    <a:noFill/>
                    <a:round/>
                    <a:headEnd/>
                    <a:tailEnd/>
                  </a:ln>
                  <a:effectLst/>
                </p:spPr>
                <p:txBody>
                  <a:bodyPr wrap="none" anchor="ctr"/>
                  <a:lstStyle/>
                  <a:p>
                    <a:endParaRPr lang="en-US"/>
                  </a:p>
                </p:txBody>
              </p:sp>
              <p:sp>
                <p:nvSpPr>
                  <p:cNvPr id="1043" name="Freeform 19"/>
                  <p:cNvSpPr>
                    <a:spLocks noChangeArrowheads="1"/>
                  </p:cNvSpPr>
                  <p:nvPr/>
                </p:nvSpPr>
                <p:spPr bwMode="auto">
                  <a:xfrm>
                    <a:off x="2278" y="480"/>
                    <a:ext cx="52" cy="14"/>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rgbClr val="CCB374"/>
                  </a:solidFill>
                  <a:ln w="9525">
                    <a:noFill/>
                    <a:round/>
                    <a:headEnd/>
                    <a:tailEnd/>
                  </a:ln>
                  <a:effectLst/>
                </p:spPr>
                <p:txBody>
                  <a:bodyPr wrap="none" anchor="ctr"/>
                  <a:lstStyle/>
                  <a:p>
                    <a:endParaRPr lang="en-US"/>
                  </a:p>
                </p:txBody>
              </p:sp>
              <p:sp>
                <p:nvSpPr>
                  <p:cNvPr id="1044" name="Freeform 20"/>
                  <p:cNvSpPr>
                    <a:spLocks noChangeArrowheads="1"/>
                  </p:cNvSpPr>
                  <p:nvPr/>
                </p:nvSpPr>
                <p:spPr bwMode="auto">
                  <a:xfrm>
                    <a:off x="2275" y="497"/>
                    <a:ext cx="35" cy="37"/>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rgbClr val="CCB374"/>
                  </a:solidFill>
                  <a:ln w="9525">
                    <a:noFill/>
                    <a:round/>
                    <a:headEnd/>
                    <a:tailEnd/>
                  </a:ln>
                  <a:effectLst/>
                </p:spPr>
                <p:txBody>
                  <a:bodyPr wrap="none" anchor="ctr"/>
                  <a:lstStyle/>
                  <a:p>
                    <a:endParaRPr lang="en-US"/>
                  </a:p>
                </p:txBody>
              </p:sp>
              <p:sp>
                <p:nvSpPr>
                  <p:cNvPr id="1045" name="Freeform 21"/>
                  <p:cNvSpPr>
                    <a:spLocks noChangeArrowheads="1"/>
                  </p:cNvSpPr>
                  <p:nvPr/>
                </p:nvSpPr>
                <p:spPr bwMode="auto">
                  <a:xfrm>
                    <a:off x="2335" y="476"/>
                    <a:ext cx="17" cy="22"/>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rgbClr val="CCB374"/>
                  </a:solidFill>
                  <a:ln w="9525">
                    <a:noFill/>
                    <a:round/>
                    <a:headEnd/>
                    <a:tailEnd/>
                  </a:ln>
                  <a:effectLst/>
                </p:spPr>
                <p:txBody>
                  <a:bodyPr wrap="none" anchor="ctr"/>
                  <a:lstStyle/>
                  <a:p>
                    <a:endParaRPr lang="en-US"/>
                  </a:p>
                </p:txBody>
              </p:sp>
              <p:sp>
                <p:nvSpPr>
                  <p:cNvPr id="1046" name="Freeform 22"/>
                  <p:cNvSpPr>
                    <a:spLocks noChangeArrowheads="1"/>
                  </p:cNvSpPr>
                  <p:nvPr/>
                </p:nvSpPr>
                <p:spPr bwMode="auto">
                  <a:xfrm>
                    <a:off x="2339" y="510"/>
                    <a:ext cx="22" cy="11"/>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rgbClr val="CCB374"/>
                  </a:solidFill>
                  <a:ln w="9525">
                    <a:noFill/>
                    <a:round/>
                    <a:headEnd/>
                    <a:tailEnd/>
                  </a:ln>
                  <a:effectLst/>
                </p:spPr>
                <p:txBody>
                  <a:bodyPr wrap="none" anchor="ctr"/>
                  <a:lstStyle/>
                  <a:p>
                    <a:endParaRPr lang="en-US"/>
                  </a:p>
                </p:txBody>
              </p:sp>
              <p:sp>
                <p:nvSpPr>
                  <p:cNvPr id="1047" name="Freeform 23"/>
                  <p:cNvSpPr>
                    <a:spLocks noChangeArrowheads="1"/>
                  </p:cNvSpPr>
                  <p:nvPr/>
                </p:nvSpPr>
                <p:spPr bwMode="auto">
                  <a:xfrm>
                    <a:off x="2363" y="494"/>
                    <a:ext cx="28" cy="19"/>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rgbClr val="CCB374"/>
                  </a:solidFill>
                  <a:ln w="9525">
                    <a:noFill/>
                    <a:round/>
                    <a:headEnd/>
                    <a:tailEnd/>
                  </a:ln>
                  <a:effectLst/>
                </p:spPr>
                <p:txBody>
                  <a:bodyPr wrap="none" anchor="ctr"/>
                  <a:lstStyle/>
                  <a:p>
                    <a:endParaRPr lang="en-US"/>
                  </a:p>
                </p:txBody>
              </p:sp>
              <p:sp>
                <p:nvSpPr>
                  <p:cNvPr id="1048" name="Freeform 24"/>
                  <p:cNvSpPr>
                    <a:spLocks noChangeArrowheads="1"/>
                  </p:cNvSpPr>
                  <p:nvPr/>
                </p:nvSpPr>
                <p:spPr bwMode="auto">
                  <a:xfrm>
                    <a:off x="2370" y="503"/>
                    <a:ext cx="134" cy="67"/>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rgbClr val="CCB374"/>
                  </a:solidFill>
                  <a:ln w="9525">
                    <a:noFill/>
                    <a:round/>
                    <a:headEnd/>
                    <a:tailEnd/>
                  </a:ln>
                  <a:effectLst/>
                </p:spPr>
                <p:txBody>
                  <a:bodyPr wrap="none" anchor="ctr"/>
                  <a:lstStyle/>
                  <a:p>
                    <a:endParaRPr lang="en-US"/>
                  </a:p>
                </p:txBody>
              </p:sp>
              <p:sp>
                <p:nvSpPr>
                  <p:cNvPr id="1049" name="Freeform 25"/>
                  <p:cNvSpPr>
                    <a:spLocks noChangeArrowheads="1"/>
                  </p:cNvSpPr>
                  <p:nvPr/>
                </p:nvSpPr>
                <p:spPr bwMode="auto">
                  <a:xfrm>
                    <a:off x="2487" y="509"/>
                    <a:ext cx="36" cy="29"/>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rgbClr val="CCB374"/>
                  </a:solidFill>
                  <a:ln w="9525">
                    <a:noFill/>
                    <a:round/>
                    <a:headEnd/>
                    <a:tailEnd/>
                  </a:ln>
                  <a:effectLst/>
                </p:spPr>
                <p:txBody>
                  <a:bodyPr wrap="none" anchor="ctr"/>
                  <a:lstStyle/>
                  <a:p>
                    <a:endParaRPr lang="en-US"/>
                  </a:p>
                </p:txBody>
              </p:sp>
              <p:sp>
                <p:nvSpPr>
                  <p:cNvPr id="1050" name="Freeform 26"/>
                  <p:cNvSpPr>
                    <a:spLocks noChangeArrowheads="1"/>
                  </p:cNvSpPr>
                  <p:nvPr/>
                </p:nvSpPr>
                <p:spPr bwMode="auto">
                  <a:xfrm>
                    <a:off x="2564" y="449"/>
                    <a:ext cx="9"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rgbClr val="CCB374"/>
                  </a:solidFill>
                  <a:ln w="9525">
                    <a:noFill/>
                    <a:round/>
                    <a:headEnd/>
                    <a:tailEnd/>
                  </a:ln>
                  <a:effectLst/>
                </p:spPr>
                <p:txBody>
                  <a:bodyPr wrap="none" anchor="ctr"/>
                  <a:lstStyle/>
                  <a:p>
                    <a:endParaRPr lang="en-US"/>
                  </a:p>
                </p:txBody>
              </p:sp>
              <p:sp>
                <p:nvSpPr>
                  <p:cNvPr id="1051" name="Freeform 27"/>
                  <p:cNvSpPr>
                    <a:spLocks noChangeArrowheads="1"/>
                  </p:cNvSpPr>
                  <p:nvPr/>
                </p:nvSpPr>
                <p:spPr bwMode="auto">
                  <a:xfrm>
                    <a:off x="2611" y="493"/>
                    <a:ext cx="12" cy="9"/>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rgbClr val="CCB374"/>
                  </a:solidFill>
                  <a:ln w="9525">
                    <a:noFill/>
                    <a:round/>
                    <a:headEnd/>
                    <a:tailEnd/>
                  </a:ln>
                  <a:effectLst/>
                </p:spPr>
                <p:txBody>
                  <a:bodyPr wrap="none" anchor="ctr"/>
                  <a:lstStyle/>
                  <a:p>
                    <a:endParaRPr lang="en-US"/>
                  </a:p>
                </p:txBody>
              </p:sp>
              <p:sp>
                <p:nvSpPr>
                  <p:cNvPr id="1052" name="Freeform 28"/>
                  <p:cNvSpPr>
                    <a:spLocks noChangeArrowheads="1"/>
                  </p:cNvSpPr>
                  <p:nvPr/>
                </p:nvSpPr>
                <p:spPr bwMode="auto">
                  <a:xfrm>
                    <a:off x="2462" y="394"/>
                    <a:ext cx="9"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rgbClr val="CCB374"/>
                  </a:solidFill>
                  <a:ln w="9525">
                    <a:noFill/>
                    <a:round/>
                    <a:headEnd/>
                    <a:tailEnd/>
                  </a:ln>
                  <a:effectLst/>
                </p:spPr>
                <p:txBody>
                  <a:bodyPr wrap="none" anchor="ctr"/>
                  <a:lstStyle/>
                  <a:p>
                    <a:endParaRPr lang="en-US"/>
                  </a:p>
                </p:txBody>
              </p:sp>
              <p:sp>
                <p:nvSpPr>
                  <p:cNvPr id="1053" name="Freeform 29"/>
                  <p:cNvSpPr>
                    <a:spLocks noChangeArrowheads="1"/>
                  </p:cNvSpPr>
                  <p:nvPr/>
                </p:nvSpPr>
                <p:spPr bwMode="auto">
                  <a:xfrm>
                    <a:off x="2384" y="440"/>
                    <a:ext cx="9"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rgbClr val="CCB374"/>
                  </a:solidFill>
                  <a:ln w="9525">
                    <a:noFill/>
                    <a:round/>
                    <a:headEnd/>
                    <a:tailEnd/>
                  </a:ln>
                  <a:effectLst/>
                </p:spPr>
                <p:txBody>
                  <a:bodyPr wrap="none" anchor="ctr"/>
                  <a:lstStyle/>
                  <a:p>
                    <a:endParaRPr lang="en-US"/>
                  </a:p>
                </p:txBody>
              </p:sp>
              <p:sp>
                <p:nvSpPr>
                  <p:cNvPr id="1054" name="Freeform 30"/>
                  <p:cNvSpPr>
                    <a:spLocks noChangeArrowheads="1"/>
                  </p:cNvSpPr>
                  <p:nvPr/>
                </p:nvSpPr>
                <p:spPr bwMode="auto">
                  <a:xfrm>
                    <a:off x="2298" y="426"/>
                    <a:ext cx="37" cy="29"/>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rgbClr val="CCB374"/>
                  </a:solidFill>
                  <a:ln w="9525">
                    <a:noFill/>
                    <a:round/>
                    <a:headEnd/>
                    <a:tailEnd/>
                  </a:ln>
                  <a:effectLst/>
                </p:spPr>
                <p:txBody>
                  <a:bodyPr wrap="none" anchor="ctr"/>
                  <a:lstStyle/>
                  <a:p>
                    <a:endParaRPr lang="en-US"/>
                  </a:p>
                </p:txBody>
              </p:sp>
              <p:sp>
                <p:nvSpPr>
                  <p:cNvPr id="1055" name="Freeform 31"/>
                  <p:cNvSpPr>
                    <a:spLocks noChangeArrowheads="1"/>
                  </p:cNvSpPr>
                  <p:nvPr/>
                </p:nvSpPr>
                <p:spPr bwMode="auto">
                  <a:xfrm>
                    <a:off x="2285" y="363"/>
                    <a:ext cx="44" cy="64"/>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rgbClr val="CCB374"/>
                  </a:solidFill>
                  <a:ln w="9525">
                    <a:noFill/>
                    <a:round/>
                    <a:headEnd/>
                    <a:tailEnd/>
                  </a:ln>
                  <a:effectLst/>
                </p:spPr>
                <p:txBody>
                  <a:bodyPr wrap="none" anchor="ctr"/>
                  <a:lstStyle/>
                  <a:p>
                    <a:endParaRPr lang="en-US"/>
                  </a:p>
                </p:txBody>
              </p:sp>
              <p:sp>
                <p:nvSpPr>
                  <p:cNvPr id="1056" name="Freeform 32"/>
                  <p:cNvSpPr>
                    <a:spLocks noChangeArrowheads="1"/>
                  </p:cNvSpPr>
                  <p:nvPr/>
                </p:nvSpPr>
                <p:spPr bwMode="auto">
                  <a:xfrm>
                    <a:off x="2296" y="409"/>
                    <a:ext cx="15" cy="19"/>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rgbClr val="CCB374"/>
                  </a:solidFill>
                  <a:ln w="9525">
                    <a:noFill/>
                    <a:round/>
                    <a:headEnd/>
                    <a:tailEnd/>
                  </a:ln>
                  <a:effectLst/>
                </p:spPr>
                <p:txBody>
                  <a:bodyPr wrap="none" anchor="ctr"/>
                  <a:lstStyle/>
                  <a:p>
                    <a:endParaRPr lang="en-US"/>
                  </a:p>
                </p:txBody>
              </p:sp>
              <p:sp>
                <p:nvSpPr>
                  <p:cNvPr id="1057" name="Freeform 33"/>
                  <p:cNvSpPr>
                    <a:spLocks noChangeArrowheads="1"/>
                  </p:cNvSpPr>
                  <p:nvPr/>
                </p:nvSpPr>
                <p:spPr bwMode="auto">
                  <a:xfrm>
                    <a:off x="2266" y="414"/>
                    <a:ext cx="21" cy="19"/>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rgbClr val="CCB374"/>
                  </a:solidFill>
                  <a:ln w="9525">
                    <a:noFill/>
                    <a:round/>
                    <a:headEnd/>
                    <a:tailEnd/>
                  </a:ln>
                  <a:effectLst/>
                </p:spPr>
                <p:txBody>
                  <a:bodyPr wrap="none" anchor="ctr"/>
                  <a:lstStyle/>
                  <a:p>
                    <a:endParaRPr lang="en-US"/>
                  </a:p>
                </p:txBody>
              </p:sp>
              <p:sp>
                <p:nvSpPr>
                  <p:cNvPr id="1058" name="Freeform 34"/>
                  <p:cNvSpPr>
                    <a:spLocks noChangeArrowheads="1"/>
                  </p:cNvSpPr>
                  <p:nvPr/>
                </p:nvSpPr>
                <p:spPr bwMode="auto">
                  <a:xfrm>
                    <a:off x="3422" y="388"/>
                    <a:ext cx="330" cy="197"/>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rgbClr val="CCB374"/>
                  </a:solidFill>
                  <a:ln w="9525">
                    <a:noFill/>
                    <a:round/>
                    <a:headEnd/>
                    <a:tailEnd/>
                  </a:ln>
                  <a:effectLst/>
                </p:spPr>
                <p:txBody>
                  <a:bodyPr wrap="none" anchor="ctr"/>
                  <a:lstStyle/>
                  <a:p>
                    <a:endParaRPr lang="en-US"/>
                  </a:p>
                </p:txBody>
              </p:sp>
              <p:sp>
                <p:nvSpPr>
                  <p:cNvPr id="1059" name="Freeform 35"/>
                  <p:cNvSpPr>
                    <a:spLocks noChangeArrowheads="1"/>
                  </p:cNvSpPr>
                  <p:nvPr/>
                </p:nvSpPr>
                <p:spPr bwMode="auto">
                  <a:xfrm>
                    <a:off x="2985" y="117"/>
                    <a:ext cx="463" cy="311"/>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rgbClr val="CCB374"/>
                  </a:solidFill>
                  <a:ln w="9525">
                    <a:noFill/>
                    <a:round/>
                    <a:headEnd/>
                    <a:tailEnd/>
                  </a:ln>
                  <a:effectLst/>
                </p:spPr>
                <p:txBody>
                  <a:bodyPr wrap="none" anchor="ctr"/>
                  <a:lstStyle/>
                  <a:p>
                    <a:endParaRPr lang="en-US"/>
                  </a:p>
                </p:txBody>
              </p:sp>
              <p:sp>
                <p:nvSpPr>
                  <p:cNvPr id="1060" name="Freeform 36"/>
                  <p:cNvSpPr>
                    <a:spLocks noChangeArrowheads="1"/>
                  </p:cNvSpPr>
                  <p:nvPr/>
                </p:nvSpPr>
                <p:spPr bwMode="auto">
                  <a:xfrm>
                    <a:off x="2843" y="340"/>
                    <a:ext cx="17" cy="18"/>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rgbClr val="CCB374"/>
                  </a:solidFill>
                  <a:ln w="9525">
                    <a:noFill/>
                    <a:round/>
                    <a:headEnd/>
                    <a:tailEnd/>
                  </a:ln>
                  <a:effectLst/>
                </p:spPr>
                <p:txBody>
                  <a:bodyPr wrap="none" anchor="ctr"/>
                  <a:lstStyle/>
                  <a:p>
                    <a:endParaRPr lang="en-US"/>
                  </a:p>
                </p:txBody>
              </p:sp>
              <p:sp>
                <p:nvSpPr>
                  <p:cNvPr id="1061" name="Freeform 37"/>
                  <p:cNvSpPr>
                    <a:spLocks noChangeArrowheads="1"/>
                  </p:cNvSpPr>
                  <p:nvPr/>
                </p:nvSpPr>
                <p:spPr bwMode="auto">
                  <a:xfrm>
                    <a:off x="2830" y="334"/>
                    <a:ext cx="18" cy="13"/>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rgbClr val="CCB374"/>
                  </a:solidFill>
                  <a:ln w="9525">
                    <a:noFill/>
                    <a:round/>
                    <a:headEnd/>
                    <a:tailEnd/>
                  </a:ln>
                  <a:effectLst/>
                </p:spPr>
                <p:txBody>
                  <a:bodyPr wrap="none" anchor="ctr"/>
                  <a:lstStyle/>
                  <a:p>
                    <a:endParaRPr lang="en-US"/>
                  </a:p>
                </p:txBody>
              </p:sp>
              <p:sp>
                <p:nvSpPr>
                  <p:cNvPr id="1062" name="Freeform 38"/>
                  <p:cNvSpPr>
                    <a:spLocks noChangeArrowheads="1"/>
                  </p:cNvSpPr>
                  <p:nvPr/>
                </p:nvSpPr>
                <p:spPr bwMode="auto">
                  <a:xfrm>
                    <a:off x="3365" y="297"/>
                    <a:ext cx="80" cy="36"/>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rgbClr val="CCB374"/>
                  </a:solidFill>
                  <a:ln w="9525">
                    <a:noFill/>
                    <a:round/>
                    <a:headEnd/>
                    <a:tailEnd/>
                  </a:ln>
                  <a:effectLst/>
                </p:spPr>
                <p:txBody>
                  <a:bodyPr wrap="none" anchor="ctr"/>
                  <a:lstStyle/>
                  <a:p>
                    <a:endParaRPr lang="en-US"/>
                  </a:p>
                </p:txBody>
              </p:sp>
              <p:sp>
                <p:nvSpPr>
                  <p:cNvPr id="1063" name="Freeform 39"/>
                  <p:cNvSpPr>
                    <a:spLocks noChangeArrowheads="1"/>
                  </p:cNvSpPr>
                  <p:nvPr/>
                </p:nvSpPr>
                <p:spPr bwMode="auto">
                  <a:xfrm>
                    <a:off x="3450" y="327"/>
                    <a:ext cx="65" cy="17"/>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rgbClr val="CCB374"/>
                  </a:solidFill>
                  <a:ln w="9525">
                    <a:noFill/>
                    <a:round/>
                    <a:headEnd/>
                    <a:tailEnd/>
                  </a:ln>
                  <a:effectLst/>
                </p:spPr>
                <p:txBody>
                  <a:bodyPr wrap="none" anchor="ctr"/>
                  <a:lstStyle/>
                  <a:p>
                    <a:endParaRPr lang="en-US"/>
                  </a:p>
                </p:txBody>
              </p:sp>
              <p:sp>
                <p:nvSpPr>
                  <p:cNvPr id="1064" name="Freeform 40"/>
                  <p:cNvSpPr>
                    <a:spLocks noChangeArrowheads="1"/>
                  </p:cNvSpPr>
                  <p:nvPr/>
                </p:nvSpPr>
                <p:spPr bwMode="auto">
                  <a:xfrm>
                    <a:off x="3415" y="336"/>
                    <a:ext cx="26" cy="15"/>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rgbClr val="CCB374"/>
                  </a:solidFill>
                  <a:ln w="9525">
                    <a:noFill/>
                    <a:round/>
                    <a:headEnd/>
                    <a:tailEnd/>
                  </a:ln>
                  <a:effectLst/>
                </p:spPr>
                <p:txBody>
                  <a:bodyPr wrap="none" anchor="ctr"/>
                  <a:lstStyle/>
                  <a:p>
                    <a:endParaRPr lang="en-US"/>
                  </a:p>
                </p:txBody>
              </p:sp>
              <p:sp>
                <p:nvSpPr>
                  <p:cNvPr id="1065" name="Freeform 41"/>
                  <p:cNvSpPr>
                    <a:spLocks noChangeArrowheads="1"/>
                  </p:cNvSpPr>
                  <p:nvPr/>
                </p:nvSpPr>
                <p:spPr bwMode="auto">
                  <a:xfrm>
                    <a:off x="3397" y="288"/>
                    <a:ext cx="18" cy="20"/>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rgbClr val="CCB374"/>
                  </a:solidFill>
                  <a:ln w="9525">
                    <a:noFill/>
                    <a:round/>
                    <a:headEnd/>
                    <a:tailEnd/>
                  </a:ln>
                  <a:effectLst/>
                </p:spPr>
                <p:txBody>
                  <a:bodyPr wrap="none" anchor="ctr"/>
                  <a:lstStyle/>
                  <a:p>
                    <a:endParaRPr lang="en-US"/>
                  </a:p>
                </p:txBody>
              </p:sp>
              <p:sp>
                <p:nvSpPr>
                  <p:cNvPr id="1066" name="Freeform 42"/>
                  <p:cNvSpPr>
                    <a:spLocks noChangeArrowheads="1"/>
                  </p:cNvSpPr>
                  <p:nvPr/>
                </p:nvSpPr>
                <p:spPr bwMode="auto">
                  <a:xfrm>
                    <a:off x="3538" y="348"/>
                    <a:ext cx="21" cy="29"/>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rgbClr val="CCB374"/>
                  </a:solidFill>
                  <a:ln w="9525">
                    <a:noFill/>
                    <a:round/>
                    <a:headEnd/>
                    <a:tailEnd/>
                  </a:ln>
                  <a:effectLst/>
                </p:spPr>
                <p:txBody>
                  <a:bodyPr wrap="none" anchor="ctr"/>
                  <a:lstStyle/>
                  <a:p>
                    <a:endParaRPr lang="en-US"/>
                  </a:p>
                </p:txBody>
              </p:sp>
              <p:sp>
                <p:nvSpPr>
                  <p:cNvPr id="1067" name="Freeform 43"/>
                  <p:cNvSpPr>
                    <a:spLocks noChangeArrowheads="1"/>
                  </p:cNvSpPr>
                  <p:nvPr/>
                </p:nvSpPr>
                <p:spPr bwMode="auto">
                  <a:xfrm>
                    <a:off x="3164" y="122"/>
                    <a:ext cx="226" cy="45"/>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rgbClr val="CCB374"/>
                  </a:solidFill>
                  <a:ln w="9525">
                    <a:noFill/>
                    <a:round/>
                    <a:headEnd/>
                    <a:tailEnd/>
                  </a:ln>
                  <a:effectLst/>
                </p:spPr>
                <p:txBody>
                  <a:bodyPr wrap="none" anchor="ctr"/>
                  <a:lstStyle/>
                  <a:p>
                    <a:endParaRPr lang="en-US"/>
                  </a:p>
                </p:txBody>
              </p:sp>
              <p:sp>
                <p:nvSpPr>
                  <p:cNvPr id="1068" name="Freeform 44"/>
                  <p:cNvSpPr>
                    <a:spLocks noChangeArrowheads="1"/>
                  </p:cNvSpPr>
                  <p:nvPr/>
                </p:nvSpPr>
                <p:spPr bwMode="auto">
                  <a:xfrm>
                    <a:off x="2964" y="121"/>
                    <a:ext cx="209" cy="22"/>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rgbClr val="CCB374"/>
                  </a:solidFill>
                  <a:ln w="9525">
                    <a:noFill/>
                    <a:round/>
                    <a:headEnd/>
                    <a:tailEnd/>
                  </a:ln>
                  <a:effectLst/>
                </p:spPr>
                <p:txBody>
                  <a:bodyPr wrap="none" anchor="ctr"/>
                  <a:lstStyle/>
                  <a:p>
                    <a:endParaRPr lang="en-US"/>
                  </a:p>
                </p:txBody>
              </p:sp>
              <p:sp>
                <p:nvSpPr>
                  <p:cNvPr id="1069" name="Freeform 45"/>
                  <p:cNvSpPr>
                    <a:spLocks noChangeArrowheads="1"/>
                  </p:cNvSpPr>
                  <p:nvPr/>
                </p:nvSpPr>
                <p:spPr bwMode="auto">
                  <a:xfrm>
                    <a:off x="2503" y="153"/>
                    <a:ext cx="20" cy="11"/>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rgbClr val="CCB374"/>
                  </a:solidFill>
                  <a:ln w="9525">
                    <a:noFill/>
                    <a:round/>
                    <a:headEnd/>
                    <a:tailEnd/>
                  </a:ln>
                  <a:effectLst/>
                </p:spPr>
                <p:txBody>
                  <a:bodyPr wrap="none" anchor="ctr"/>
                  <a:lstStyle/>
                  <a:p>
                    <a:endParaRPr lang="en-US"/>
                  </a:p>
                </p:txBody>
              </p:sp>
              <p:sp>
                <p:nvSpPr>
                  <p:cNvPr id="1070" name="Freeform 46"/>
                  <p:cNvSpPr>
                    <a:spLocks noChangeArrowheads="1"/>
                  </p:cNvSpPr>
                  <p:nvPr/>
                </p:nvSpPr>
                <p:spPr bwMode="auto">
                  <a:xfrm>
                    <a:off x="1962" y="121"/>
                    <a:ext cx="481" cy="167"/>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rgbClr val="CCB374"/>
                  </a:solidFill>
                  <a:ln w="9525">
                    <a:noFill/>
                    <a:round/>
                    <a:headEnd/>
                    <a:tailEnd/>
                  </a:ln>
                  <a:effectLst/>
                </p:spPr>
                <p:txBody>
                  <a:bodyPr wrap="none" anchor="ctr"/>
                  <a:lstStyle/>
                  <a:p>
                    <a:endParaRPr lang="en-US"/>
                  </a:p>
                </p:txBody>
              </p:sp>
              <p:sp>
                <p:nvSpPr>
                  <p:cNvPr id="1071" name="Freeform 47"/>
                  <p:cNvSpPr>
                    <a:spLocks noChangeArrowheads="1"/>
                  </p:cNvSpPr>
                  <p:nvPr/>
                </p:nvSpPr>
                <p:spPr bwMode="auto">
                  <a:xfrm>
                    <a:off x="2444" y="116"/>
                    <a:ext cx="22" cy="60"/>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rgbClr val="CCB374"/>
                  </a:solidFill>
                  <a:ln w="9525">
                    <a:noFill/>
                    <a:round/>
                    <a:headEnd/>
                    <a:tailEnd/>
                  </a:ln>
                  <a:effectLst/>
                </p:spPr>
                <p:txBody>
                  <a:bodyPr wrap="none" anchor="ctr"/>
                  <a:lstStyle/>
                  <a:p>
                    <a:endParaRPr lang="en-US"/>
                  </a:p>
                </p:txBody>
              </p:sp>
              <p:sp>
                <p:nvSpPr>
                  <p:cNvPr id="1072" name="Freeform 48"/>
                  <p:cNvSpPr>
                    <a:spLocks noChangeArrowheads="1"/>
                  </p:cNvSpPr>
                  <p:nvPr/>
                </p:nvSpPr>
                <p:spPr bwMode="auto">
                  <a:xfrm>
                    <a:off x="2431" y="166"/>
                    <a:ext cx="65" cy="37"/>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rgbClr val="CCB374"/>
                  </a:solidFill>
                  <a:ln w="9525">
                    <a:noFill/>
                    <a:round/>
                    <a:headEnd/>
                    <a:tailEnd/>
                  </a:ln>
                  <a:effectLst/>
                </p:spPr>
                <p:txBody>
                  <a:bodyPr wrap="none" anchor="ctr"/>
                  <a:lstStyle/>
                  <a:p>
                    <a:endParaRPr lang="en-US"/>
                  </a:p>
                </p:txBody>
              </p:sp>
              <p:sp>
                <p:nvSpPr>
                  <p:cNvPr id="1073" name="Freeform 49"/>
                  <p:cNvSpPr>
                    <a:spLocks noChangeArrowheads="1"/>
                  </p:cNvSpPr>
                  <p:nvPr/>
                </p:nvSpPr>
                <p:spPr bwMode="auto">
                  <a:xfrm>
                    <a:off x="2361" y="202"/>
                    <a:ext cx="88" cy="79"/>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rgbClr val="CCB374"/>
                  </a:solidFill>
                  <a:ln w="9525">
                    <a:noFill/>
                    <a:round/>
                    <a:headEnd/>
                    <a:tailEnd/>
                  </a:ln>
                  <a:effectLst/>
                </p:spPr>
                <p:txBody>
                  <a:bodyPr wrap="none" anchor="ctr"/>
                  <a:lstStyle/>
                  <a:p>
                    <a:endParaRPr lang="en-US"/>
                  </a:p>
                </p:txBody>
              </p:sp>
              <p:sp>
                <p:nvSpPr>
                  <p:cNvPr id="1074" name="Freeform 50"/>
                  <p:cNvSpPr>
                    <a:spLocks noChangeArrowheads="1"/>
                  </p:cNvSpPr>
                  <p:nvPr/>
                </p:nvSpPr>
                <p:spPr bwMode="auto">
                  <a:xfrm>
                    <a:off x="2420" y="225"/>
                    <a:ext cx="7"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rgbClr val="CCB374"/>
                  </a:solidFill>
                  <a:ln w="9525">
                    <a:noFill/>
                    <a:round/>
                    <a:headEnd/>
                    <a:tailEnd/>
                  </a:ln>
                  <a:effectLst/>
                </p:spPr>
                <p:txBody>
                  <a:bodyPr wrap="none" anchor="ctr"/>
                  <a:lstStyle/>
                  <a:p>
                    <a:endParaRPr lang="en-US"/>
                  </a:p>
                </p:txBody>
              </p:sp>
              <p:sp>
                <p:nvSpPr>
                  <p:cNvPr id="1075" name="Freeform 51"/>
                  <p:cNvSpPr>
                    <a:spLocks noChangeArrowheads="1"/>
                  </p:cNvSpPr>
                  <p:nvPr/>
                </p:nvSpPr>
                <p:spPr bwMode="auto">
                  <a:xfrm>
                    <a:off x="1926" y="278"/>
                    <a:ext cx="383" cy="208"/>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rgbClr val="CCB374"/>
                  </a:solidFill>
                  <a:ln w="9525">
                    <a:noFill/>
                    <a:round/>
                    <a:headEnd/>
                    <a:tailEnd/>
                  </a:ln>
                  <a:effectLst/>
                </p:spPr>
                <p:txBody>
                  <a:bodyPr wrap="none" anchor="ctr"/>
                  <a:lstStyle/>
                  <a:p>
                    <a:endParaRPr lang="en-US"/>
                  </a:p>
                </p:txBody>
              </p:sp>
              <p:sp>
                <p:nvSpPr>
                  <p:cNvPr id="1076" name="Freeform 52"/>
                  <p:cNvSpPr>
                    <a:spLocks noChangeArrowheads="1"/>
                  </p:cNvSpPr>
                  <p:nvPr/>
                </p:nvSpPr>
                <p:spPr bwMode="auto">
                  <a:xfrm>
                    <a:off x="1993" y="422"/>
                    <a:ext cx="21" cy="32"/>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rgbClr val="CCB374"/>
                  </a:solidFill>
                  <a:ln w="9525">
                    <a:noFill/>
                    <a:round/>
                    <a:headEnd/>
                    <a:tailEnd/>
                  </a:ln>
                  <a:effectLst/>
                </p:spPr>
                <p:txBody>
                  <a:bodyPr wrap="none" anchor="ctr"/>
                  <a:lstStyle/>
                  <a:p>
                    <a:endParaRPr lang="en-US"/>
                  </a:p>
                </p:txBody>
              </p:sp>
              <p:sp>
                <p:nvSpPr>
                  <p:cNvPr id="1077" name="Freeform 53"/>
                  <p:cNvSpPr>
                    <a:spLocks noChangeArrowheads="1"/>
                  </p:cNvSpPr>
                  <p:nvPr/>
                </p:nvSpPr>
                <p:spPr bwMode="auto">
                  <a:xfrm>
                    <a:off x="2286" y="314"/>
                    <a:ext cx="20" cy="26"/>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rgbClr val="CCB374"/>
                  </a:solidFill>
                  <a:ln w="9525">
                    <a:noFill/>
                    <a:round/>
                    <a:headEnd/>
                    <a:tailEnd/>
                  </a:ln>
                  <a:effectLst/>
                </p:spPr>
                <p:txBody>
                  <a:bodyPr wrap="none" anchor="ctr"/>
                  <a:lstStyle/>
                  <a:p>
                    <a:endParaRPr lang="en-US"/>
                  </a:p>
                </p:txBody>
              </p:sp>
              <p:sp>
                <p:nvSpPr>
                  <p:cNvPr id="1078" name="Freeform 54"/>
                  <p:cNvSpPr>
                    <a:spLocks noChangeArrowheads="1"/>
                  </p:cNvSpPr>
                  <p:nvPr/>
                </p:nvSpPr>
                <p:spPr bwMode="auto">
                  <a:xfrm>
                    <a:off x="2343" y="300"/>
                    <a:ext cx="10" cy="11"/>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rgbClr val="CCB374"/>
                  </a:solidFill>
                  <a:ln w="9525">
                    <a:noFill/>
                    <a:round/>
                    <a:headEnd/>
                    <a:tailEnd/>
                  </a:ln>
                  <a:effectLst/>
                </p:spPr>
                <p:txBody>
                  <a:bodyPr wrap="none" anchor="ctr"/>
                  <a:lstStyle/>
                  <a:p>
                    <a:endParaRPr lang="en-US"/>
                  </a:p>
                </p:txBody>
              </p:sp>
              <p:sp>
                <p:nvSpPr>
                  <p:cNvPr id="1079" name="Freeform 55"/>
                  <p:cNvSpPr>
                    <a:spLocks noChangeArrowheads="1"/>
                  </p:cNvSpPr>
                  <p:nvPr/>
                </p:nvSpPr>
                <p:spPr bwMode="auto">
                  <a:xfrm>
                    <a:off x="1318" y="196"/>
                    <a:ext cx="477" cy="389"/>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rgbClr val="CCB374"/>
                  </a:solidFill>
                  <a:ln w="9525">
                    <a:noFill/>
                    <a:round/>
                    <a:headEnd/>
                    <a:tailEnd/>
                  </a:ln>
                  <a:effectLst/>
                </p:spPr>
                <p:txBody>
                  <a:bodyPr wrap="none" anchor="ctr"/>
                  <a:lstStyle/>
                  <a:p>
                    <a:endParaRPr lang="en-US"/>
                  </a:p>
                </p:txBody>
              </p:sp>
              <p:sp>
                <p:nvSpPr>
                  <p:cNvPr id="1080" name="Freeform 56"/>
                  <p:cNvSpPr>
                    <a:spLocks noChangeArrowheads="1"/>
                  </p:cNvSpPr>
                  <p:nvPr/>
                </p:nvSpPr>
                <p:spPr bwMode="auto">
                  <a:xfrm>
                    <a:off x="1503" y="342"/>
                    <a:ext cx="180" cy="243"/>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rgbClr val="CCB374"/>
                  </a:solidFill>
                  <a:ln w="9525">
                    <a:noFill/>
                    <a:round/>
                    <a:headEnd/>
                    <a:tailEnd/>
                  </a:ln>
                  <a:effectLst/>
                </p:spPr>
                <p:txBody>
                  <a:bodyPr wrap="none" anchor="ctr"/>
                  <a:lstStyle/>
                  <a:p>
                    <a:endParaRPr lang="en-US"/>
                  </a:p>
                </p:txBody>
              </p:sp>
              <p:sp>
                <p:nvSpPr>
                  <p:cNvPr id="1081" name="Freeform 57"/>
                  <p:cNvSpPr>
                    <a:spLocks noChangeArrowheads="1"/>
                  </p:cNvSpPr>
                  <p:nvPr/>
                </p:nvSpPr>
                <p:spPr bwMode="auto">
                  <a:xfrm>
                    <a:off x="1819" y="522"/>
                    <a:ext cx="8" cy="13"/>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rgbClr val="CCB374"/>
                  </a:solidFill>
                  <a:ln w="9525">
                    <a:noFill/>
                    <a:round/>
                    <a:headEnd/>
                    <a:tailEnd/>
                  </a:ln>
                  <a:effectLst/>
                </p:spPr>
                <p:txBody>
                  <a:bodyPr wrap="none" anchor="ctr"/>
                  <a:lstStyle/>
                  <a:p>
                    <a:endParaRPr lang="en-US"/>
                  </a:p>
                </p:txBody>
              </p:sp>
              <p:sp>
                <p:nvSpPr>
                  <p:cNvPr id="1082" name="Freeform 58"/>
                  <p:cNvSpPr>
                    <a:spLocks noChangeArrowheads="1"/>
                  </p:cNvSpPr>
                  <p:nvPr/>
                </p:nvSpPr>
                <p:spPr bwMode="auto">
                  <a:xfrm>
                    <a:off x="1809" y="397"/>
                    <a:ext cx="10" cy="8"/>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rgbClr val="CCB374"/>
                  </a:solidFill>
                  <a:ln w="9525">
                    <a:noFill/>
                    <a:round/>
                    <a:headEnd/>
                    <a:tailEnd/>
                  </a:ln>
                  <a:effectLst/>
                </p:spPr>
                <p:txBody>
                  <a:bodyPr wrap="none" anchor="ctr"/>
                  <a:lstStyle/>
                  <a:p>
                    <a:endParaRPr lang="en-US"/>
                  </a:p>
                </p:txBody>
              </p:sp>
              <p:sp>
                <p:nvSpPr>
                  <p:cNvPr id="1083" name="Freeform 59"/>
                  <p:cNvSpPr>
                    <a:spLocks noChangeArrowheads="1"/>
                  </p:cNvSpPr>
                  <p:nvPr/>
                </p:nvSpPr>
                <p:spPr bwMode="auto">
                  <a:xfrm>
                    <a:off x="1374" y="243"/>
                    <a:ext cx="27" cy="11"/>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rgbClr val="CCB374"/>
                  </a:solidFill>
                  <a:ln w="9525">
                    <a:noFill/>
                    <a:round/>
                    <a:headEnd/>
                    <a:tailEnd/>
                  </a:ln>
                  <a:effectLst/>
                </p:spPr>
                <p:txBody>
                  <a:bodyPr wrap="none" anchor="ctr"/>
                  <a:lstStyle/>
                  <a:p>
                    <a:endParaRPr lang="en-US"/>
                  </a:p>
                </p:txBody>
              </p:sp>
              <p:sp>
                <p:nvSpPr>
                  <p:cNvPr id="1084" name="Freeform 60"/>
                  <p:cNvSpPr>
                    <a:spLocks noChangeArrowheads="1"/>
                  </p:cNvSpPr>
                  <p:nvPr/>
                </p:nvSpPr>
                <p:spPr bwMode="auto">
                  <a:xfrm>
                    <a:off x="1707" y="142"/>
                    <a:ext cx="325" cy="256"/>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rgbClr val="CCB374"/>
                  </a:solidFill>
                  <a:ln w="9525">
                    <a:noFill/>
                    <a:round/>
                    <a:headEnd/>
                    <a:tailEnd/>
                  </a:ln>
                  <a:effectLst/>
                </p:spPr>
                <p:txBody>
                  <a:bodyPr wrap="none" anchor="ctr"/>
                  <a:lstStyle/>
                  <a:p>
                    <a:endParaRPr lang="en-US"/>
                  </a:p>
                </p:txBody>
              </p:sp>
              <p:sp>
                <p:nvSpPr>
                  <p:cNvPr id="1085" name="Freeform 61"/>
                  <p:cNvSpPr>
                    <a:spLocks noChangeArrowheads="1"/>
                  </p:cNvSpPr>
                  <p:nvPr/>
                </p:nvSpPr>
                <p:spPr bwMode="auto">
                  <a:xfrm>
                    <a:off x="1485" y="122"/>
                    <a:ext cx="651" cy="104"/>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rgbClr val="CCB374"/>
                  </a:solidFill>
                  <a:ln w="9525">
                    <a:noFill/>
                    <a:round/>
                    <a:headEnd/>
                    <a:tailEnd/>
                  </a:ln>
                  <a:effectLst/>
                </p:spPr>
                <p:txBody>
                  <a:bodyPr wrap="none" anchor="ctr"/>
                  <a:lstStyle/>
                  <a:p>
                    <a:endParaRPr lang="en-US"/>
                  </a:p>
                </p:txBody>
              </p:sp>
              <p:sp>
                <p:nvSpPr>
                  <p:cNvPr id="1086" name="Freeform 62"/>
                  <p:cNvSpPr>
                    <a:spLocks noChangeArrowheads="1"/>
                  </p:cNvSpPr>
                  <p:nvPr/>
                </p:nvSpPr>
                <p:spPr bwMode="auto">
                  <a:xfrm>
                    <a:off x="1617" y="161"/>
                    <a:ext cx="14" cy="11"/>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rgbClr val="CCB374"/>
                  </a:solidFill>
                  <a:ln w="9525">
                    <a:noFill/>
                    <a:round/>
                    <a:headEnd/>
                    <a:tailEnd/>
                  </a:ln>
                  <a:effectLst/>
                </p:spPr>
                <p:txBody>
                  <a:bodyPr wrap="none" anchor="ctr"/>
                  <a:lstStyle/>
                  <a:p>
                    <a:endParaRPr lang="en-US"/>
                  </a:p>
                </p:txBody>
              </p:sp>
              <p:sp>
                <p:nvSpPr>
                  <p:cNvPr id="1087" name="Freeform 63"/>
                  <p:cNvSpPr>
                    <a:spLocks noChangeArrowheads="1"/>
                  </p:cNvSpPr>
                  <p:nvPr/>
                </p:nvSpPr>
                <p:spPr bwMode="auto">
                  <a:xfrm>
                    <a:off x="1601" y="176"/>
                    <a:ext cx="21" cy="12"/>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rgbClr val="CCB374"/>
                  </a:solidFill>
                  <a:ln w="9525">
                    <a:noFill/>
                    <a:round/>
                    <a:headEnd/>
                    <a:tailEnd/>
                  </a:ln>
                  <a:effectLst/>
                </p:spPr>
                <p:txBody>
                  <a:bodyPr wrap="none" anchor="ctr"/>
                  <a:lstStyle/>
                  <a:p>
                    <a:endParaRPr lang="en-US"/>
                  </a:p>
                </p:txBody>
              </p:sp>
              <p:sp>
                <p:nvSpPr>
                  <p:cNvPr id="1088" name="Freeform 64"/>
                  <p:cNvSpPr>
                    <a:spLocks noChangeArrowheads="1"/>
                  </p:cNvSpPr>
                  <p:nvPr/>
                </p:nvSpPr>
                <p:spPr bwMode="auto">
                  <a:xfrm>
                    <a:off x="1669" y="221"/>
                    <a:ext cx="35" cy="7"/>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rgbClr val="CCB374"/>
                  </a:solidFill>
                  <a:ln w="9525">
                    <a:noFill/>
                    <a:round/>
                    <a:headEnd/>
                    <a:tailEnd/>
                  </a:ln>
                  <a:effectLst/>
                </p:spPr>
                <p:txBody>
                  <a:bodyPr wrap="none" anchor="ctr"/>
                  <a:lstStyle/>
                  <a:p>
                    <a:endParaRPr lang="en-US"/>
                  </a:p>
                </p:txBody>
              </p:sp>
              <p:sp>
                <p:nvSpPr>
                  <p:cNvPr id="1089" name="Freeform 65"/>
                  <p:cNvSpPr>
                    <a:spLocks noChangeArrowheads="1"/>
                  </p:cNvSpPr>
                  <p:nvPr/>
                </p:nvSpPr>
                <p:spPr bwMode="auto">
                  <a:xfrm>
                    <a:off x="1730" y="220"/>
                    <a:ext cx="20" cy="16"/>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rgbClr val="CCB374"/>
                  </a:solidFill>
                  <a:ln w="9525">
                    <a:noFill/>
                    <a:round/>
                    <a:headEnd/>
                    <a:tailEnd/>
                  </a:ln>
                  <a:effectLst/>
                </p:spPr>
                <p:txBody>
                  <a:bodyPr wrap="none" anchor="ctr"/>
                  <a:lstStyle/>
                  <a:p>
                    <a:endParaRPr lang="en-US"/>
                  </a:p>
                </p:txBody>
              </p:sp>
              <p:sp>
                <p:nvSpPr>
                  <p:cNvPr id="1090" name="Freeform 66"/>
                  <p:cNvSpPr>
                    <a:spLocks noChangeArrowheads="1"/>
                  </p:cNvSpPr>
                  <p:nvPr/>
                </p:nvSpPr>
                <p:spPr bwMode="auto">
                  <a:xfrm>
                    <a:off x="1568" y="175"/>
                    <a:ext cx="15" cy="11"/>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rgbClr val="CCB374"/>
                  </a:solidFill>
                  <a:ln w="9525">
                    <a:noFill/>
                    <a:round/>
                    <a:headEnd/>
                    <a:tailEnd/>
                  </a:ln>
                  <a:effectLst/>
                </p:spPr>
                <p:txBody>
                  <a:bodyPr wrap="none" anchor="ctr"/>
                  <a:lstStyle/>
                  <a:p>
                    <a:endParaRPr lang="en-US"/>
                  </a:p>
                </p:txBody>
              </p:sp>
            </p:grpSp>
            <p:grpSp>
              <p:nvGrpSpPr>
                <p:cNvPr id="1091" name="Group 67"/>
                <p:cNvGrpSpPr>
                  <a:grpSpLocks/>
                </p:cNvGrpSpPr>
                <p:nvPr/>
              </p:nvGrpSpPr>
              <p:grpSpPr bwMode="auto">
                <a:xfrm>
                  <a:off x="4281" y="115"/>
                  <a:ext cx="1254" cy="470"/>
                  <a:chOff x="4281" y="115"/>
                  <a:chExt cx="1254" cy="470"/>
                </a:xfrm>
              </p:grpSpPr>
              <p:sp>
                <p:nvSpPr>
                  <p:cNvPr id="1092" name="Freeform 68"/>
                  <p:cNvSpPr>
                    <a:spLocks noChangeArrowheads="1"/>
                  </p:cNvSpPr>
                  <p:nvPr/>
                </p:nvSpPr>
                <p:spPr bwMode="auto">
                  <a:xfrm>
                    <a:off x="5492" y="528"/>
                    <a:ext cx="14" cy="15"/>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rgbClr val="CCB374"/>
                  </a:solidFill>
                  <a:ln w="9525">
                    <a:noFill/>
                    <a:round/>
                    <a:headEnd/>
                    <a:tailEnd/>
                  </a:ln>
                  <a:effectLst/>
                </p:spPr>
                <p:txBody>
                  <a:bodyPr wrap="none" anchor="ctr"/>
                  <a:lstStyle/>
                  <a:p>
                    <a:endParaRPr lang="en-US"/>
                  </a:p>
                </p:txBody>
              </p:sp>
              <p:sp>
                <p:nvSpPr>
                  <p:cNvPr id="1093" name="Freeform 69"/>
                  <p:cNvSpPr>
                    <a:spLocks noChangeArrowheads="1"/>
                  </p:cNvSpPr>
                  <p:nvPr/>
                </p:nvSpPr>
                <p:spPr bwMode="auto">
                  <a:xfrm>
                    <a:off x="5323" y="542"/>
                    <a:ext cx="12" cy="5"/>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rgbClr val="CCB374"/>
                  </a:solidFill>
                  <a:ln w="9525">
                    <a:noFill/>
                    <a:round/>
                    <a:headEnd/>
                    <a:tailEnd/>
                  </a:ln>
                  <a:effectLst/>
                </p:spPr>
                <p:txBody>
                  <a:bodyPr wrap="none" anchor="ctr"/>
                  <a:lstStyle/>
                  <a:p>
                    <a:endParaRPr lang="en-US"/>
                  </a:p>
                </p:txBody>
              </p:sp>
              <p:sp>
                <p:nvSpPr>
                  <p:cNvPr id="1094" name="Freeform 70"/>
                  <p:cNvSpPr>
                    <a:spLocks noChangeArrowheads="1"/>
                  </p:cNvSpPr>
                  <p:nvPr/>
                </p:nvSpPr>
                <p:spPr bwMode="auto">
                  <a:xfrm>
                    <a:off x="5273" y="549"/>
                    <a:ext cx="31" cy="18"/>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rgbClr val="CCB374"/>
                  </a:solidFill>
                  <a:ln w="9525">
                    <a:noFill/>
                    <a:round/>
                    <a:headEnd/>
                    <a:tailEnd/>
                  </a:ln>
                  <a:effectLst/>
                </p:spPr>
                <p:txBody>
                  <a:bodyPr wrap="none" anchor="ctr"/>
                  <a:lstStyle/>
                  <a:p>
                    <a:endParaRPr lang="en-US"/>
                  </a:p>
                </p:txBody>
              </p:sp>
              <p:sp>
                <p:nvSpPr>
                  <p:cNvPr id="1095" name="Freeform 71"/>
                  <p:cNvSpPr>
                    <a:spLocks noChangeArrowheads="1"/>
                  </p:cNvSpPr>
                  <p:nvPr/>
                </p:nvSpPr>
                <p:spPr bwMode="auto">
                  <a:xfrm>
                    <a:off x="5241" y="548"/>
                    <a:ext cx="32" cy="17"/>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rgbClr val="CCB374"/>
                  </a:solidFill>
                  <a:ln w="9525">
                    <a:noFill/>
                    <a:round/>
                    <a:headEnd/>
                    <a:tailEnd/>
                  </a:ln>
                  <a:effectLst/>
                </p:spPr>
                <p:txBody>
                  <a:bodyPr wrap="none" anchor="ctr"/>
                  <a:lstStyle/>
                  <a:p>
                    <a:endParaRPr lang="en-US"/>
                  </a:p>
                </p:txBody>
              </p:sp>
              <p:sp>
                <p:nvSpPr>
                  <p:cNvPr id="1096" name="Freeform 72"/>
                  <p:cNvSpPr>
                    <a:spLocks noChangeArrowheads="1"/>
                  </p:cNvSpPr>
                  <p:nvPr/>
                </p:nvSpPr>
                <p:spPr bwMode="auto">
                  <a:xfrm>
                    <a:off x="5068" y="452"/>
                    <a:ext cx="166" cy="102"/>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rgbClr val="CCB374"/>
                  </a:solidFill>
                  <a:ln w="9525">
                    <a:noFill/>
                    <a:round/>
                    <a:headEnd/>
                    <a:tailEnd/>
                  </a:ln>
                  <a:effectLst/>
                </p:spPr>
                <p:txBody>
                  <a:bodyPr wrap="none" anchor="ctr"/>
                  <a:lstStyle/>
                  <a:p>
                    <a:endParaRPr lang="en-US"/>
                  </a:p>
                </p:txBody>
              </p:sp>
              <p:sp>
                <p:nvSpPr>
                  <p:cNvPr id="1097" name="Freeform 73"/>
                  <p:cNvSpPr>
                    <a:spLocks noChangeArrowheads="1"/>
                  </p:cNvSpPr>
                  <p:nvPr/>
                </p:nvSpPr>
                <p:spPr bwMode="auto">
                  <a:xfrm>
                    <a:off x="5169" y="446"/>
                    <a:ext cx="74" cy="75"/>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rgbClr val="CCB374"/>
                  </a:solidFill>
                  <a:ln w="9525">
                    <a:noFill/>
                    <a:round/>
                    <a:headEnd/>
                    <a:tailEnd/>
                  </a:ln>
                  <a:effectLst/>
                </p:spPr>
                <p:txBody>
                  <a:bodyPr wrap="none" anchor="ctr"/>
                  <a:lstStyle/>
                  <a:p>
                    <a:endParaRPr lang="en-US"/>
                  </a:p>
                </p:txBody>
              </p:sp>
              <p:sp>
                <p:nvSpPr>
                  <p:cNvPr id="1098" name="Freeform 74"/>
                  <p:cNvSpPr>
                    <a:spLocks noChangeArrowheads="1"/>
                  </p:cNvSpPr>
                  <p:nvPr/>
                </p:nvSpPr>
                <p:spPr bwMode="auto">
                  <a:xfrm>
                    <a:off x="5241" y="480"/>
                    <a:ext cx="52" cy="14"/>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rgbClr val="CCB374"/>
                  </a:solidFill>
                  <a:ln w="9525">
                    <a:noFill/>
                    <a:round/>
                    <a:headEnd/>
                    <a:tailEnd/>
                  </a:ln>
                  <a:effectLst/>
                </p:spPr>
                <p:txBody>
                  <a:bodyPr wrap="none" anchor="ctr"/>
                  <a:lstStyle/>
                  <a:p>
                    <a:endParaRPr lang="en-US"/>
                  </a:p>
                </p:txBody>
              </p:sp>
              <p:sp>
                <p:nvSpPr>
                  <p:cNvPr id="1099" name="Freeform 75"/>
                  <p:cNvSpPr>
                    <a:spLocks noChangeArrowheads="1"/>
                  </p:cNvSpPr>
                  <p:nvPr/>
                </p:nvSpPr>
                <p:spPr bwMode="auto">
                  <a:xfrm>
                    <a:off x="5239" y="497"/>
                    <a:ext cx="35" cy="37"/>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rgbClr val="CCB374"/>
                  </a:solidFill>
                  <a:ln w="9525">
                    <a:noFill/>
                    <a:round/>
                    <a:headEnd/>
                    <a:tailEnd/>
                  </a:ln>
                  <a:effectLst/>
                </p:spPr>
                <p:txBody>
                  <a:bodyPr wrap="none" anchor="ctr"/>
                  <a:lstStyle/>
                  <a:p>
                    <a:endParaRPr lang="en-US"/>
                  </a:p>
                </p:txBody>
              </p:sp>
              <p:sp>
                <p:nvSpPr>
                  <p:cNvPr id="1100" name="Freeform 76"/>
                  <p:cNvSpPr>
                    <a:spLocks noChangeArrowheads="1"/>
                  </p:cNvSpPr>
                  <p:nvPr/>
                </p:nvSpPr>
                <p:spPr bwMode="auto">
                  <a:xfrm>
                    <a:off x="5298" y="476"/>
                    <a:ext cx="17" cy="22"/>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rgbClr val="CCB374"/>
                  </a:solidFill>
                  <a:ln w="9525">
                    <a:noFill/>
                    <a:round/>
                    <a:headEnd/>
                    <a:tailEnd/>
                  </a:ln>
                  <a:effectLst/>
                </p:spPr>
                <p:txBody>
                  <a:bodyPr wrap="none" anchor="ctr"/>
                  <a:lstStyle/>
                  <a:p>
                    <a:endParaRPr lang="en-US"/>
                  </a:p>
                </p:txBody>
              </p:sp>
              <p:sp>
                <p:nvSpPr>
                  <p:cNvPr id="1101" name="Freeform 77"/>
                  <p:cNvSpPr>
                    <a:spLocks noChangeArrowheads="1"/>
                  </p:cNvSpPr>
                  <p:nvPr/>
                </p:nvSpPr>
                <p:spPr bwMode="auto">
                  <a:xfrm>
                    <a:off x="5303" y="510"/>
                    <a:ext cx="22" cy="11"/>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rgbClr val="CCB374"/>
                  </a:solidFill>
                  <a:ln w="9525">
                    <a:noFill/>
                    <a:round/>
                    <a:headEnd/>
                    <a:tailEnd/>
                  </a:ln>
                  <a:effectLst/>
                </p:spPr>
                <p:txBody>
                  <a:bodyPr wrap="none" anchor="ctr"/>
                  <a:lstStyle/>
                  <a:p>
                    <a:endParaRPr lang="en-US"/>
                  </a:p>
                </p:txBody>
              </p:sp>
              <p:sp>
                <p:nvSpPr>
                  <p:cNvPr id="1102" name="Freeform 78"/>
                  <p:cNvSpPr>
                    <a:spLocks noChangeArrowheads="1"/>
                  </p:cNvSpPr>
                  <p:nvPr/>
                </p:nvSpPr>
                <p:spPr bwMode="auto">
                  <a:xfrm>
                    <a:off x="5326" y="494"/>
                    <a:ext cx="29" cy="19"/>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rgbClr val="CCB374"/>
                  </a:solidFill>
                  <a:ln w="9525">
                    <a:noFill/>
                    <a:round/>
                    <a:headEnd/>
                    <a:tailEnd/>
                  </a:ln>
                  <a:effectLst/>
                </p:spPr>
                <p:txBody>
                  <a:bodyPr wrap="none" anchor="ctr"/>
                  <a:lstStyle/>
                  <a:p>
                    <a:endParaRPr lang="en-US"/>
                  </a:p>
                </p:txBody>
              </p:sp>
              <p:sp>
                <p:nvSpPr>
                  <p:cNvPr id="1103" name="Freeform 79"/>
                  <p:cNvSpPr>
                    <a:spLocks noChangeArrowheads="1"/>
                  </p:cNvSpPr>
                  <p:nvPr/>
                </p:nvSpPr>
                <p:spPr bwMode="auto">
                  <a:xfrm>
                    <a:off x="5333" y="503"/>
                    <a:ext cx="134" cy="67"/>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rgbClr val="CCB374"/>
                  </a:solidFill>
                  <a:ln w="9525">
                    <a:noFill/>
                    <a:round/>
                    <a:headEnd/>
                    <a:tailEnd/>
                  </a:ln>
                  <a:effectLst/>
                </p:spPr>
                <p:txBody>
                  <a:bodyPr wrap="none" anchor="ctr"/>
                  <a:lstStyle/>
                  <a:p>
                    <a:endParaRPr lang="en-US"/>
                  </a:p>
                </p:txBody>
              </p:sp>
              <p:sp>
                <p:nvSpPr>
                  <p:cNvPr id="1104" name="Freeform 80"/>
                  <p:cNvSpPr>
                    <a:spLocks noChangeArrowheads="1"/>
                  </p:cNvSpPr>
                  <p:nvPr/>
                </p:nvSpPr>
                <p:spPr bwMode="auto">
                  <a:xfrm>
                    <a:off x="5450" y="509"/>
                    <a:ext cx="36" cy="29"/>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rgbClr val="CCB374"/>
                  </a:solidFill>
                  <a:ln w="9525">
                    <a:noFill/>
                    <a:round/>
                    <a:headEnd/>
                    <a:tailEnd/>
                  </a:ln>
                  <a:effectLst/>
                </p:spPr>
                <p:txBody>
                  <a:bodyPr wrap="none" anchor="ctr"/>
                  <a:lstStyle/>
                  <a:p>
                    <a:endParaRPr lang="en-US"/>
                  </a:p>
                </p:txBody>
              </p:sp>
              <p:sp>
                <p:nvSpPr>
                  <p:cNvPr id="1105" name="Freeform 81"/>
                  <p:cNvSpPr>
                    <a:spLocks noChangeArrowheads="1"/>
                  </p:cNvSpPr>
                  <p:nvPr/>
                </p:nvSpPr>
                <p:spPr bwMode="auto">
                  <a:xfrm>
                    <a:off x="5528" y="449"/>
                    <a:ext cx="9" cy="6"/>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rgbClr val="CCB374"/>
                  </a:solidFill>
                  <a:ln w="9525">
                    <a:noFill/>
                    <a:round/>
                    <a:headEnd/>
                    <a:tailEnd/>
                  </a:ln>
                  <a:effectLst/>
                </p:spPr>
                <p:txBody>
                  <a:bodyPr wrap="none" anchor="ctr"/>
                  <a:lstStyle/>
                  <a:p>
                    <a:endParaRPr lang="en-US"/>
                  </a:p>
                </p:txBody>
              </p:sp>
              <p:sp>
                <p:nvSpPr>
                  <p:cNvPr id="1106" name="Freeform 82"/>
                  <p:cNvSpPr>
                    <a:spLocks noChangeArrowheads="1"/>
                  </p:cNvSpPr>
                  <p:nvPr/>
                </p:nvSpPr>
                <p:spPr bwMode="auto">
                  <a:xfrm>
                    <a:off x="5425" y="394"/>
                    <a:ext cx="9" cy="5"/>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rgbClr val="CCB374"/>
                  </a:solidFill>
                  <a:ln w="9525">
                    <a:noFill/>
                    <a:round/>
                    <a:headEnd/>
                    <a:tailEnd/>
                  </a:ln>
                  <a:effectLst/>
                </p:spPr>
                <p:txBody>
                  <a:bodyPr wrap="none" anchor="ctr"/>
                  <a:lstStyle/>
                  <a:p>
                    <a:endParaRPr lang="en-US"/>
                  </a:p>
                </p:txBody>
              </p:sp>
              <p:sp>
                <p:nvSpPr>
                  <p:cNvPr id="1107" name="Freeform 83"/>
                  <p:cNvSpPr>
                    <a:spLocks noChangeArrowheads="1"/>
                  </p:cNvSpPr>
                  <p:nvPr/>
                </p:nvSpPr>
                <p:spPr bwMode="auto">
                  <a:xfrm>
                    <a:off x="5347" y="440"/>
                    <a:ext cx="9" cy="5"/>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rgbClr val="CCB374"/>
                  </a:solidFill>
                  <a:ln w="9525">
                    <a:noFill/>
                    <a:round/>
                    <a:headEnd/>
                    <a:tailEnd/>
                  </a:ln>
                  <a:effectLst/>
                </p:spPr>
                <p:txBody>
                  <a:bodyPr wrap="none" anchor="ctr"/>
                  <a:lstStyle/>
                  <a:p>
                    <a:endParaRPr lang="en-US"/>
                  </a:p>
                </p:txBody>
              </p:sp>
              <p:sp>
                <p:nvSpPr>
                  <p:cNvPr id="1108" name="Freeform 84"/>
                  <p:cNvSpPr>
                    <a:spLocks noChangeArrowheads="1"/>
                  </p:cNvSpPr>
                  <p:nvPr/>
                </p:nvSpPr>
                <p:spPr bwMode="auto">
                  <a:xfrm>
                    <a:off x="5261" y="426"/>
                    <a:ext cx="37" cy="29"/>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rgbClr val="CCB374"/>
                  </a:solidFill>
                  <a:ln w="9525">
                    <a:noFill/>
                    <a:round/>
                    <a:headEnd/>
                    <a:tailEnd/>
                  </a:ln>
                  <a:effectLst/>
                </p:spPr>
                <p:txBody>
                  <a:bodyPr wrap="none" anchor="ctr"/>
                  <a:lstStyle/>
                  <a:p>
                    <a:endParaRPr lang="en-US"/>
                  </a:p>
                </p:txBody>
              </p:sp>
              <p:sp>
                <p:nvSpPr>
                  <p:cNvPr id="1109" name="Freeform 85"/>
                  <p:cNvSpPr>
                    <a:spLocks noChangeArrowheads="1"/>
                  </p:cNvSpPr>
                  <p:nvPr/>
                </p:nvSpPr>
                <p:spPr bwMode="auto">
                  <a:xfrm>
                    <a:off x="5249" y="363"/>
                    <a:ext cx="44" cy="64"/>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rgbClr val="CCB374"/>
                  </a:solidFill>
                  <a:ln w="9525">
                    <a:noFill/>
                    <a:round/>
                    <a:headEnd/>
                    <a:tailEnd/>
                  </a:ln>
                  <a:effectLst/>
                </p:spPr>
                <p:txBody>
                  <a:bodyPr wrap="none" anchor="ctr"/>
                  <a:lstStyle/>
                  <a:p>
                    <a:endParaRPr lang="en-US"/>
                  </a:p>
                </p:txBody>
              </p:sp>
              <p:sp>
                <p:nvSpPr>
                  <p:cNvPr id="1110" name="Freeform 86"/>
                  <p:cNvSpPr>
                    <a:spLocks noChangeArrowheads="1"/>
                  </p:cNvSpPr>
                  <p:nvPr/>
                </p:nvSpPr>
                <p:spPr bwMode="auto">
                  <a:xfrm>
                    <a:off x="5260" y="409"/>
                    <a:ext cx="15" cy="19"/>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rgbClr val="CCB374"/>
                  </a:solidFill>
                  <a:ln w="9525">
                    <a:noFill/>
                    <a:round/>
                    <a:headEnd/>
                    <a:tailEnd/>
                  </a:ln>
                  <a:effectLst/>
                </p:spPr>
                <p:txBody>
                  <a:bodyPr wrap="none" anchor="ctr"/>
                  <a:lstStyle/>
                  <a:p>
                    <a:endParaRPr lang="en-US"/>
                  </a:p>
                </p:txBody>
              </p:sp>
              <p:sp>
                <p:nvSpPr>
                  <p:cNvPr id="1111" name="Freeform 87"/>
                  <p:cNvSpPr>
                    <a:spLocks noChangeArrowheads="1"/>
                  </p:cNvSpPr>
                  <p:nvPr/>
                </p:nvSpPr>
                <p:spPr bwMode="auto">
                  <a:xfrm>
                    <a:off x="5229" y="414"/>
                    <a:ext cx="21" cy="19"/>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rgbClr val="CCB374"/>
                  </a:solidFill>
                  <a:ln w="9525">
                    <a:noFill/>
                    <a:round/>
                    <a:headEnd/>
                    <a:tailEnd/>
                  </a:ln>
                  <a:effectLst/>
                </p:spPr>
                <p:txBody>
                  <a:bodyPr wrap="none" anchor="ctr"/>
                  <a:lstStyle/>
                  <a:p>
                    <a:endParaRPr lang="en-US"/>
                  </a:p>
                </p:txBody>
              </p:sp>
              <p:sp>
                <p:nvSpPr>
                  <p:cNvPr id="1112" name="Freeform 88"/>
                  <p:cNvSpPr>
                    <a:spLocks noChangeArrowheads="1"/>
                  </p:cNvSpPr>
                  <p:nvPr/>
                </p:nvSpPr>
                <p:spPr bwMode="auto">
                  <a:xfrm>
                    <a:off x="5466" y="153"/>
                    <a:ext cx="20" cy="11"/>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rgbClr val="CCB374"/>
                  </a:solidFill>
                  <a:ln w="9525">
                    <a:noFill/>
                    <a:round/>
                    <a:headEnd/>
                    <a:tailEnd/>
                  </a:ln>
                  <a:effectLst/>
                </p:spPr>
                <p:txBody>
                  <a:bodyPr wrap="none" anchor="ctr"/>
                  <a:lstStyle/>
                  <a:p>
                    <a:endParaRPr lang="en-US"/>
                  </a:p>
                </p:txBody>
              </p:sp>
              <p:sp>
                <p:nvSpPr>
                  <p:cNvPr id="1113" name="Freeform 89"/>
                  <p:cNvSpPr>
                    <a:spLocks noChangeArrowheads="1"/>
                  </p:cNvSpPr>
                  <p:nvPr/>
                </p:nvSpPr>
                <p:spPr bwMode="auto">
                  <a:xfrm>
                    <a:off x="4925" y="121"/>
                    <a:ext cx="483" cy="167"/>
                  </a:xfrm>
                  <a:custGeom>
                    <a:avLst/>
                    <a:gdLst/>
                    <a:ahLst/>
                    <a:cxnLst>
                      <a:cxn ang="0">
                        <a:pos x="73" y="1"/>
                      </a:cxn>
                      <a:cxn ang="0">
                        <a:pos x="438"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8" h="152">
                        <a:moveTo>
                          <a:pt x="73" y="1"/>
                        </a:moveTo>
                        <a:lnTo>
                          <a:pt x="438" y="0"/>
                        </a:lnTo>
                        <a:cubicBezTo>
                          <a:pt x="432"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rgbClr val="CCB374"/>
                  </a:solidFill>
                  <a:ln w="9525">
                    <a:noFill/>
                    <a:round/>
                    <a:headEnd/>
                    <a:tailEnd/>
                  </a:ln>
                  <a:effectLst/>
                </p:spPr>
                <p:txBody>
                  <a:bodyPr wrap="none" anchor="ctr"/>
                  <a:lstStyle/>
                  <a:p>
                    <a:endParaRPr lang="en-US"/>
                  </a:p>
                </p:txBody>
              </p:sp>
              <p:sp>
                <p:nvSpPr>
                  <p:cNvPr id="1114" name="Freeform 90"/>
                  <p:cNvSpPr>
                    <a:spLocks noChangeArrowheads="1"/>
                  </p:cNvSpPr>
                  <p:nvPr/>
                </p:nvSpPr>
                <p:spPr bwMode="auto">
                  <a:xfrm>
                    <a:off x="5407" y="115"/>
                    <a:ext cx="22" cy="61"/>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rgbClr val="CCB374"/>
                  </a:solidFill>
                  <a:ln w="9525">
                    <a:noFill/>
                    <a:round/>
                    <a:headEnd/>
                    <a:tailEnd/>
                  </a:ln>
                  <a:effectLst/>
                </p:spPr>
                <p:txBody>
                  <a:bodyPr wrap="none" anchor="ctr"/>
                  <a:lstStyle/>
                  <a:p>
                    <a:endParaRPr lang="en-US"/>
                  </a:p>
                </p:txBody>
              </p:sp>
              <p:sp>
                <p:nvSpPr>
                  <p:cNvPr id="1115" name="Freeform 91"/>
                  <p:cNvSpPr>
                    <a:spLocks noChangeArrowheads="1"/>
                  </p:cNvSpPr>
                  <p:nvPr/>
                </p:nvSpPr>
                <p:spPr bwMode="auto">
                  <a:xfrm>
                    <a:off x="5394" y="166"/>
                    <a:ext cx="65" cy="37"/>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rgbClr val="CCB374"/>
                  </a:solidFill>
                  <a:ln w="9525">
                    <a:noFill/>
                    <a:round/>
                    <a:headEnd/>
                    <a:tailEnd/>
                  </a:ln>
                  <a:effectLst/>
                </p:spPr>
                <p:txBody>
                  <a:bodyPr wrap="none" anchor="ctr"/>
                  <a:lstStyle/>
                  <a:p>
                    <a:endParaRPr lang="en-US"/>
                  </a:p>
                </p:txBody>
              </p:sp>
              <p:sp>
                <p:nvSpPr>
                  <p:cNvPr id="1116" name="Freeform 92"/>
                  <p:cNvSpPr>
                    <a:spLocks noChangeArrowheads="1"/>
                  </p:cNvSpPr>
                  <p:nvPr/>
                </p:nvSpPr>
                <p:spPr bwMode="auto">
                  <a:xfrm>
                    <a:off x="5325" y="202"/>
                    <a:ext cx="88" cy="79"/>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rgbClr val="CCB374"/>
                  </a:solidFill>
                  <a:ln w="9525">
                    <a:noFill/>
                    <a:round/>
                    <a:headEnd/>
                    <a:tailEnd/>
                  </a:ln>
                  <a:effectLst/>
                </p:spPr>
                <p:txBody>
                  <a:bodyPr wrap="none" anchor="ctr"/>
                  <a:lstStyle/>
                  <a:p>
                    <a:endParaRPr lang="en-US"/>
                  </a:p>
                </p:txBody>
              </p:sp>
              <p:sp>
                <p:nvSpPr>
                  <p:cNvPr id="1117" name="Freeform 93"/>
                  <p:cNvSpPr>
                    <a:spLocks noChangeArrowheads="1"/>
                  </p:cNvSpPr>
                  <p:nvPr/>
                </p:nvSpPr>
                <p:spPr bwMode="auto">
                  <a:xfrm>
                    <a:off x="5383" y="225"/>
                    <a:ext cx="7" cy="4"/>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rgbClr val="CCB374"/>
                  </a:solidFill>
                  <a:ln w="9525">
                    <a:noFill/>
                    <a:round/>
                    <a:headEnd/>
                    <a:tailEnd/>
                  </a:ln>
                  <a:effectLst/>
                </p:spPr>
                <p:txBody>
                  <a:bodyPr wrap="none" anchor="ctr"/>
                  <a:lstStyle/>
                  <a:p>
                    <a:endParaRPr lang="en-US"/>
                  </a:p>
                </p:txBody>
              </p:sp>
              <p:sp>
                <p:nvSpPr>
                  <p:cNvPr id="1118" name="Freeform 94"/>
                  <p:cNvSpPr>
                    <a:spLocks noChangeArrowheads="1"/>
                  </p:cNvSpPr>
                  <p:nvPr/>
                </p:nvSpPr>
                <p:spPr bwMode="auto">
                  <a:xfrm>
                    <a:off x="4889" y="278"/>
                    <a:ext cx="382" cy="208"/>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rgbClr val="CCB374"/>
                  </a:solidFill>
                  <a:ln w="9525">
                    <a:noFill/>
                    <a:round/>
                    <a:headEnd/>
                    <a:tailEnd/>
                  </a:ln>
                  <a:effectLst/>
                </p:spPr>
                <p:txBody>
                  <a:bodyPr wrap="none" anchor="ctr"/>
                  <a:lstStyle/>
                  <a:p>
                    <a:endParaRPr lang="en-US"/>
                  </a:p>
                </p:txBody>
              </p:sp>
              <p:sp>
                <p:nvSpPr>
                  <p:cNvPr id="1119" name="Freeform 95"/>
                  <p:cNvSpPr>
                    <a:spLocks noChangeArrowheads="1"/>
                  </p:cNvSpPr>
                  <p:nvPr/>
                </p:nvSpPr>
                <p:spPr bwMode="auto">
                  <a:xfrm>
                    <a:off x="4957" y="422"/>
                    <a:ext cx="21" cy="32"/>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rgbClr val="CCB374"/>
                  </a:solidFill>
                  <a:ln w="9525">
                    <a:noFill/>
                    <a:round/>
                    <a:headEnd/>
                    <a:tailEnd/>
                  </a:ln>
                  <a:effectLst/>
                </p:spPr>
                <p:txBody>
                  <a:bodyPr wrap="none" anchor="ctr"/>
                  <a:lstStyle/>
                  <a:p>
                    <a:endParaRPr lang="en-US"/>
                  </a:p>
                </p:txBody>
              </p:sp>
              <p:sp>
                <p:nvSpPr>
                  <p:cNvPr id="1120" name="Freeform 96"/>
                  <p:cNvSpPr>
                    <a:spLocks noChangeArrowheads="1"/>
                  </p:cNvSpPr>
                  <p:nvPr/>
                </p:nvSpPr>
                <p:spPr bwMode="auto">
                  <a:xfrm>
                    <a:off x="5250" y="314"/>
                    <a:ext cx="20" cy="26"/>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rgbClr val="CCB374"/>
                  </a:solidFill>
                  <a:ln w="9525">
                    <a:noFill/>
                    <a:round/>
                    <a:headEnd/>
                    <a:tailEnd/>
                  </a:ln>
                  <a:effectLst/>
                </p:spPr>
                <p:txBody>
                  <a:bodyPr wrap="none" anchor="ctr"/>
                  <a:lstStyle/>
                  <a:p>
                    <a:endParaRPr lang="en-US"/>
                  </a:p>
                </p:txBody>
              </p:sp>
              <p:sp>
                <p:nvSpPr>
                  <p:cNvPr id="1121" name="Freeform 97"/>
                  <p:cNvSpPr>
                    <a:spLocks noChangeArrowheads="1"/>
                  </p:cNvSpPr>
                  <p:nvPr/>
                </p:nvSpPr>
                <p:spPr bwMode="auto">
                  <a:xfrm>
                    <a:off x="5306" y="301"/>
                    <a:ext cx="10" cy="11"/>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rgbClr val="CCB374"/>
                  </a:solidFill>
                  <a:ln w="9525">
                    <a:noFill/>
                    <a:round/>
                    <a:headEnd/>
                    <a:tailEnd/>
                  </a:ln>
                  <a:effectLst/>
                </p:spPr>
                <p:txBody>
                  <a:bodyPr wrap="none" anchor="ctr"/>
                  <a:lstStyle/>
                  <a:p>
                    <a:endParaRPr lang="en-US"/>
                  </a:p>
                </p:txBody>
              </p:sp>
              <p:sp>
                <p:nvSpPr>
                  <p:cNvPr id="1122" name="Freeform 98"/>
                  <p:cNvSpPr>
                    <a:spLocks noChangeArrowheads="1"/>
                  </p:cNvSpPr>
                  <p:nvPr/>
                </p:nvSpPr>
                <p:spPr bwMode="auto">
                  <a:xfrm>
                    <a:off x="4281" y="197"/>
                    <a:ext cx="477" cy="389"/>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rgbClr val="CCB374"/>
                  </a:solidFill>
                  <a:ln w="9525">
                    <a:noFill/>
                    <a:round/>
                    <a:headEnd/>
                    <a:tailEnd/>
                  </a:ln>
                  <a:effectLst/>
                </p:spPr>
                <p:txBody>
                  <a:bodyPr wrap="none" anchor="ctr"/>
                  <a:lstStyle/>
                  <a:p>
                    <a:endParaRPr lang="en-US"/>
                  </a:p>
                </p:txBody>
              </p:sp>
              <p:sp>
                <p:nvSpPr>
                  <p:cNvPr id="1123" name="Freeform 99"/>
                  <p:cNvSpPr>
                    <a:spLocks noChangeArrowheads="1"/>
                  </p:cNvSpPr>
                  <p:nvPr/>
                </p:nvSpPr>
                <p:spPr bwMode="auto">
                  <a:xfrm>
                    <a:off x="4466" y="344"/>
                    <a:ext cx="180" cy="243"/>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rgbClr val="CCB374"/>
                  </a:solidFill>
                  <a:ln w="9525">
                    <a:noFill/>
                    <a:round/>
                    <a:headEnd/>
                    <a:tailEnd/>
                  </a:ln>
                  <a:effectLst/>
                </p:spPr>
                <p:txBody>
                  <a:bodyPr wrap="none" anchor="ctr"/>
                  <a:lstStyle/>
                  <a:p>
                    <a:endParaRPr lang="en-US"/>
                  </a:p>
                </p:txBody>
              </p:sp>
              <p:sp>
                <p:nvSpPr>
                  <p:cNvPr id="1124" name="Freeform 100"/>
                  <p:cNvSpPr>
                    <a:spLocks noChangeArrowheads="1"/>
                  </p:cNvSpPr>
                  <p:nvPr/>
                </p:nvSpPr>
                <p:spPr bwMode="auto">
                  <a:xfrm>
                    <a:off x="4782" y="522"/>
                    <a:ext cx="8" cy="13"/>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rgbClr val="CCB374"/>
                  </a:solidFill>
                  <a:ln w="9525">
                    <a:noFill/>
                    <a:round/>
                    <a:headEnd/>
                    <a:tailEnd/>
                  </a:ln>
                  <a:effectLst/>
                </p:spPr>
                <p:txBody>
                  <a:bodyPr wrap="none" anchor="ctr"/>
                  <a:lstStyle/>
                  <a:p>
                    <a:endParaRPr lang="en-US"/>
                  </a:p>
                </p:txBody>
              </p:sp>
              <p:sp>
                <p:nvSpPr>
                  <p:cNvPr id="1125" name="Freeform 101"/>
                  <p:cNvSpPr>
                    <a:spLocks noChangeArrowheads="1"/>
                  </p:cNvSpPr>
                  <p:nvPr/>
                </p:nvSpPr>
                <p:spPr bwMode="auto">
                  <a:xfrm>
                    <a:off x="4772" y="397"/>
                    <a:ext cx="10" cy="8"/>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rgbClr val="CCB374"/>
                  </a:solidFill>
                  <a:ln w="9525">
                    <a:noFill/>
                    <a:round/>
                    <a:headEnd/>
                    <a:tailEnd/>
                  </a:ln>
                  <a:effectLst/>
                </p:spPr>
                <p:txBody>
                  <a:bodyPr wrap="none" anchor="ctr"/>
                  <a:lstStyle/>
                  <a:p>
                    <a:endParaRPr lang="en-US"/>
                  </a:p>
                </p:txBody>
              </p:sp>
              <p:sp>
                <p:nvSpPr>
                  <p:cNvPr id="1126" name="Freeform 102"/>
                  <p:cNvSpPr>
                    <a:spLocks noChangeArrowheads="1"/>
                  </p:cNvSpPr>
                  <p:nvPr/>
                </p:nvSpPr>
                <p:spPr bwMode="auto">
                  <a:xfrm>
                    <a:off x="4337" y="243"/>
                    <a:ext cx="27" cy="11"/>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rgbClr val="CCB374"/>
                  </a:solidFill>
                  <a:ln w="9525">
                    <a:noFill/>
                    <a:round/>
                    <a:headEnd/>
                    <a:tailEnd/>
                  </a:ln>
                  <a:effectLst/>
                </p:spPr>
                <p:txBody>
                  <a:bodyPr wrap="none" anchor="ctr"/>
                  <a:lstStyle/>
                  <a:p>
                    <a:endParaRPr lang="en-US"/>
                  </a:p>
                </p:txBody>
              </p:sp>
              <p:sp>
                <p:nvSpPr>
                  <p:cNvPr id="1127" name="Freeform 103"/>
                  <p:cNvSpPr>
                    <a:spLocks noChangeArrowheads="1"/>
                  </p:cNvSpPr>
                  <p:nvPr/>
                </p:nvSpPr>
                <p:spPr bwMode="auto">
                  <a:xfrm>
                    <a:off x="4670" y="142"/>
                    <a:ext cx="325" cy="256"/>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rgbClr val="CCB374"/>
                  </a:solidFill>
                  <a:ln w="9525">
                    <a:noFill/>
                    <a:round/>
                    <a:headEnd/>
                    <a:tailEnd/>
                  </a:ln>
                  <a:effectLst/>
                </p:spPr>
                <p:txBody>
                  <a:bodyPr wrap="none" anchor="ctr"/>
                  <a:lstStyle/>
                  <a:p>
                    <a:endParaRPr lang="en-US"/>
                  </a:p>
                </p:txBody>
              </p:sp>
              <p:sp>
                <p:nvSpPr>
                  <p:cNvPr id="1128" name="Freeform 104"/>
                  <p:cNvSpPr>
                    <a:spLocks noChangeArrowheads="1"/>
                  </p:cNvSpPr>
                  <p:nvPr/>
                </p:nvSpPr>
                <p:spPr bwMode="auto">
                  <a:xfrm>
                    <a:off x="4448" y="122"/>
                    <a:ext cx="651" cy="104"/>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rgbClr val="CCB374"/>
                  </a:solidFill>
                  <a:ln w="9525">
                    <a:noFill/>
                    <a:round/>
                    <a:headEnd/>
                    <a:tailEnd/>
                  </a:ln>
                  <a:effectLst/>
                </p:spPr>
                <p:txBody>
                  <a:bodyPr wrap="none" anchor="ctr"/>
                  <a:lstStyle/>
                  <a:p>
                    <a:endParaRPr lang="en-US"/>
                  </a:p>
                </p:txBody>
              </p:sp>
              <p:sp>
                <p:nvSpPr>
                  <p:cNvPr id="1129" name="Freeform 105"/>
                  <p:cNvSpPr>
                    <a:spLocks noChangeArrowheads="1"/>
                  </p:cNvSpPr>
                  <p:nvPr/>
                </p:nvSpPr>
                <p:spPr bwMode="auto">
                  <a:xfrm>
                    <a:off x="4581" y="161"/>
                    <a:ext cx="14" cy="11"/>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rgbClr val="CCB374"/>
                  </a:solidFill>
                  <a:ln w="9525">
                    <a:noFill/>
                    <a:round/>
                    <a:headEnd/>
                    <a:tailEnd/>
                  </a:ln>
                  <a:effectLst/>
                </p:spPr>
                <p:txBody>
                  <a:bodyPr wrap="none" anchor="ctr"/>
                  <a:lstStyle/>
                  <a:p>
                    <a:endParaRPr lang="en-US"/>
                  </a:p>
                </p:txBody>
              </p:sp>
              <p:sp>
                <p:nvSpPr>
                  <p:cNvPr id="1130" name="Freeform 106"/>
                  <p:cNvSpPr>
                    <a:spLocks noChangeArrowheads="1"/>
                  </p:cNvSpPr>
                  <p:nvPr/>
                </p:nvSpPr>
                <p:spPr bwMode="auto">
                  <a:xfrm>
                    <a:off x="4564" y="176"/>
                    <a:ext cx="21" cy="12"/>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rgbClr val="CCB374"/>
                  </a:solidFill>
                  <a:ln w="9525">
                    <a:noFill/>
                    <a:round/>
                    <a:headEnd/>
                    <a:tailEnd/>
                  </a:ln>
                  <a:effectLst/>
                </p:spPr>
                <p:txBody>
                  <a:bodyPr wrap="none" anchor="ctr"/>
                  <a:lstStyle/>
                  <a:p>
                    <a:endParaRPr lang="en-US"/>
                  </a:p>
                </p:txBody>
              </p:sp>
              <p:sp>
                <p:nvSpPr>
                  <p:cNvPr id="1131" name="Freeform 107"/>
                  <p:cNvSpPr>
                    <a:spLocks noChangeArrowheads="1"/>
                  </p:cNvSpPr>
                  <p:nvPr/>
                </p:nvSpPr>
                <p:spPr bwMode="auto">
                  <a:xfrm>
                    <a:off x="4632" y="221"/>
                    <a:ext cx="35" cy="7"/>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rgbClr val="CCB374"/>
                  </a:solidFill>
                  <a:ln w="9525">
                    <a:noFill/>
                    <a:round/>
                    <a:headEnd/>
                    <a:tailEnd/>
                  </a:ln>
                  <a:effectLst/>
                </p:spPr>
                <p:txBody>
                  <a:bodyPr wrap="none" anchor="ctr"/>
                  <a:lstStyle/>
                  <a:p>
                    <a:endParaRPr lang="en-US"/>
                  </a:p>
                </p:txBody>
              </p:sp>
              <p:sp>
                <p:nvSpPr>
                  <p:cNvPr id="1132" name="Freeform 108"/>
                  <p:cNvSpPr>
                    <a:spLocks noChangeArrowheads="1"/>
                  </p:cNvSpPr>
                  <p:nvPr/>
                </p:nvSpPr>
                <p:spPr bwMode="auto">
                  <a:xfrm>
                    <a:off x="4693" y="220"/>
                    <a:ext cx="20" cy="16"/>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rgbClr val="CCB374"/>
                  </a:solidFill>
                  <a:ln w="9525">
                    <a:noFill/>
                    <a:round/>
                    <a:headEnd/>
                    <a:tailEnd/>
                  </a:ln>
                  <a:effectLst/>
                </p:spPr>
                <p:txBody>
                  <a:bodyPr wrap="none" anchor="ctr"/>
                  <a:lstStyle/>
                  <a:p>
                    <a:endParaRPr lang="en-US"/>
                  </a:p>
                </p:txBody>
              </p:sp>
              <p:sp>
                <p:nvSpPr>
                  <p:cNvPr id="1133" name="Freeform 109"/>
                  <p:cNvSpPr>
                    <a:spLocks noChangeArrowheads="1"/>
                  </p:cNvSpPr>
                  <p:nvPr/>
                </p:nvSpPr>
                <p:spPr bwMode="auto">
                  <a:xfrm>
                    <a:off x="4531" y="175"/>
                    <a:ext cx="15" cy="11"/>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rgbClr val="CCB374"/>
                  </a:solidFill>
                  <a:ln w="9525">
                    <a:noFill/>
                    <a:round/>
                    <a:headEnd/>
                    <a:tailEnd/>
                  </a:ln>
                  <a:effectLst/>
                </p:spPr>
                <p:txBody>
                  <a:bodyPr wrap="none" anchor="ctr"/>
                  <a:lstStyle/>
                  <a:p>
                    <a:endParaRPr lang="en-US"/>
                  </a:p>
                </p:txBody>
              </p:sp>
            </p:grpSp>
          </p:grpSp>
          <p:grpSp>
            <p:nvGrpSpPr>
              <p:cNvPr id="1134" name="Group 110"/>
              <p:cNvGrpSpPr>
                <a:grpSpLocks/>
              </p:cNvGrpSpPr>
              <p:nvPr/>
            </p:nvGrpSpPr>
            <p:grpSpPr bwMode="auto">
              <a:xfrm>
                <a:off x="880" y="122"/>
                <a:ext cx="5182" cy="459"/>
                <a:chOff x="880" y="122"/>
                <a:chExt cx="5182" cy="459"/>
              </a:xfrm>
            </p:grpSpPr>
            <p:sp>
              <p:nvSpPr>
                <p:cNvPr id="1135" name="Line 111"/>
                <p:cNvSpPr>
                  <a:spLocks noChangeShapeType="1"/>
                </p:cNvSpPr>
                <p:nvPr/>
              </p:nvSpPr>
              <p:spPr bwMode="auto">
                <a:xfrm>
                  <a:off x="880" y="365"/>
                  <a:ext cx="5183" cy="1"/>
                </a:xfrm>
                <a:prstGeom prst="line">
                  <a:avLst/>
                </a:prstGeom>
                <a:noFill/>
                <a:ln w="9360">
                  <a:solidFill>
                    <a:srgbClr val="CCB374"/>
                  </a:solidFill>
                  <a:miter lim="800000"/>
                  <a:headEnd/>
                  <a:tailEnd/>
                </a:ln>
                <a:effectLst/>
              </p:spPr>
              <p:txBody>
                <a:bodyPr/>
                <a:lstStyle/>
                <a:p>
                  <a:endParaRPr lang="en-US"/>
                </a:p>
              </p:txBody>
            </p:sp>
            <p:sp>
              <p:nvSpPr>
                <p:cNvPr id="1136" name="Line 112"/>
                <p:cNvSpPr>
                  <a:spLocks noChangeShapeType="1"/>
                </p:cNvSpPr>
                <p:nvPr/>
              </p:nvSpPr>
              <p:spPr bwMode="auto">
                <a:xfrm>
                  <a:off x="1131" y="122"/>
                  <a:ext cx="1" cy="460"/>
                </a:xfrm>
                <a:prstGeom prst="line">
                  <a:avLst/>
                </a:prstGeom>
                <a:noFill/>
                <a:ln w="9360">
                  <a:solidFill>
                    <a:srgbClr val="CCB374"/>
                  </a:solidFill>
                  <a:miter lim="800000"/>
                  <a:headEnd/>
                  <a:tailEnd/>
                </a:ln>
                <a:effectLst/>
              </p:spPr>
              <p:txBody>
                <a:bodyPr/>
                <a:lstStyle/>
                <a:p>
                  <a:endParaRPr lang="en-US"/>
                </a:p>
              </p:txBody>
            </p:sp>
            <p:sp>
              <p:nvSpPr>
                <p:cNvPr id="1137" name="Line 113"/>
                <p:cNvSpPr>
                  <a:spLocks noChangeShapeType="1"/>
                </p:cNvSpPr>
                <p:nvPr/>
              </p:nvSpPr>
              <p:spPr bwMode="auto">
                <a:xfrm>
                  <a:off x="1382" y="122"/>
                  <a:ext cx="1" cy="460"/>
                </a:xfrm>
                <a:prstGeom prst="line">
                  <a:avLst/>
                </a:prstGeom>
                <a:noFill/>
                <a:ln w="9360">
                  <a:solidFill>
                    <a:srgbClr val="CCB374"/>
                  </a:solidFill>
                  <a:miter lim="800000"/>
                  <a:headEnd/>
                  <a:tailEnd/>
                </a:ln>
                <a:effectLst/>
              </p:spPr>
              <p:txBody>
                <a:bodyPr/>
                <a:lstStyle/>
                <a:p>
                  <a:endParaRPr lang="en-US"/>
                </a:p>
              </p:txBody>
            </p:sp>
            <p:sp>
              <p:nvSpPr>
                <p:cNvPr id="1138" name="Line 114"/>
                <p:cNvSpPr>
                  <a:spLocks noChangeShapeType="1"/>
                </p:cNvSpPr>
                <p:nvPr/>
              </p:nvSpPr>
              <p:spPr bwMode="auto">
                <a:xfrm>
                  <a:off x="1633" y="122"/>
                  <a:ext cx="1" cy="460"/>
                </a:xfrm>
                <a:prstGeom prst="line">
                  <a:avLst/>
                </a:prstGeom>
                <a:noFill/>
                <a:ln w="9360">
                  <a:solidFill>
                    <a:srgbClr val="CCB374"/>
                  </a:solidFill>
                  <a:miter lim="800000"/>
                  <a:headEnd/>
                  <a:tailEnd/>
                </a:ln>
                <a:effectLst/>
              </p:spPr>
              <p:txBody>
                <a:bodyPr/>
                <a:lstStyle/>
                <a:p>
                  <a:endParaRPr lang="en-US"/>
                </a:p>
              </p:txBody>
            </p:sp>
            <p:sp>
              <p:nvSpPr>
                <p:cNvPr id="1139" name="Line 115"/>
                <p:cNvSpPr>
                  <a:spLocks noChangeShapeType="1"/>
                </p:cNvSpPr>
                <p:nvPr/>
              </p:nvSpPr>
              <p:spPr bwMode="auto">
                <a:xfrm>
                  <a:off x="1885" y="122"/>
                  <a:ext cx="1" cy="460"/>
                </a:xfrm>
                <a:prstGeom prst="line">
                  <a:avLst/>
                </a:prstGeom>
                <a:noFill/>
                <a:ln w="9360">
                  <a:solidFill>
                    <a:srgbClr val="CCB374"/>
                  </a:solidFill>
                  <a:miter lim="800000"/>
                  <a:headEnd/>
                  <a:tailEnd/>
                </a:ln>
                <a:effectLst/>
              </p:spPr>
              <p:txBody>
                <a:bodyPr/>
                <a:lstStyle/>
                <a:p>
                  <a:endParaRPr lang="en-US"/>
                </a:p>
              </p:txBody>
            </p:sp>
            <p:sp>
              <p:nvSpPr>
                <p:cNvPr id="1140" name="Line 116"/>
                <p:cNvSpPr>
                  <a:spLocks noChangeShapeType="1"/>
                </p:cNvSpPr>
                <p:nvPr/>
              </p:nvSpPr>
              <p:spPr bwMode="auto">
                <a:xfrm>
                  <a:off x="2136" y="122"/>
                  <a:ext cx="1" cy="460"/>
                </a:xfrm>
                <a:prstGeom prst="line">
                  <a:avLst/>
                </a:prstGeom>
                <a:noFill/>
                <a:ln w="9360">
                  <a:solidFill>
                    <a:srgbClr val="CCB374"/>
                  </a:solidFill>
                  <a:miter lim="800000"/>
                  <a:headEnd/>
                  <a:tailEnd/>
                </a:ln>
                <a:effectLst/>
              </p:spPr>
              <p:txBody>
                <a:bodyPr/>
                <a:lstStyle/>
                <a:p>
                  <a:endParaRPr lang="en-US"/>
                </a:p>
              </p:txBody>
            </p:sp>
            <p:sp>
              <p:nvSpPr>
                <p:cNvPr id="1141" name="Line 117"/>
                <p:cNvSpPr>
                  <a:spLocks noChangeShapeType="1"/>
                </p:cNvSpPr>
                <p:nvPr/>
              </p:nvSpPr>
              <p:spPr bwMode="auto">
                <a:xfrm>
                  <a:off x="2387" y="122"/>
                  <a:ext cx="1" cy="460"/>
                </a:xfrm>
                <a:prstGeom prst="line">
                  <a:avLst/>
                </a:prstGeom>
                <a:noFill/>
                <a:ln w="9360">
                  <a:solidFill>
                    <a:srgbClr val="CCB374"/>
                  </a:solidFill>
                  <a:miter lim="800000"/>
                  <a:headEnd/>
                  <a:tailEnd/>
                </a:ln>
                <a:effectLst/>
              </p:spPr>
              <p:txBody>
                <a:bodyPr/>
                <a:lstStyle/>
                <a:p>
                  <a:endParaRPr lang="en-US"/>
                </a:p>
              </p:txBody>
            </p:sp>
            <p:sp>
              <p:nvSpPr>
                <p:cNvPr id="1142" name="Line 118"/>
                <p:cNvSpPr>
                  <a:spLocks noChangeShapeType="1"/>
                </p:cNvSpPr>
                <p:nvPr/>
              </p:nvSpPr>
              <p:spPr bwMode="auto">
                <a:xfrm>
                  <a:off x="2639" y="122"/>
                  <a:ext cx="1" cy="460"/>
                </a:xfrm>
                <a:prstGeom prst="line">
                  <a:avLst/>
                </a:prstGeom>
                <a:noFill/>
                <a:ln w="9360">
                  <a:solidFill>
                    <a:srgbClr val="CCB374"/>
                  </a:solidFill>
                  <a:miter lim="800000"/>
                  <a:headEnd/>
                  <a:tailEnd/>
                </a:ln>
                <a:effectLst/>
              </p:spPr>
              <p:txBody>
                <a:bodyPr/>
                <a:lstStyle/>
                <a:p>
                  <a:endParaRPr lang="en-US"/>
                </a:p>
              </p:txBody>
            </p:sp>
            <p:sp>
              <p:nvSpPr>
                <p:cNvPr id="1143" name="Line 119"/>
                <p:cNvSpPr>
                  <a:spLocks noChangeShapeType="1"/>
                </p:cNvSpPr>
                <p:nvPr/>
              </p:nvSpPr>
              <p:spPr bwMode="auto">
                <a:xfrm>
                  <a:off x="2890" y="122"/>
                  <a:ext cx="1" cy="460"/>
                </a:xfrm>
                <a:prstGeom prst="line">
                  <a:avLst/>
                </a:prstGeom>
                <a:noFill/>
                <a:ln w="9360">
                  <a:solidFill>
                    <a:srgbClr val="CCB374"/>
                  </a:solidFill>
                  <a:miter lim="800000"/>
                  <a:headEnd/>
                  <a:tailEnd/>
                </a:ln>
                <a:effectLst/>
              </p:spPr>
              <p:txBody>
                <a:bodyPr/>
                <a:lstStyle/>
                <a:p>
                  <a:endParaRPr lang="en-US"/>
                </a:p>
              </p:txBody>
            </p:sp>
            <p:sp>
              <p:nvSpPr>
                <p:cNvPr id="1144" name="Line 120"/>
                <p:cNvSpPr>
                  <a:spLocks noChangeShapeType="1"/>
                </p:cNvSpPr>
                <p:nvPr/>
              </p:nvSpPr>
              <p:spPr bwMode="auto">
                <a:xfrm>
                  <a:off x="3142" y="122"/>
                  <a:ext cx="1" cy="460"/>
                </a:xfrm>
                <a:prstGeom prst="line">
                  <a:avLst/>
                </a:prstGeom>
                <a:noFill/>
                <a:ln w="9360">
                  <a:solidFill>
                    <a:srgbClr val="CCB374"/>
                  </a:solidFill>
                  <a:miter lim="800000"/>
                  <a:headEnd/>
                  <a:tailEnd/>
                </a:ln>
                <a:effectLst/>
              </p:spPr>
              <p:txBody>
                <a:bodyPr/>
                <a:lstStyle/>
                <a:p>
                  <a:endParaRPr lang="en-US"/>
                </a:p>
              </p:txBody>
            </p:sp>
            <p:sp>
              <p:nvSpPr>
                <p:cNvPr id="1145" name="Line 121"/>
                <p:cNvSpPr>
                  <a:spLocks noChangeShapeType="1"/>
                </p:cNvSpPr>
                <p:nvPr/>
              </p:nvSpPr>
              <p:spPr bwMode="auto">
                <a:xfrm>
                  <a:off x="3393" y="122"/>
                  <a:ext cx="1" cy="460"/>
                </a:xfrm>
                <a:prstGeom prst="line">
                  <a:avLst/>
                </a:prstGeom>
                <a:noFill/>
                <a:ln w="9360">
                  <a:solidFill>
                    <a:srgbClr val="CCB374"/>
                  </a:solidFill>
                  <a:miter lim="800000"/>
                  <a:headEnd/>
                  <a:tailEnd/>
                </a:ln>
                <a:effectLst/>
              </p:spPr>
              <p:txBody>
                <a:bodyPr/>
                <a:lstStyle/>
                <a:p>
                  <a:endParaRPr lang="en-US"/>
                </a:p>
              </p:txBody>
            </p:sp>
            <p:sp>
              <p:nvSpPr>
                <p:cNvPr id="1146" name="Line 122"/>
                <p:cNvSpPr>
                  <a:spLocks noChangeShapeType="1"/>
                </p:cNvSpPr>
                <p:nvPr/>
              </p:nvSpPr>
              <p:spPr bwMode="auto">
                <a:xfrm>
                  <a:off x="3644" y="122"/>
                  <a:ext cx="1" cy="460"/>
                </a:xfrm>
                <a:prstGeom prst="line">
                  <a:avLst/>
                </a:prstGeom>
                <a:noFill/>
                <a:ln w="9360">
                  <a:solidFill>
                    <a:srgbClr val="CCB374"/>
                  </a:solidFill>
                  <a:miter lim="800000"/>
                  <a:headEnd/>
                  <a:tailEnd/>
                </a:ln>
                <a:effectLst/>
              </p:spPr>
              <p:txBody>
                <a:bodyPr/>
                <a:lstStyle/>
                <a:p>
                  <a:endParaRPr lang="en-US"/>
                </a:p>
              </p:txBody>
            </p:sp>
            <p:sp>
              <p:nvSpPr>
                <p:cNvPr id="1147" name="Line 123"/>
                <p:cNvSpPr>
                  <a:spLocks noChangeShapeType="1"/>
                </p:cNvSpPr>
                <p:nvPr/>
              </p:nvSpPr>
              <p:spPr bwMode="auto">
                <a:xfrm>
                  <a:off x="3896" y="122"/>
                  <a:ext cx="1" cy="460"/>
                </a:xfrm>
                <a:prstGeom prst="line">
                  <a:avLst/>
                </a:prstGeom>
                <a:noFill/>
                <a:ln w="9360">
                  <a:solidFill>
                    <a:srgbClr val="CCB374"/>
                  </a:solidFill>
                  <a:miter lim="800000"/>
                  <a:headEnd/>
                  <a:tailEnd/>
                </a:ln>
                <a:effectLst/>
              </p:spPr>
              <p:txBody>
                <a:bodyPr/>
                <a:lstStyle/>
                <a:p>
                  <a:endParaRPr lang="en-US"/>
                </a:p>
              </p:txBody>
            </p:sp>
            <p:sp>
              <p:nvSpPr>
                <p:cNvPr id="1148" name="Line 124"/>
                <p:cNvSpPr>
                  <a:spLocks noChangeShapeType="1"/>
                </p:cNvSpPr>
                <p:nvPr/>
              </p:nvSpPr>
              <p:spPr bwMode="auto">
                <a:xfrm>
                  <a:off x="4147" y="122"/>
                  <a:ext cx="1" cy="460"/>
                </a:xfrm>
                <a:prstGeom prst="line">
                  <a:avLst/>
                </a:prstGeom>
                <a:noFill/>
                <a:ln w="9360">
                  <a:solidFill>
                    <a:srgbClr val="CCB374"/>
                  </a:solidFill>
                  <a:miter lim="800000"/>
                  <a:headEnd/>
                  <a:tailEnd/>
                </a:ln>
                <a:effectLst/>
              </p:spPr>
              <p:txBody>
                <a:bodyPr/>
                <a:lstStyle/>
                <a:p>
                  <a:endParaRPr lang="en-US"/>
                </a:p>
              </p:txBody>
            </p:sp>
            <p:sp>
              <p:nvSpPr>
                <p:cNvPr id="1149" name="Line 125"/>
                <p:cNvSpPr>
                  <a:spLocks noChangeShapeType="1"/>
                </p:cNvSpPr>
                <p:nvPr/>
              </p:nvSpPr>
              <p:spPr bwMode="auto">
                <a:xfrm>
                  <a:off x="4398" y="122"/>
                  <a:ext cx="1" cy="460"/>
                </a:xfrm>
                <a:prstGeom prst="line">
                  <a:avLst/>
                </a:prstGeom>
                <a:noFill/>
                <a:ln w="9360">
                  <a:solidFill>
                    <a:srgbClr val="CCB374"/>
                  </a:solidFill>
                  <a:miter lim="800000"/>
                  <a:headEnd/>
                  <a:tailEnd/>
                </a:ln>
                <a:effectLst/>
              </p:spPr>
              <p:txBody>
                <a:bodyPr/>
                <a:lstStyle/>
                <a:p>
                  <a:endParaRPr lang="en-US"/>
                </a:p>
              </p:txBody>
            </p:sp>
            <p:sp>
              <p:nvSpPr>
                <p:cNvPr id="1150" name="Line 126"/>
                <p:cNvSpPr>
                  <a:spLocks noChangeShapeType="1"/>
                </p:cNvSpPr>
                <p:nvPr/>
              </p:nvSpPr>
              <p:spPr bwMode="auto">
                <a:xfrm>
                  <a:off x="4650" y="122"/>
                  <a:ext cx="1" cy="460"/>
                </a:xfrm>
                <a:prstGeom prst="line">
                  <a:avLst/>
                </a:prstGeom>
                <a:noFill/>
                <a:ln w="9360">
                  <a:solidFill>
                    <a:srgbClr val="CCB374"/>
                  </a:solidFill>
                  <a:miter lim="800000"/>
                  <a:headEnd/>
                  <a:tailEnd/>
                </a:ln>
                <a:effectLst/>
              </p:spPr>
              <p:txBody>
                <a:bodyPr/>
                <a:lstStyle/>
                <a:p>
                  <a:endParaRPr lang="en-US"/>
                </a:p>
              </p:txBody>
            </p:sp>
            <p:sp>
              <p:nvSpPr>
                <p:cNvPr id="1151" name="Line 127"/>
                <p:cNvSpPr>
                  <a:spLocks noChangeShapeType="1"/>
                </p:cNvSpPr>
                <p:nvPr/>
              </p:nvSpPr>
              <p:spPr bwMode="auto">
                <a:xfrm>
                  <a:off x="4901" y="122"/>
                  <a:ext cx="1" cy="460"/>
                </a:xfrm>
                <a:prstGeom prst="line">
                  <a:avLst/>
                </a:prstGeom>
                <a:noFill/>
                <a:ln w="9360">
                  <a:solidFill>
                    <a:srgbClr val="CCB374"/>
                  </a:solidFill>
                  <a:miter lim="800000"/>
                  <a:headEnd/>
                  <a:tailEnd/>
                </a:ln>
                <a:effectLst/>
              </p:spPr>
              <p:txBody>
                <a:bodyPr/>
                <a:lstStyle/>
                <a:p>
                  <a:endParaRPr lang="en-US"/>
                </a:p>
              </p:txBody>
            </p:sp>
            <p:sp>
              <p:nvSpPr>
                <p:cNvPr id="1152" name="Line 128"/>
                <p:cNvSpPr>
                  <a:spLocks noChangeShapeType="1"/>
                </p:cNvSpPr>
                <p:nvPr/>
              </p:nvSpPr>
              <p:spPr bwMode="auto">
                <a:xfrm>
                  <a:off x="5152" y="122"/>
                  <a:ext cx="1" cy="460"/>
                </a:xfrm>
                <a:prstGeom prst="line">
                  <a:avLst/>
                </a:prstGeom>
                <a:noFill/>
                <a:ln w="9360">
                  <a:solidFill>
                    <a:srgbClr val="CCB374"/>
                  </a:solidFill>
                  <a:miter lim="800000"/>
                  <a:headEnd/>
                  <a:tailEnd/>
                </a:ln>
                <a:effectLst/>
              </p:spPr>
              <p:txBody>
                <a:bodyPr/>
                <a:lstStyle/>
                <a:p>
                  <a:endParaRPr lang="en-US"/>
                </a:p>
              </p:txBody>
            </p:sp>
            <p:sp>
              <p:nvSpPr>
                <p:cNvPr id="1153" name="Line 129"/>
                <p:cNvSpPr>
                  <a:spLocks noChangeShapeType="1"/>
                </p:cNvSpPr>
                <p:nvPr/>
              </p:nvSpPr>
              <p:spPr bwMode="auto">
                <a:xfrm>
                  <a:off x="5404" y="122"/>
                  <a:ext cx="1" cy="460"/>
                </a:xfrm>
                <a:prstGeom prst="line">
                  <a:avLst/>
                </a:prstGeom>
                <a:noFill/>
                <a:ln w="9360">
                  <a:solidFill>
                    <a:srgbClr val="CCB374"/>
                  </a:solidFill>
                  <a:miter lim="800000"/>
                  <a:headEnd/>
                  <a:tailEnd/>
                </a:ln>
                <a:effectLst/>
              </p:spPr>
              <p:txBody>
                <a:bodyPr/>
                <a:lstStyle/>
                <a:p>
                  <a:endParaRPr lang="en-US"/>
                </a:p>
              </p:txBody>
            </p:sp>
            <p:sp>
              <p:nvSpPr>
                <p:cNvPr id="1154" name="Line 130"/>
                <p:cNvSpPr>
                  <a:spLocks noChangeShapeType="1"/>
                </p:cNvSpPr>
                <p:nvPr/>
              </p:nvSpPr>
              <p:spPr bwMode="auto">
                <a:xfrm>
                  <a:off x="5655" y="122"/>
                  <a:ext cx="1" cy="460"/>
                </a:xfrm>
                <a:prstGeom prst="line">
                  <a:avLst/>
                </a:prstGeom>
                <a:noFill/>
                <a:ln w="9360">
                  <a:solidFill>
                    <a:srgbClr val="CCB374"/>
                  </a:solidFill>
                  <a:miter lim="800000"/>
                  <a:headEnd/>
                  <a:tailEnd/>
                </a:ln>
                <a:effectLst/>
              </p:spPr>
              <p:txBody>
                <a:bodyPr/>
                <a:lstStyle/>
                <a:p>
                  <a:endParaRPr lang="en-US"/>
                </a:p>
              </p:txBody>
            </p:sp>
            <p:sp>
              <p:nvSpPr>
                <p:cNvPr id="1155" name="Line 131"/>
                <p:cNvSpPr>
                  <a:spLocks noChangeShapeType="1"/>
                </p:cNvSpPr>
                <p:nvPr/>
              </p:nvSpPr>
              <p:spPr bwMode="auto">
                <a:xfrm>
                  <a:off x="5906" y="122"/>
                  <a:ext cx="1" cy="460"/>
                </a:xfrm>
                <a:prstGeom prst="line">
                  <a:avLst/>
                </a:prstGeom>
                <a:noFill/>
                <a:ln w="9360">
                  <a:solidFill>
                    <a:srgbClr val="CCB374"/>
                  </a:solidFill>
                  <a:miter lim="800000"/>
                  <a:headEnd/>
                  <a:tailEnd/>
                </a:ln>
                <a:effectLst/>
              </p:spPr>
              <p:txBody>
                <a:bodyPr/>
                <a:lstStyle/>
                <a:p>
                  <a:endParaRPr lang="en-US"/>
                </a:p>
              </p:txBody>
            </p:sp>
          </p:grpSp>
          <p:grpSp>
            <p:nvGrpSpPr>
              <p:cNvPr id="1156" name="Group 132"/>
              <p:cNvGrpSpPr>
                <a:grpSpLocks/>
              </p:cNvGrpSpPr>
              <p:nvPr/>
            </p:nvGrpSpPr>
            <p:grpSpPr bwMode="auto">
              <a:xfrm>
                <a:off x="1332" y="120"/>
                <a:ext cx="4071" cy="464"/>
                <a:chOff x="1332" y="120"/>
                <a:chExt cx="4071" cy="464"/>
              </a:xfrm>
            </p:grpSpPr>
            <p:sp>
              <p:nvSpPr>
                <p:cNvPr id="1157" name="Line 133"/>
                <p:cNvSpPr>
                  <a:spLocks noChangeShapeType="1"/>
                </p:cNvSpPr>
                <p:nvPr/>
              </p:nvSpPr>
              <p:spPr bwMode="auto">
                <a:xfrm>
                  <a:off x="3141" y="121"/>
                  <a:ext cx="1" cy="156"/>
                </a:xfrm>
                <a:prstGeom prst="line">
                  <a:avLst/>
                </a:prstGeom>
                <a:noFill/>
                <a:ln w="9360">
                  <a:solidFill>
                    <a:srgbClr val="E5D093"/>
                  </a:solidFill>
                  <a:miter lim="800000"/>
                  <a:headEnd/>
                  <a:tailEnd/>
                </a:ln>
                <a:effectLst/>
              </p:spPr>
              <p:txBody>
                <a:bodyPr/>
                <a:lstStyle/>
                <a:p>
                  <a:endParaRPr lang="en-US"/>
                </a:p>
              </p:txBody>
            </p:sp>
            <p:sp>
              <p:nvSpPr>
                <p:cNvPr id="1158" name="Line 134"/>
                <p:cNvSpPr>
                  <a:spLocks noChangeShapeType="1"/>
                </p:cNvSpPr>
                <p:nvPr/>
              </p:nvSpPr>
              <p:spPr bwMode="auto">
                <a:xfrm>
                  <a:off x="3276" y="366"/>
                  <a:ext cx="77" cy="1"/>
                </a:xfrm>
                <a:prstGeom prst="line">
                  <a:avLst/>
                </a:prstGeom>
                <a:noFill/>
                <a:ln w="9360">
                  <a:solidFill>
                    <a:srgbClr val="E5D093"/>
                  </a:solidFill>
                  <a:miter lim="800000"/>
                  <a:headEnd/>
                  <a:tailEnd/>
                </a:ln>
                <a:effectLst/>
              </p:spPr>
              <p:txBody>
                <a:bodyPr/>
                <a:lstStyle/>
                <a:p>
                  <a:endParaRPr lang="en-US"/>
                </a:p>
              </p:txBody>
            </p:sp>
            <p:sp>
              <p:nvSpPr>
                <p:cNvPr id="1159" name="Line 135"/>
                <p:cNvSpPr>
                  <a:spLocks noChangeShapeType="1"/>
                </p:cNvSpPr>
                <p:nvPr/>
              </p:nvSpPr>
              <p:spPr bwMode="auto">
                <a:xfrm>
                  <a:off x="3393" y="385"/>
                  <a:ext cx="1" cy="31"/>
                </a:xfrm>
                <a:prstGeom prst="line">
                  <a:avLst/>
                </a:prstGeom>
                <a:noFill/>
                <a:ln w="9360">
                  <a:solidFill>
                    <a:srgbClr val="E5D093"/>
                  </a:solidFill>
                  <a:miter lim="800000"/>
                  <a:headEnd/>
                  <a:tailEnd/>
                </a:ln>
                <a:effectLst/>
              </p:spPr>
              <p:txBody>
                <a:bodyPr/>
                <a:lstStyle/>
                <a:p>
                  <a:endParaRPr lang="en-US"/>
                </a:p>
              </p:txBody>
            </p:sp>
            <p:sp>
              <p:nvSpPr>
                <p:cNvPr id="1160" name="Line 136"/>
                <p:cNvSpPr>
                  <a:spLocks noChangeShapeType="1"/>
                </p:cNvSpPr>
                <p:nvPr/>
              </p:nvSpPr>
              <p:spPr bwMode="auto">
                <a:xfrm>
                  <a:off x="3644" y="495"/>
                  <a:ext cx="1" cy="87"/>
                </a:xfrm>
                <a:prstGeom prst="line">
                  <a:avLst/>
                </a:prstGeom>
                <a:noFill/>
                <a:ln w="9360">
                  <a:solidFill>
                    <a:srgbClr val="E5D093"/>
                  </a:solidFill>
                  <a:miter lim="800000"/>
                  <a:headEnd/>
                  <a:tailEnd/>
                </a:ln>
                <a:effectLst/>
              </p:spPr>
              <p:txBody>
                <a:bodyPr/>
                <a:lstStyle/>
                <a:p>
                  <a:endParaRPr lang="en-US"/>
                </a:p>
              </p:txBody>
            </p:sp>
            <p:sp>
              <p:nvSpPr>
                <p:cNvPr id="1161" name="Line 137"/>
                <p:cNvSpPr>
                  <a:spLocks noChangeShapeType="1"/>
                </p:cNvSpPr>
                <p:nvPr/>
              </p:nvSpPr>
              <p:spPr bwMode="auto">
                <a:xfrm>
                  <a:off x="4398" y="244"/>
                  <a:ext cx="1" cy="198"/>
                </a:xfrm>
                <a:prstGeom prst="line">
                  <a:avLst/>
                </a:prstGeom>
                <a:noFill/>
                <a:ln w="9360">
                  <a:solidFill>
                    <a:srgbClr val="E5D093"/>
                  </a:solidFill>
                  <a:miter lim="800000"/>
                  <a:headEnd/>
                  <a:tailEnd/>
                </a:ln>
                <a:effectLst/>
              </p:spPr>
              <p:txBody>
                <a:bodyPr/>
                <a:lstStyle/>
                <a:p>
                  <a:endParaRPr lang="en-US"/>
                </a:p>
              </p:txBody>
            </p:sp>
            <p:sp>
              <p:nvSpPr>
                <p:cNvPr id="1162" name="Line 138"/>
                <p:cNvSpPr>
                  <a:spLocks noChangeShapeType="1"/>
                </p:cNvSpPr>
                <p:nvPr/>
              </p:nvSpPr>
              <p:spPr bwMode="auto">
                <a:xfrm>
                  <a:off x="4295" y="366"/>
                  <a:ext cx="384" cy="1"/>
                </a:xfrm>
                <a:prstGeom prst="line">
                  <a:avLst/>
                </a:prstGeom>
                <a:noFill/>
                <a:ln w="9360">
                  <a:solidFill>
                    <a:srgbClr val="E5D093"/>
                  </a:solidFill>
                  <a:miter lim="800000"/>
                  <a:headEnd/>
                  <a:tailEnd/>
                </a:ln>
                <a:effectLst/>
              </p:spPr>
              <p:txBody>
                <a:bodyPr/>
                <a:lstStyle/>
                <a:p>
                  <a:endParaRPr lang="en-US"/>
                </a:p>
              </p:txBody>
            </p:sp>
            <p:sp>
              <p:nvSpPr>
                <p:cNvPr id="1163" name="Line 139"/>
                <p:cNvSpPr>
                  <a:spLocks noChangeShapeType="1"/>
                </p:cNvSpPr>
                <p:nvPr/>
              </p:nvSpPr>
              <p:spPr bwMode="auto">
                <a:xfrm>
                  <a:off x="4650" y="260"/>
                  <a:ext cx="1" cy="323"/>
                </a:xfrm>
                <a:prstGeom prst="line">
                  <a:avLst/>
                </a:prstGeom>
                <a:noFill/>
                <a:ln w="9360">
                  <a:solidFill>
                    <a:srgbClr val="E5D093"/>
                  </a:solidFill>
                  <a:miter lim="800000"/>
                  <a:headEnd/>
                  <a:tailEnd/>
                </a:ln>
                <a:effectLst/>
              </p:spPr>
              <p:txBody>
                <a:bodyPr/>
                <a:lstStyle/>
                <a:p>
                  <a:endParaRPr lang="en-US"/>
                </a:p>
              </p:txBody>
            </p:sp>
            <p:sp>
              <p:nvSpPr>
                <p:cNvPr id="1164" name="Line 140"/>
                <p:cNvSpPr>
                  <a:spLocks noChangeShapeType="1"/>
                </p:cNvSpPr>
                <p:nvPr/>
              </p:nvSpPr>
              <p:spPr bwMode="auto">
                <a:xfrm flipV="1">
                  <a:off x="4652" y="122"/>
                  <a:ext cx="1" cy="57"/>
                </a:xfrm>
                <a:prstGeom prst="line">
                  <a:avLst/>
                </a:prstGeom>
                <a:noFill/>
                <a:ln w="9360">
                  <a:solidFill>
                    <a:srgbClr val="E5D093"/>
                  </a:solidFill>
                  <a:miter lim="800000"/>
                  <a:headEnd/>
                  <a:tailEnd/>
                </a:ln>
                <a:effectLst/>
              </p:spPr>
              <p:txBody>
                <a:bodyPr/>
                <a:lstStyle/>
                <a:p>
                  <a:endParaRPr lang="en-US"/>
                </a:p>
              </p:txBody>
            </p:sp>
            <p:sp>
              <p:nvSpPr>
                <p:cNvPr id="1165" name="Line 141"/>
                <p:cNvSpPr>
                  <a:spLocks noChangeShapeType="1"/>
                </p:cNvSpPr>
                <p:nvPr/>
              </p:nvSpPr>
              <p:spPr bwMode="auto">
                <a:xfrm flipV="1">
                  <a:off x="4901" y="120"/>
                  <a:ext cx="1" cy="202"/>
                </a:xfrm>
                <a:prstGeom prst="line">
                  <a:avLst/>
                </a:prstGeom>
                <a:noFill/>
                <a:ln w="9360">
                  <a:solidFill>
                    <a:srgbClr val="E5D093"/>
                  </a:solidFill>
                  <a:miter lim="800000"/>
                  <a:headEnd/>
                  <a:tailEnd/>
                </a:ln>
                <a:effectLst/>
              </p:spPr>
              <p:txBody>
                <a:bodyPr/>
                <a:lstStyle/>
                <a:p>
                  <a:endParaRPr lang="en-US"/>
                </a:p>
              </p:txBody>
            </p:sp>
            <p:sp>
              <p:nvSpPr>
                <p:cNvPr id="1166" name="Line 142"/>
                <p:cNvSpPr>
                  <a:spLocks noChangeShapeType="1"/>
                </p:cNvSpPr>
                <p:nvPr/>
              </p:nvSpPr>
              <p:spPr bwMode="auto">
                <a:xfrm flipH="1">
                  <a:off x="5065" y="366"/>
                  <a:ext cx="88" cy="1"/>
                </a:xfrm>
                <a:prstGeom prst="line">
                  <a:avLst/>
                </a:prstGeom>
                <a:noFill/>
                <a:ln w="9360">
                  <a:solidFill>
                    <a:srgbClr val="E5D093"/>
                  </a:solidFill>
                  <a:miter lim="800000"/>
                  <a:headEnd/>
                  <a:tailEnd/>
                </a:ln>
                <a:effectLst/>
              </p:spPr>
              <p:txBody>
                <a:bodyPr/>
                <a:lstStyle/>
                <a:p>
                  <a:endParaRPr lang="en-US"/>
                </a:p>
              </p:txBody>
            </p:sp>
            <p:sp>
              <p:nvSpPr>
                <p:cNvPr id="1167" name="Line 143"/>
                <p:cNvSpPr>
                  <a:spLocks noChangeShapeType="1"/>
                </p:cNvSpPr>
                <p:nvPr/>
              </p:nvSpPr>
              <p:spPr bwMode="auto">
                <a:xfrm flipH="1">
                  <a:off x="4920" y="366"/>
                  <a:ext cx="70" cy="1"/>
                </a:xfrm>
                <a:prstGeom prst="line">
                  <a:avLst/>
                </a:prstGeom>
                <a:noFill/>
                <a:ln w="9360">
                  <a:solidFill>
                    <a:srgbClr val="E5D093"/>
                  </a:solidFill>
                  <a:miter lim="800000"/>
                  <a:headEnd/>
                  <a:tailEnd/>
                </a:ln>
                <a:effectLst/>
              </p:spPr>
              <p:txBody>
                <a:bodyPr/>
                <a:lstStyle/>
                <a:p>
                  <a:endParaRPr lang="en-US"/>
                </a:p>
              </p:txBody>
            </p:sp>
            <p:sp>
              <p:nvSpPr>
                <p:cNvPr id="1168" name="Line 144"/>
                <p:cNvSpPr>
                  <a:spLocks noChangeShapeType="1"/>
                </p:cNvSpPr>
                <p:nvPr/>
              </p:nvSpPr>
              <p:spPr bwMode="auto">
                <a:xfrm flipV="1">
                  <a:off x="5152" y="120"/>
                  <a:ext cx="1" cy="299"/>
                </a:xfrm>
                <a:prstGeom prst="line">
                  <a:avLst/>
                </a:prstGeom>
                <a:noFill/>
                <a:ln w="9360">
                  <a:solidFill>
                    <a:srgbClr val="E5D093"/>
                  </a:solidFill>
                  <a:miter lim="800000"/>
                  <a:headEnd/>
                  <a:tailEnd/>
                </a:ln>
                <a:effectLst/>
              </p:spPr>
              <p:txBody>
                <a:bodyPr/>
                <a:lstStyle/>
                <a:p>
                  <a:endParaRPr lang="en-US"/>
                </a:p>
              </p:txBody>
            </p:sp>
            <p:sp>
              <p:nvSpPr>
                <p:cNvPr id="1169" name="Line 145"/>
                <p:cNvSpPr>
                  <a:spLocks noChangeShapeType="1"/>
                </p:cNvSpPr>
                <p:nvPr/>
              </p:nvSpPr>
              <p:spPr bwMode="auto">
                <a:xfrm>
                  <a:off x="5404" y="517"/>
                  <a:ext cx="1" cy="37"/>
                </a:xfrm>
                <a:prstGeom prst="line">
                  <a:avLst/>
                </a:prstGeom>
                <a:noFill/>
                <a:ln w="9360">
                  <a:solidFill>
                    <a:srgbClr val="E5D093"/>
                  </a:solidFill>
                  <a:miter lim="800000"/>
                  <a:headEnd/>
                  <a:tailEnd/>
                </a:ln>
                <a:effectLst/>
              </p:spPr>
              <p:txBody>
                <a:bodyPr/>
                <a:lstStyle/>
                <a:p>
                  <a:endParaRPr lang="en-US"/>
                </a:p>
              </p:txBody>
            </p:sp>
            <p:sp>
              <p:nvSpPr>
                <p:cNvPr id="1170" name="Line 146"/>
                <p:cNvSpPr>
                  <a:spLocks noChangeShapeType="1"/>
                </p:cNvSpPr>
                <p:nvPr/>
              </p:nvSpPr>
              <p:spPr bwMode="auto">
                <a:xfrm>
                  <a:off x="2387" y="126"/>
                  <a:ext cx="1" cy="68"/>
                </a:xfrm>
                <a:prstGeom prst="line">
                  <a:avLst/>
                </a:prstGeom>
                <a:noFill/>
                <a:ln w="9360">
                  <a:solidFill>
                    <a:srgbClr val="E5D093"/>
                  </a:solidFill>
                  <a:miter lim="800000"/>
                  <a:headEnd/>
                  <a:tailEnd/>
                </a:ln>
                <a:effectLst/>
              </p:spPr>
              <p:txBody>
                <a:bodyPr/>
                <a:lstStyle/>
                <a:p>
                  <a:endParaRPr lang="en-US"/>
                </a:p>
              </p:txBody>
            </p:sp>
            <p:sp>
              <p:nvSpPr>
                <p:cNvPr id="1171" name="Line 147"/>
                <p:cNvSpPr>
                  <a:spLocks noChangeShapeType="1"/>
                </p:cNvSpPr>
                <p:nvPr/>
              </p:nvSpPr>
              <p:spPr bwMode="auto">
                <a:xfrm>
                  <a:off x="2136" y="122"/>
                  <a:ext cx="1" cy="371"/>
                </a:xfrm>
                <a:prstGeom prst="line">
                  <a:avLst/>
                </a:prstGeom>
                <a:noFill/>
                <a:ln w="9360">
                  <a:solidFill>
                    <a:srgbClr val="E5D093"/>
                  </a:solidFill>
                  <a:miter lim="800000"/>
                  <a:headEnd/>
                  <a:tailEnd/>
                </a:ln>
                <a:effectLst/>
              </p:spPr>
              <p:txBody>
                <a:bodyPr/>
                <a:lstStyle/>
                <a:p>
                  <a:endParaRPr lang="en-US"/>
                </a:p>
              </p:txBody>
            </p:sp>
            <p:sp>
              <p:nvSpPr>
                <p:cNvPr id="1172" name="Line 148"/>
                <p:cNvSpPr>
                  <a:spLocks noChangeShapeType="1"/>
                </p:cNvSpPr>
                <p:nvPr/>
              </p:nvSpPr>
              <p:spPr bwMode="auto">
                <a:xfrm flipH="1">
                  <a:off x="2106" y="366"/>
                  <a:ext cx="77" cy="1"/>
                </a:xfrm>
                <a:prstGeom prst="line">
                  <a:avLst/>
                </a:prstGeom>
                <a:noFill/>
                <a:ln w="9360">
                  <a:solidFill>
                    <a:srgbClr val="E5D093"/>
                  </a:solidFill>
                  <a:miter lim="800000"/>
                  <a:headEnd/>
                  <a:tailEnd/>
                </a:ln>
                <a:effectLst/>
              </p:spPr>
              <p:txBody>
                <a:bodyPr/>
                <a:lstStyle/>
                <a:p>
                  <a:endParaRPr lang="en-US"/>
                </a:p>
              </p:txBody>
            </p:sp>
            <p:sp>
              <p:nvSpPr>
                <p:cNvPr id="1173" name="Line 149"/>
                <p:cNvSpPr>
                  <a:spLocks noChangeShapeType="1"/>
                </p:cNvSpPr>
                <p:nvPr/>
              </p:nvSpPr>
              <p:spPr bwMode="auto">
                <a:xfrm>
                  <a:off x="1960" y="366"/>
                  <a:ext cx="66" cy="1"/>
                </a:xfrm>
                <a:prstGeom prst="line">
                  <a:avLst/>
                </a:prstGeom>
                <a:noFill/>
                <a:ln w="9360">
                  <a:solidFill>
                    <a:srgbClr val="E5D093"/>
                  </a:solidFill>
                  <a:miter lim="800000"/>
                  <a:headEnd/>
                  <a:tailEnd/>
                </a:ln>
                <a:effectLst/>
              </p:spPr>
              <p:txBody>
                <a:bodyPr/>
                <a:lstStyle/>
                <a:p>
                  <a:endParaRPr lang="en-US"/>
                </a:p>
              </p:txBody>
            </p:sp>
            <p:sp>
              <p:nvSpPr>
                <p:cNvPr id="1174" name="Line 150"/>
                <p:cNvSpPr>
                  <a:spLocks noChangeShapeType="1"/>
                </p:cNvSpPr>
                <p:nvPr/>
              </p:nvSpPr>
              <p:spPr bwMode="auto">
                <a:xfrm flipH="1">
                  <a:off x="1739" y="366"/>
                  <a:ext cx="92" cy="1"/>
                </a:xfrm>
                <a:prstGeom prst="line">
                  <a:avLst/>
                </a:prstGeom>
                <a:noFill/>
                <a:ln w="9360">
                  <a:solidFill>
                    <a:srgbClr val="E5D093"/>
                  </a:solidFill>
                  <a:miter lim="800000"/>
                  <a:headEnd/>
                  <a:tailEnd/>
                </a:ln>
                <a:effectLst/>
              </p:spPr>
              <p:txBody>
                <a:bodyPr/>
                <a:lstStyle/>
                <a:p>
                  <a:endParaRPr lang="en-US"/>
                </a:p>
              </p:txBody>
            </p:sp>
            <p:sp>
              <p:nvSpPr>
                <p:cNvPr id="1175" name="Line 151"/>
                <p:cNvSpPr>
                  <a:spLocks noChangeShapeType="1"/>
                </p:cNvSpPr>
                <p:nvPr/>
              </p:nvSpPr>
              <p:spPr bwMode="auto">
                <a:xfrm>
                  <a:off x="1332" y="366"/>
                  <a:ext cx="383" cy="1"/>
                </a:xfrm>
                <a:prstGeom prst="line">
                  <a:avLst/>
                </a:prstGeom>
                <a:noFill/>
                <a:ln w="9360">
                  <a:solidFill>
                    <a:srgbClr val="E5D093"/>
                  </a:solidFill>
                  <a:miter lim="800000"/>
                  <a:headEnd/>
                  <a:tailEnd/>
                </a:ln>
                <a:effectLst/>
              </p:spPr>
              <p:txBody>
                <a:bodyPr/>
                <a:lstStyle/>
                <a:p>
                  <a:endParaRPr lang="en-US"/>
                </a:p>
              </p:txBody>
            </p:sp>
            <p:sp>
              <p:nvSpPr>
                <p:cNvPr id="1176" name="Line 152"/>
                <p:cNvSpPr>
                  <a:spLocks noChangeShapeType="1"/>
                </p:cNvSpPr>
                <p:nvPr/>
              </p:nvSpPr>
              <p:spPr bwMode="auto">
                <a:xfrm>
                  <a:off x="1631" y="258"/>
                  <a:ext cx="1" cy="327"/>
                </a:xfrm>
                <a:prstGeom prst="line">
                  <a:avLst/>
                </a:prstGeom>
                <a:noFill/>
                <a:ln w="9360">
                  <a:solidFill>
                    <a:srgbClr val="E5D093"/>
                  </a:solidFill>
                  <a:miter lim="800000"/>
                  <a:headEnd/>
                  <a:tailEnd/>
                </a:ln>
                <a:effectLst/>
              </p:spPr>
              <p:txBody>
                <a:bodyPr/>
                <a:lstStyle/>
                <a:p>
                  <a:endParaRPr lang="en-US"/>
                </a:p>
              </p:txBody>
            </p:sp>
            <p:sp>
              <p:nvSpPr>
                <p:cNvPr id="1177" name="Line 153"/>
                <p:cNvSpPr>
                  <a:spLocks noChangeShapeType="1"/>
                </p:cNvSpPr>
                <p:nvPr/>
              </p:nvSpPr>
              <p:spPr bwMode="auto">
                <a:xfrm>
                  <a:off x="1382" y="277"/>
                  <a:ext cx="1" cy="171"/>
                </a:xfrm>
                <a:prstGeom prst="line">
                  <a:avLst/>
                </a:prstGeom>
                <a:noFill/>
                <a:ln w="9360">
                  <a:solidFill>
                    <a:srgbClr val="E5D093"/>
                  </a:solidFill>
                  <a:miter lim="800000"/>
                  <a:headEnd/>
                  <a:tailEnd/>
                </a:ln>
                <a:effectLst/>
              </p:spPr>
              <p:txBody>
                <a:bodyPr/>
                <a:lstStyle/>
                <a:p>
                  <a:endParaRPr lang="en-US"/>
                </a:p>
              </p:txBody>
            </p:sp>
            <p:sp>
              <p:nvSpPr>
                <p:cNvPr id="1178" name="Line 154"/>
                <p:cNvSpPr>
                  <a:spLocks noChangeShapeType="1"/>
                </p:cNvSpPr>
                <p:nvPr/>
              </p:nvSpPr>
              <p:spPr bwMode="auto">
                <a:xfrm flipV="1">
                  <a:off x="1633" y="120"/>
                  <a:ext cx="1" cy="31"/>
                </a:xfrm>
                <a:prstGeom prst="line">
                  <a:avLst/>
                </a:prstGeom>
                <a:noFill/>
                <a:ln w="9360">
                  <a:solidFill>
                    <a:srgbClr val="E5D093"/>
                  </a:solidFill>
                  <a:miter lim="800000"/>
                  <a:headEnd/>
                  <a:tailEnd/>
                </a:ln>
                <a:effectLst/>
              </p:spPr>
              <p:txBody>
                <a:bodyPr/>
                <a:lstStyle/>
                <a:p>
                  <a:endParaRPr lang="en-US"/>
                </a:p>
              </p:txBody>
            </p:sp>
            <p:sp>
              <p:nvSpPr>
                <p:cNvPr id="1179" name="Line 155"/>
                <p:cNvSpPr>
                  <a:spLocks noChangeShapeType="1"/>
                </p:cNvSpPr>
                <p:nvPr/>
              </p:nvSpPr>
              <p:spPr bwMode="auto">
                <a:xfrm>
                  <a:off x="1885" y="198"/>
                  <a:ext cx="1" cy="106"/>
                </a:xfrm>
                <a:prstGeom prst="line">
                  <a:avLst/>
                </a:prstGeom>
                <a:noFill/>
                <a:ln w="9360">
                  <a:solidFill>
                    <a:srgbClr val="E5D093"/>
                  </a:solidFill>
                  <a:miter lim="800000"/>
                  <a:headEnd/>
                  <a:tailEnd/>
                </a:ln>
                <a:effectLst/>
              </p:spPr>
              <p:txBody>
                <a:bodyPr/>
                <a:lstStyle/>
                <a:p>
                  <a:endParaRPr lang="en-US"/>
                </a:p>
              </p:txBody>
            </p:sp>
            <p:sp>
              <p:nvSpPr>
                <p:cNvPr id="1180" name="Line 156"/>
                <p:cNvSpPr>
                  <a:spLocks noChangeShapeType="1"/>
                </p:cNvSpPr>
                <p:nvPr/>
              </p:nvSpPr>
              <p:spPr bwMode="auto">
                <a:xfrm flipV="1">
                  <a:off x="1885" y="121"/>
                  <a:ext cx="1" cy="26"/>
                </a:xfrm>
                <a:prstGeom prst="line">
                  <a:avLst/>
                </a:prstGeom>
                <a:noFill/>
                <a:ln w="9360">
                  <a:solidFill>
                    <a:srgbClr val="E5D093"/>
                  </a:solidFill>
                  <a:miter lim="800000"/>
                  <a:headEnd/>
                  <a:tailEnd/>
                </a:ln>
                <a:effectLst/>
              </p:spPr>
              <p:txBody>
                <a:bodyPr/>
                <a:lstStyle/>
                <a:p>
                  <a:endParaRPr lang="en-US"/>
                </a:p>
              </p:txBody>
            </p:sp>
            <p:sp>
              <p:nvSpPr>
                <p:cNvPr id="1181" name="Line 157"/>
                <p:cNvSpPr>
                  <a:spLocks noChangeShapeType="1"/>
                </p:cNvSpPr>
                <p:nvPr/>
              </p:nvSpPr>
              <p:spPr bwMode="auto">
                <a:xfrm>
                  <a:off x="4706" y="364"/>
                  <a:ext cx="88" cy="1"/>
                </a:xfrm>
                <a:prstGeom prst="line">
                  <a:avLst/>
                </a:prstGeom>
                <a:noFill/>
                <a:ln w="9360">
                  <a:solidFill>
                    <a:srgbClr val="E5D093"/>
                  </a:solidFill>
                  <a:miter lim="800000"/>
                  <a:headEnd/>
                  <a:tailEnd/>
                </a:ln>
                <a:effectLst/>
              </p:spPr>
              <p:txBody>
                <a:bodyPr/>
                <a:lstStyle/>
                <a:p>
                  <a:endParaRPr lang="en-US"/>
                </a:p>
              </p:txBody>
            </p:sp>
          </p:grpSp>
        </p:grpSp>
        <p:pic>
          <p:nvPicPr>
            <p:cNvPr id="1182" name="Picture 158"/>
            <p:cNvPicPr>
              <a:picLocks noChangeAspect="1" noChangeArrowheads="1"/>
            </p:cNvPicPr>
            <p:nvPr/>
          </p:nvPicPr>
          <p:blipFill>
            <a:blip r:embed="rId13" cstate="print"/>
            <a:srcRect/>
            <a:stretch>
              <a:fillRect/>
            </a:stretch>
          </p:blipFill>
          <p:spPr bwMode="auto">
            <a:xfrm>
              <a:off x="182" y="61"/>
              <a:ext cx="620" cy="577"/>
            </a:xfrm>
            <a:prstGeom prst="rect">
              <a:avLst/>
            </a:prstGeom>
            <a:noFill/>
            <a:ln w="9525">
              <a:noFill/>
              <a:round/>
              <a:headEnd/>
              <a:tailEnd/>
            </a:ln>
            <a:effectLst/>
          </p:spPr>
        </p:pic>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defTabSz="457200" rtl="0" fontAlgn="base">
        <a:spcBef>
          <a:spcPct val="0"/>
        </a:spcBef>
        <a:spcAft>
          <a:spcPct val="0"/>
        </a:spcAft>
        <a:buClr>
          <a:srgbClr val="CC6600"/>
        </a:buClr>
        <a:buSzPct val="100000"/>
        <a:buFont typeface="Times New Roman" charset="0"/>
        <a:defRPr sz="4900" i="1">
          <a:solidFill>
            <a:srgbClr val="CC6600"/>
          </a:solidFill>
          <a:latin typeface="+mj-lt"/>
          <a:ea typeface="+mj-ea"/>
          <a:cs typeface="+mj-cs"/>
        </a:defRPr>
      </a:lvl1pPr>
      <a:lvl2pPr algn="l" defTabSz="457200" rtl="0" fontAlgn="base">
        <a:spcBef>
          <a:spcPct val="0"/>
        </a:spcBef>
        <a:spcAft>
          <a:spcPct val="0"/>
        </a:spcAft>
        <a:buClr>
          <a:srgbClr val="CC6600"/>
        </a:buClr>
        <a:buSzPct val="100000"/>
        <a:buFont typeface="Times New Roman" charset="0"/>
        <a:defRPr sz="4900" i="1">
          <a:solidFill>
            <a:srgbClr val="CC6600"/>
          </a:solidFill>
          <a:latin typeface="Times New Roman" charset="0"/>
          <a:cs typeface="DejaVu Sans" charset="0"/>
        </a:defRPr>
      </a:lvl2pPr>
      <a:lvl3pPr algn="l" defTabSz="457200" rtl="0" fontAlgn="base">
        <a:spcBef>
          <a:spcPct val="0"/>
        </a:spcBef>
        <a:spcAft>
          <a:spcPct val="0"/>
        </a:spcAft>
        <a:buClr>
          <a:srgbClr val="CC6600"/>
        </a:buClr>
        <a:buSzPct val="100000"/>
        <a:buFont typeface="Times New Roman" charset="0"/>
        <a:defRPr sz="4900" i="1">
          <a:solidFill>
            <a:srgbClr val="CC6600"/>
          </a:solidFill>
          <a:latin typeface="Times New Roman" charset="0"/>
          <a:cs typeface="DejaVu Sans" charset="0"/>
        </a:defRPr>
      </a:lvl3pPr>
      <a:lvl4pPr algn="l" defTabSz="457200" rtl="0" fontAlgn="base">
        <a:spcBef>
          <a:spcPct val="0"/>
        </a:spcBef>
        <a:spcAft>
          <a:spcPct val="0"/>
        </a:spcAft>
        <a:buClr>
          <a:srgbClr val="CC6600"/>
        </a:buClr>
        <a:buSzPct val="100000"/>
        <a:buFont typeface="Times New Roman" charset="0"/>
        <a:defRPr sz="4900" i="1">
          <a:solidFill>
            <a:srgbClr val="CC6600"/>
          </a:solidFill>
          <a:latin typeface="Times New Roman" charset="0"/>
          <a:cs typeface="DejaVu Sans" charset="0"/>
        </a:defRPr>
      </a:lvl4pPr>
      <a:lvl5pPr algn="l" defTabSz="457200" rtl="0" fontAlgn="base">
        <a:spcBef>
          <a:spcPct val="0"/>
        </a:spcBef>
        <a:spcAft>
          <a:spcPct val="0"/>
        </a:spcAft>
        <a:buClr>
          <a:srgbClr val="CC6600"/>
        </a:buClr>
        <a:buSzPct val="100000"/>
        <a:buFont typeface="Times New Roman" charset="0"/>
        <a:defRPr sz="4900" i="1">
          <a:solidFill>
            <a:srgbClr val="CC6600"/>
          </a:solidFill>
          <a:latin typeface="Times New Roman" charset="0"/>
          <a:cs typeface="DejaVu Sans" charset="0"/>
        </a:defRPr>
      </a:lvl5pPr>
      <a:lvl6pPr marL="457200" algn="l" defTabSz="457200" rtl="0" fontAlgn="base">
        <a:spcBef>
          <a:spcPct val="0"/>
        </a:spcBef>
        <a:spcAft>
          <a:spcPct val="0"/>
        </a:spcAft>
        <a:buClr>
          <a:srgbClr val="CC6600"/>
        </a:buClr>
        <a:buSzPct val="100000"/>
        <a:buFont typeface="Times New Roman" charset="0"/>
        <a:defRPr sz="4900" i="1">
          <a:solidFill>
            <a:srgbClr val="CC6600"/>
          </a:solidFill>
          <a:latin typeface="Times New Roman" charset="0"/>
          <a:cs typeface="DejaVu Sans" charset="0"/>
        </a:defRPr>
      </a:lvl6pPr>
      <a:lvl7pPr marL="914400" algn="l" defTabSz="457200" rtl="0" fontAlgn="base">
        <a:spcBef>
          <a:spcPct val="0"/>
        </a:spcBef>
        <a:spcAft>
          <a:spcPct val="0"/>
        </a:spcAft>
        <a:buClr>
          <a:srgbClr val="CC6600"/>
        </a:buClr>
        <a:buSzPct val="100000"/>
        <a:buFont typeface="Times New Roman" charset="0"/>
        <a:defRPr sz="4900" i="1">
          <a:solidFill>
            <a:srgbClr val="CC6600"/>
          </a:solidFill>
          <a:latin typeface="Times New Roman" charset="0"/>
          <a:cs typeface="DejaVu Sans" charset="0"/>
        </a:defRPr>
      </a:lvl7pPr>
      <a:lvl8pPr marL="1371600" algn="l" defTabSz="457200" rtl="0" fontAlgn="base">
        <a:spcBef>
          <a:spcPct val="0"/>
        </a:spcBef>
        <a:spcAft>
          <a:spcPct val="0"/>
        </a:spcAft>
        <a:buClr>
          <a:srgbClr val="CC6600"/>
        </a:buClr>
        <a:buSzPct val="100000"/>
        <a:buFont typeface="Times New Roman" charset="0"/>
        <a:defRPr sz="4900" i="1">
          <a:solidFill>
            <a:srgbClr val="CC6600"/>
          </a:solidFill>
          <a:latin typeface="Times New Roman" charset="0"/>
          <a:cs typeface="DejaVu Sans" charset="0"/>
        </a:defRPr>
      </a:lvl8pPr>
      <a:lvl9pPr marL="1828800" algn="l" defTabSz="457200" rtl="0" fontAlgn="base">
        <a:spcBef>
          <a:spcPct val="0"/>
        </a:spcBef>
        <a:spcAft>
          <a:spcPct val="0"/>
        </a:spcAft>
        <a:buClr>
          <a:srgbClr val="CC6600"/>
        </a:buClr>
        <a:buSzPct val="100000"/>
        <a:buFont typeface="Times New Roman" charset="0"/>
        <a:defRPr sz="4900" i="1">
          <a:solidFill>
            <a:srgbClr val="CC6600"/>
          </a:solidFill>
          <a:latin typeface="Times New Roman" charset="0"/>
          <a:cs typeface="DejaVu Sans" charset="0"/>
        </a:defRPr>
      </a:lvl9pPr>
    </p:titleStyle>
    <p:bodyStyle>
      <a:lvl1pPr marL="376238" indent="-376238" algn="l" defTabSz="457200" rtl="0" fontAlgn="base">
        <a:spcBef>
          <a:spcPts val="875"/>
        </a:spcBef>
        <a:spcAft>
          <a:spcPct val="0"/>
        </a:spcAft>
        <a:buClr>
          <a:srgbClr val="000000"/>
        </a:buClr>
        <a:buSzPct val="100000"/>
        <a:buFont typeface="Tahoma" pitchFamily="34" charset="0"/>
        <a:buBlip>
          <a:blip r:embed="rId14"/>
        </a:buBlip>
        <a:defRPr sz="3500">
          <a:solidFill>
            <a:srgbClr val="000000"/>
          </a:solidFill>
          <a:latin typeface="+mn-lt"/>
          <a:ea typeface="+mn-ea"/>
          <a:cs typeface="+mn-cs"/>
        </a:defRPr>
      </a:lvl1pPr>
      <a:lvl2pPr marL="817563" indent="-315913" algn="l" defTabSz="457200" rtl="0" fontAlgn="base">
        <a:spcBef>
          <a:spcPts val="775"/>
        </a:spcBef>
        <a:spcAft>
          <a:spcPct val="0"/>
        </a:spcAft>
        <a:buClr>
          <a:srgbClr val="000000"/>
        </a:buClr>
        <a:buSzPct val="97000"/>
        <a:buFont typeface="Tahoma" pitchFamily="34" charset="0"/>
        <a:buBlip>
          <a:blip r:embed="rId15"/>
        </a:buBlip>
        <a:defRPr sz="3100">
          <a:solidFill>
            <a:srgbClr val="000000"/>
          </a:solidFill>
          <a:latin typeface="+mn-lt"/>
          <a:cs typeface="+mn-cs"/>
        </a:defRPr>
      </a:lvl2pPr>
      <a:lvl3pPr marL="1258888" indent="-250825" algn="l" defTabSz="457200" rtl="0" fontAlgn="base">
        <a:spcBef>
          <a:spcPts val="650"/>
        </a:spcBef>
        <a:spcAft>
          <a:spcPct val="0"/>
        </a:spcAft>
        <a:buClr>
          <a:srgbClr val="000000"/>
        </a:buClr>
        <a:buSzPct val="100000"/>
        <a:buFont typeface="Tahoma" pitchFamily="34" charset="0"/>
        <a:buChar char="•"/>
        <a:defRPr sz="2600">
          <a:solidFill>
            <a:srgbClr val="000000"/>
          </a:solidFill>
          <a:latin typeface="+mn-lt"/>
          <a:cs typeface="+mn-cs"/>
        </a:defRPr>
      </a:lvl3pPr>
      <a:lvl4pPr marL="1762125" indent="-250825" algn="l" defTabSz="457200" rtl="0" fontAlgn="base">
        <a:spcBef>
          <a:spcPts val="550"/>
        </a:spcBef>
        <a:spcAft>
          <a:spcPct val="0"/>
        </a:spcAft>
        <a:buClr>
          <a:srgbClr val="000000"/>
        </a:buClr>
        <a:buSzPct val="100000"/>
        <a:buFont typeface="Tahoma" pitchFamily="34" charset="0"/>
        <a:buChar char="–"/>
        <a:defRPr sz="2200">
          <a:solidFill>
            <a:srgbClr val="000000"/>
          </a:solidFill>
          <a:latin typeface="+mn-lt"/>
          <a:cs typeface="+mn-cs"/>
        </a:defRPr>
      </a:lvl4pPr>
      <a:lvl5pPr marL="2266950" indent="-250825" algn="l" defTabSz="457200" rtl="0" fontAlgn="base">
        <a:spcBef>
          <a:spcPts val="550"/>
        </a:spcBef>
        <a:spcAft>
          <a:spcPct val="0"/>
        </a:spcAft>
        <a:buClr>
          <a:srgbClr val="000000"/>
        </a:buClr>
        <a:buSzPct val="100000"/>
        <a:buFont typeface="Tahoma" pitchFamily="34" charset="0"/>
        <a:buChar char="–"/>
        <a:defRPr sz="2200">
          <a:solidFill>
            <a:srgbClr val="000000"/>
          </a:solidFill>
          <a:latin typeface="+mn-lt"/>
          <a:cs typeface="+mn-cs"/>
        </a:defRPr>
      </a:lvl5pPr>
      <a:lvl6pPr marL="2724150" indent="-250825" algn="l" defTabSz="457200" rtl="0" fontAlgn="base">
        <a:spcBef>
          <a:spcPts val="550"/>
        </a:spcBef>
        <a:spcAft>
          <a:spcPct val="0"/>
        </a:spcAft>
        <a:buClr>
          <a:srgbClr val="000000"/>
        </a:buClr>
        <a:buSzPct val="100000"/>
        <a:buFont typeface="Tahoma" pitchFamily="34" charset="0"/>
        <a:buChar char="–"/>
        <a:defRPr sz="2200">
          <a:solidFill>
            <a:srgbClr val="000000"/>
          </a:solidFill>
          <a:latin typeface="+mn-lt"/>
          <a:cs typeface="+mn-cs"/>
        </a:defRPr>
      </a:lvl6pPr>
      <a:lvl7pPr marL="3181350" indent="-250825" algn="l" defTabSz="457200" rtl="0" fontAlgn="base">
        <a:spcBef>
          <a:spcPts val="550"/>
        </a:spcBef>
        <a:spcAft>
          <a:spcPct val="0"/>
        </a:spcAft>
        <a:buClr>
          <a:srgbClr val="000000"/>
        </a:buClr>
        <a:buSzPct val="100000"/>
        <a:buFont typeface="Tahoma" pitchFamily="34" charset="0"/>
        <a:buChar char="–"/>
        <a:defRPr sz="2200">
          <a:solidFill>
            <a:srgbClr val="000000"/>
          </a:solidFill>
          <a:latin typeface="+mn-lt"/>
          <a:cs typeface="+mn-cs"/>
        </a:defRPr>
      </a:lvl7pPr>
      <a:lvl8pPr marL="3638550" indent="-250825" algn="l" defTabSz="457200" rtl="0" fontAlgn="base">
        <a:spcBef>
          <a:spcPts val="550"/>
        </a:spcBef>
        <a:spcAft>
          <a:spcPct val="0"/>
        </a:spcAft>
        <a:buClr>
          <a:srgbClr val="000000"/>
        </a:buClr>
        <a:buSzPct val="100000"/>
        <a:buFont typeface="Tahoma" pitchFamily="34" charset="0"/>
        <a:buChar char="–"/>
        <a:defRPr sz="2200">
          <a:solidFill>
            <a:srgbClr val="000000"/>
          </a:solidFill>
          <a:latin typeface="+mn-lt"/>
          <a:cs typeface="+mn-cs"/>
        </a:defRPr>
      </a:lvl8pPr>
      <a:lvl9pPr marL="4095750" indent="-250825" algn="l" defTabSz="457200" rtl="0" fontAlgn="base">
        <a:spcBef>
          <a:spcPts val="550"/>
        </a:spcBef>
        <a:spcAft>
          <a:spcPct val="0"/>
        </a:spcAft>
        <a:buClr>
          <a:srgbClr val="000000"/>
        </a:buClr>
        <a:buSzPct val="100000"/>
        <a:buFont typeface="Tahoma" pitchFamily="34" charset="0"/>
        <a:buChar char="–"/>
        <a:defRPr sz="22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049" name="Group 1"/>
          <p:cNvGrpSpPr>
            <a:grpSpLocks/>
          </p:cNvGrpSpPr>
          <p:nvPr/>
        </p:nvGrpSpPr>
        <p:grpSpPr bwMode="auto">
          <a:xfrm>
            <a:off x="0" y="-20638"/>
            <a:ext cx="10079038" cy="7578726"/>
            <a:chOff x="0" y="-13"/>
            <a:chExt cx="6349" cy="4774"/>
          </a:xfrm>
        </p:grpSpPr>
        <p:sp>
          <p:nvSpPr>
            <p:cNvPr id="2050" name="Rectangle 2"/>
            <p:cNvSpPr>
              <a:spLocks noChangeArrowheads="1"/>
            </p:cNvSpPr>
            <p:nvPr/>
          </p:nvSpPr>
          <p:spPr bwMode="auto">
            <a:xfrm>
              <a:off x="1217" y="1111"/>
              <a:ext cx="5133" cy="3651"/>
            </a:xfrm>
            <a:prstGeom prst="rect">
              <a:avLst/>
            </a:prstGeom>
            <a:gradFill rotWithShape="0">
              <a:gsLst>
                <a:gs pos="0">
                  <a:srgbClr val="FFFFFF"/>
                </a:gs>
                <a:gs pos="50000">
                  <a:srgbClr val="FFFFFF"/>
                </a:gs>
                <a:gs pos="100000">
                  <a:srgbClr val="FFFFFF"/>
                </a:gs>
              </a:gsLst>
              <a:lin ang="13500000" scaled="1"/>
            </a:gradFill>
            <a:ln w="9525">
              <a:noFill/>
              <a:round/>
              <a:headEnd/>
              <a:tailEnd/>
            </a:ln>
            <a:effectLst/>
          </p:spPr>
          <p:txBody>
            <a:bodyPr wrap="none" anchor="ctr"/>
            <a:lstStyle/>
            <a:p>
              <a:endParaRPr lang="en-US"/>
            </a:p>
          </p:txBody>
        </p:sp>
        <p:grpSp>
          <p:nvGrpSpPr>
            <p:cNvPr id="2051" name="Group 3"/>
            <p:cNvGrpSpPr>
              <a:grpSpLocks/>
            </p:cNvGrpSpPr>
            <p:nvPr/>
          </p:nvGrpSpPr>
          <p:grpSpPr bwMode="auto">
            <a:xfrm>
              <a:off x="0" y="-13"/>
              <a:ext cx="6349" cy="1150"/>
              <a:chOff x="0" y="-13"/>
              <a:chExt cx="6349" cy="1150"/>
            </a:xfrm>
          </p:grpSpPr>
          <p:sp>
            <p:nvSpPr>
              <p:cNvPr id="2052" name="Freeform 4"/>
              <p:cNvSpPr>
                <a:spLocks noChangeArrowheads="1"/>
              </p:cNvSpPr>
              <p:nvPr/>
            </p:nvSpPr>
            <p:spPr bwMode="auto">
              <a:xfrm>
                <a:off x="0" y="1"/>
                <a:ext cx="6350" cy="1137"/>
              </a:xfrm>
              <a:custGeom>
                <a:avLst/>
                <a:gdLst/>
                <a:ahLst/>
                <a:cxnLst>
                  <a:cxn ang="0">
                    <a:pos x="4848" y="432"/>
                  </a:cxn>
                  <a:cxn ang="0">
                    <a:pos x="0" y="432"/>
                  </a:cxn>
                  <a:cxn ang="0">
                    <a:pos x="0" y="0"/>
                  </a:cxn>
                  <a:cxn ang="0">
                    <a:pos x="4848" y="0"/>
                  </a:cxn>
                  <a:cxn ang="0">
                    <a:pos x="4848" y="432"/>
                  </a:cxn>
                </a:cxnLst>
                <a:rect l="0" t="0" r="r" b="b"/>
                <a:pathLst>
                  <a:path w="4848" h="432">
                    <a:moveTo>
                      <a:pt x="4848" y="432"/>
                    </a:moveTo>
                    <a:lnTo>
                      <a:pt x="0" y="432"/>
                    </a:lnTo>
                    <a:lnTo>
                      <a:pt x="0" y="0"/>
                    </a:lnTo>
                    <a:lnTo>
                      <a:pt x="4848" y="0"/>
                    </a:lnTo>
                    <a:lnTo>
                      <a:pt x="4848" y="432"/>
                    </a:lnTo>
                    <a:close/>
                  </a:path>
                </a:pathLst>
              </a:custGeom>
              <a:solidFill>
                <a:srgbClr val="E5D093"/>
              </a:solidFill>
              <a:ln w="9525">
                <a:noFill/>
                <a:round/>
                <a:headEnd/>
                <a:tailEnd/>
              </a:ln>
              <a:effectLst/>
            </p:spPr>
            <p:txBody>
              <a:bodyPr wrap="none" anchor="ctr"/>
              <a:lstStyle/>
              <a:p>
                <a:endParaRPr lang="en-US"/>
              </a:p>
            </p:txBody>
          </p:sp>
          <p:grpSp>
            <p:nvGrpSpPr>
              <p:cNvPr id="2053" name="Group 5"/>
              <p:cNvGrpSpPr>
                <a:grpSpLocks/>
              </p:cNvGrpSpPr>
              <p:nvPr/>
            </p:nvGrpSpPr>
            <p:grpSpPr bwMode="auto">
              <a:xfrm>
                <a:off x="367" y="-13"/>
                <a:ext cx="5705" cy="1149"/>
                <a:chOff x="367" y="-13"/>
                <a:chExt cx="5705" cy="1149"/>
              </a:xfrm>
            </p:grpSpPr>
            <p:sp>
              <p:nvSpPr>
                <p:cNvPr id="2054" name="Freeform 6"/>
                <p:cNvSpPr>
                  <a:spLocks noChangeArrowheads="1"/>
                </p:cNvSpPr>
                <p:nvPr/>
              </p:nvSpPr>
              <p:spPr bwMode="auto">
                <a:xfrm>
                  <a:off x="3560" y="1043"/>
                  <a:ext cx="19" cy="22"/>
                </a:xfrm>
                <a:custGeom>
                  <a:avLst/>
                  <a:gdLst/>
                  <a:ahLst/>
                  <a:cxnLst>
                    <a:cxn ang="0">
                      <a:pos x="5" y="11"/>
                    </a:cxn>
                    <a:cxn ang="0">
                      <a:pos x="15" y="5"/>
                    </a:cxn>
                    <a:cxn ang="0">
                      <a:pos x="13" y="17"/>
                    </a:cxn>
                    <a:cxn ang="0">
                      <a:pos x="5" y="11"/>
                    </a:cxn>
                  </a:cxnLst>
                  <a:rect l="0" t="0" r="r" b="b"/>
                  <a:pathLst>
                    <a:path w="15" h="23">
                      <a:moveTo>
                        <a:pt x="5" y="11"/>
                      </a:moveTo>
                      <a:cubicBezTo>
                        <a:pt x="2" y="1"/>
                        <a:pt x="7" y="0"/>
                        <a:pt x="15" y="5"/>
                      </a:cubicBezTo>
                      <a:cubicBezTo>
                        <a:pt x="14" y="9"/>
                        <a:pt x="15" y="13"/>
                        <a:pt x="13" y="17"/>
                      </a:cubicBezTo>
                      <a:cubicBezTo>
                        <a:pt x="9" y="23"/>
                        <a:pt x="0" y="16"/>
                        <a:pt x="5" y="11"/>
                      </a:cubicBezTo>
                      <a:close/>
                    </a:path>
                  </a:pathLst>
                </a:custGeom>
                <a:solidFill>
                  <a:srgbClr val="CCB374"/>
                </a:solidFill>
                <a:ln w="9525">
                  <a:noFill/>
                  <a:round/>
                  <a:headEnd/>
                  <a:tailEnd/>
                </a:ln>
                <a:effectLst/>
              </p:spPr>
              <p:txBody>
                <a:bodyPr wrap="none" anchor="ctr"/>
                <a:lstStyle/>
                <a:p>
                  <a:endParaRPr lang="en-US"/>
                </a:p>
              </p:txBody>
            </p:sp>
            <p:sp>
              <p:nvSpPr>
                <p:cNvPr id="2055" name="Freeform 7"/>
                <p:cNvSpPr>
                  <a:spLocks noChangeArrowheads="1"/>
                </p:cNvSpPr>
                <p:nvPr/>
              </p:nvSpPr>
              <p:spPr bwMode="auto">
                <a:xfrm>
                  <a:off x="3755" y="1115"/>
                  <a:ext cx="23" cy="22"/>
                </a:xfrm>
                <a:custGeom>
                  <a:avLst/>
                  <a:gdLst/>
                  <a:ahLst/>
                  <a:cxnLst>
                    <a:cxn ang="0">
                      <a:pos x="3" y="13"/>
                    </a:cxn>
                    <a:cxn ang="0">
                      <a:pos x="11" y="3"/>
                    </a:cxn>
                    <a:cxn ang="0">
                      <a:pos x="7" y="19"/>
                    </a:cxn>
                    <a:cxn ang="0">
                      <a:pos x="3" y="13"/>
                    </a:cxn>
                  </a:cxnLst>
                  <a:rect l="0" t="0" r="r" b="b"/>
                  <a:pathLst>
                    <a:path w="20" h="23">
                      <a:moveTo>
                        <a:pt x="3" y="13"/>
                      </a:moveTo>
                      <a:cubicBezTo>
                        <a:pt x="0" y="5"/>
                        <a:pt x="2" y="0"/>
                        <a:pt x="11" y="3"/>
                      </a:cubicBezTo>
                      <a:cubicBezTo>
                        <a:pt x="16" y="10"/>
                        <a:pt x="20" y="23"/>
                        <a:pt x="7" y="19"/>
                      </a:cubicBezTo>
                      <a:cubicBezTo>
                        <a:pt x="6" y="17"/>
                        <a:pt x="3" y="13"/>
                        <a:pt x="3" y="13"/>
                      </a:cubicBezTo>
                      <a:close/>
                    </a:path>
                  </a:pathLst>
                </a:custGeom>
                <a:solidFill>
                  <a:srgbClr val="CCB374"/>
                </a:solidFill>
                <a:ln w="9525">
                  <a:noFill/>
                  <a:round/>
                  <a:headEnd/>
                  <a:tailEnd/>
                </a:ln>
                <a:effectLst/>
              </p:spPr>
              <p:txBody>
                <a:bodyPr wrap="none" anchor="ctr"/>
                <a:lstStyle/>
                <a:p>
                  <a:endParaRPr lang="en-US"/>
                </a:p>
              </p:txBody>
            </p:sp>
            <p:sp>
              <p:nvSpPr>
                <p:cNvPr id="2056" name="Freeform 8"/>
                <p:cNvSpPr>
                  <a:spLocks noChangeArrowheads="1"/>
                </p:cNvSpPr>
                <p:nvPr/>
              </p:nvSpPr>
              <p:spPr bwMode="auto">
                <a:xfrm>
                  <a:off x="3207" y="998"/>
                  <a:ext cx="34" cy="37"/>
                </a:xfrm>
                <a:custGeom>
                  <a:avLst/>
                  <a:gdLst/>
                  <a:ahLst/>
                  <a:cxnLst>
                    <a:cxn ang="0">
                      <a:pos x="16" y="33"/>
                    </a:cxn>
                    <a:cxn ang="0">
                      <a:pos x="8" y="21"/>
                    </a:cxn>
                    <a:cxn ang="0">
                      <a:pos x="0" y="9"/>
                    </a:cxn>
                    <a:cxn ang="0">
                      <a:pos x="16" y="3"/>
                    </a:cxn>
                    <a:cxn ang="0">
                      <a:pos x="30" y="23"/>
                    </a:cxn>
                    <a:cxn ang="0">
                      <a:pos x="28" y="31"/>
                    </a:cxn>
                    <a:cxn ang="0">
                      <a:pos x="16" y="33"/>
                    </a:cxn>
                  </a:cxnLst>
                  <a:rect l="0" t="0" r="r" b="b"/>
                  <a:pathLst>
                    <a:path w="30" h="42">
                      <a:moveTo>
                        <a:pt x="16" y="33"/>
                      </a:moveTo>
                      <a:cubicBezTo>
                        <a:pt x="3" y="20"/>
                        <a:pt x="15" y="34"/>
                        <a:pt x="8" y="21"/>
                      </a:cubicBezTo>
                      <a:cubicBezTo>
                        <a:pt x="6" y="17"/>
                        <a:pt x="0" y="9"/>
                        <a:pt x="0" y="9"/>
                      </a:cubicBezTo>
                      <a:cubicBezTo>
                        <a:pt x="5" y="1"/>
                        <a:pt x="7" y="0"/>
                        <a:pt x="16" y="3"/>
                      </a:cubicBezTo>
                      <a:cubicBezTo>
                        <a:pt x="25" y="16"/>
                        <a:pt x="10" y="16"/>
                        <a:pt x="30" y="23"/>
                      </a:cubicBezTo>
                      <a:cubicBezTo>
                        <a:pt x="29" y="26"/>
                        <a:pt x="30" y="29"/>
                        <a:pt x="28" y="31"/>
                      </a:cubicBezTo>
                      <a:cubicBezTo>
                        <a:pt x="15" y="42"/>
                        <a:pt x="16" y="38"/>
                        <a:pt x="16" y="33"/>
                      </a:cubicBezTo>
                      <a:close/>
                    </a:path>
                  </a:pathLst>
                </a:custGeom>
                <a:solidFill>
                  <a:srgbClr val="CCB374"/>
                </a:solidFill>
                <a:ln w="9525">
                  <a:noFill/>
                  <a:round/>
                  <a:headEnd/>
                  <a:tailEnd/>
                </a:ln>
                <a:effectLst/>
              </p:spPr>
              <p:txBody>
                <a:bodyPr wrap="none" anchor="ctr"/>
                <a:lstStyle/>
                <a:p>
                  <a:endParaRPr lang="en-US"/>
                </a:p>
              </p:txBody>
            </p:sp>
            <p:sp>
              <p:nvSpPr>
                <p:cNvPr id="2057" name="Freeform 9"/>
                <p:cNvSpPr>
                  <a:spLocks noChangeArrowheads="1"/>
                </p:cNvSpPr>
                <p:nvPr/>
              </p:nvSpPr>
              <p:spPr bwMode="auto">
                <a:xfrm>
                  <a:off x="2812" y="1033"/>
                  <a:ext cx="27" cy="13"/>
                </a:xfrm>
                <a:custGeom>
                  <a:avLst/>
                  <a:gdLst/>
                  <a:ahLst/>
                  <a:cxnLst>
                    <a:cxn ang="0">
                      <a:pos x="15" y="16"/>
                    </a:cxn>
                    <a:cxn ang="0">
                      <a:pos x="3" y="8"/>
                    </a:cxn>
                    <a:cxn ang="0">
                      <a:pos x="15" y="0"/>
                    </a:cxn>
                    <a:cxn ang="0">
                      <a:pos x="15" y="16"/>
                    </a:cxn>
                  </a:cxnLst>
                  <a:rect l="0" t="0" r="r" b="b"/>
                  <a:pathLst>
                    <a:path w="25" h="16">
                      <a:moveTo>
                        <a:pt x="15" y="16"/>
                      </a:moveTo>
                      <a:cubicBezTo>
                        <a:pt x="10" y="15"/>
                        <a:pt x="0" y="12"/>
                        <a:pt x="3" y="8"/>
                      </a:cubicBezTo>
                      <a:cubicBezTo>
                        <a:pt x="6" y="4"/>
                        <a:pt x="15" y="0"/>
                        <a:pt x="15" y="0"/>
                      </a:cubicBezTo>
                      <a:cubicBezTo>
                        <a:pt x="17" y="3"/>
                        <a:pt x="25" y="16"/>
                        <a:pt x="15" y="16"/>
                      </a:cubicBezTo>
                      <a:close/>
                    </a:path>
                  </a:pathLst>
                </a:custGeom>
                <a:solidFill>
                  <a:srgbClr val="CCB374"/>
                </a:solidFill>
                <a:ln w="9525">
                  <a:noFill/>
                  <a:round/>
                  <a:headEnd/>
                  <a:tailEnd/>
                </a:ln>
                <a:effectLst/>
              </p:spPr>
              <p:txBody>
                <a:bodyPr wrap="none" anchor="ctr"/>
                <a:lstStyle/>
                <a:p>
                  <a:endParaRPr lang="en-US"/>
                </a:p>
              </p:txBody>
            </p:sp>
            <p:sp>
              <p:nvSpPr>
                <p:cNvPr id="2058" name="Freeform 10"/>
                <p:cNvSpPr>
                  <a:spLocks noChangeArrowheads="1"/>
                </p:cNvSpPr>
                <p:nvPr/>
              </p:nvSpPr>
              <p:spPr bwMode="auto">
                <a:xfrm>
                  <a:off x="2693" y="1048"/>
                  <a:ext cx="72" cy="43"/>
                </a:xfrm>
                <a:custGeom>
                  <a:avLst/>
                  <a:gdLst/>
                  <a:ahLst/>
                  <a:cxnLst>
                    <a:cxn ang="0">
                      <a:pos x="14" y="24"/>
                    </a:cxn>
                    <a:cxn ang="0">
                      <a:pos x="30" y="4"/>
                    </a:cxn>
                    <a:cxn ang="0">
                      <a:pos x="42" y="0"/>
                    </a:cxn>
                    <a:cxn ang="0">
                      <a:pos x="58" y="12"/>
                    </a:cxn>
                    <a:cxn ang="0">
                      <a:pos x="32" y="26"/>
                    </a:cxn>
                    <a:cxn ang="0">
                      <a:pos x="12" y="46"/>
                    </a:cxn>
                    <a:cxn ang="0">
                      <a:pos x="8" y="20"/>
                    </a:cxn>
                    <a:cxn ang="0">
                      <a:pos x="12" y="14"/>
                    </a:cxn>
                    <a:cxn ang="0">
                      <a:pos x="14" y="24"/>
                    </a:cxn>
                  </a:cxnLst>
                  <a:rect l="0" t="0" r="r" b="b"/>
                  <a:pathLst>
                    <a:path w="65" h="46">
                      <a:moveTo>
                        <a:pt x="14" y="24"/>
                      </a:moveTo>
                      <a:cubicBezTo>
                        <a:pt x="18" y="13"/>
                        <a:pt x="16" y="9"/>
                        <a:pt x="30" y="4"/>
                      </a:cubicBezTo>
                      <a:cubicBezTo>
                        <a:pt x="34" y="3"/>
                        <a:pt x="42" y="0"/>
                        <a:pt x="42" y="0"/>
                      </a:cubicBezTo>
                      <a:cubicBezTo>
                        <a:pt x="50" y="1"/>
                        <a:pt x="65" y="0"/>
                        <a:pt x="58" y="12"/>
                      </a:cubicBezTo>
                      <a:cubicBezTo>
                        <a:pt x="53" y="21"/>
                        <a:pt x="40" y="21"/>
                        <a:pt x="32" y="26"/>
                      </a:cubicBezTo>
                      <a:cubicBezTo>
                        <a:pt x="26" y="35"/>
                        <a:pt x="23" y="42"/>
                        <a:pt x="12" y="46"/>
                      </a:cubicBezTo>
                      <a:cubicBezTo>
                        <a:pt x="0" y="42"/>
                        <a:pt x="5" y="30"/>
                        <a:pt x="8" y="20"/>
                      </a:cubicBezTo>
                      <a:cubicBezTo>
                        <a:pt x="9" y="18"/>
                        <a:pt x="10" y="13"/>
                        <a:pt x="12" y="14"/>
                      </a:cubicBezTo>
                      <a:cubicBezTo>
                        <a:pt x="15" y="16"/>
                        <a:pt x="13" y="21"/>
                        <a:pt x="14" y="24"/>
                      </a:cubicBezTo>
                      <a:close/>
                    </a:path>
                  </a:pathLst>
                </a:custGeom>
                <a:solidFill>
                  <a:srgbClr val="CCB374"/>
                </a:solidFill>
                <a:ln w="9525">
                  <a:noFill/>
                  <a:round/>
                  <a:headEnd/>
                  <a:tailEnd/>
                </a:ln>
                <a:effectLst/>
              </p:spPr>
              <p:txBody>
                <a:bodyPr wrap="none" anchor="ctr"/>
                <a:lstStyle/>
                <a:p>
                  <a:endParaRPr lang="en-US"/>
                </a:p>
              </p:txBody>
            </p:sp>
            <p:sp>
              <p:nvSpPr>
                <p:cNvPr id="2059" name="Freeform 11"/>
                <p:cNvSpPr>
                  <a:spLocks noChangeArrowheads="1"/>
                </p:cNvSpPr>
                <p:nvPr/>
              </p:nvSpPr>
              <p:spPr bwMode="auto">
                <a:xfrm>
                  <a:off x="2618" y="1046"/>
                  <a:ext cx="75" cy="43"/>
                </a:xfrm>
                <a:custGeom>
                  <a:avLst/>
                  <a:gdLst/>
                  <a:ahLst/>
                  <a:cxnLst>
                    <a:cxn ang="0">
                      <a:pos x="0" y="31"/>
                    </a:cxn>
                    <a:cxn ang="0">
                      <a:pos x="18" y="25"/>
                    </a:cxn>
                    <a:cxn ang="0">
                      <a:pos x="52" y="1"/>
                    </a:cxn>
                    <a:cxn ang="0">
                      <a:pos x="64" y="3"/>
                    </a:cxn>
                    <a:cxn ang="0">
                      <a:pos x="50" y="19"/>
                    </a:cxn>
                    <a:cxn ang="0">
                      <a:pos x="28" y="33"/>
                    </a:cxn>
                    <a:cxn ang="0">
                      <a:pos x="22" y="47"/>
                    </a:cxn>
                    <a:cxn ang="0">
                      <a:pos x="16" y="45"/>
                    </a:cxn>
                    <a:cxn ang="0">
                      <a:pos x="12" y="39"/>
                    </a:cxn>
                    <a:cxn ang="0">
                      <a:pos x="0" y="35"/>
                    </a:cxn>
                    <a:cxn ang="0">
                      <a:pos x="0" y="31"/>
                    </a:cxn>
                  </a:cxnLst>
                  <a:rect l="0" t="0" r="r" b="b"/>
                  <a:pathLst>
                    <a:path w="69" h="47">
                      <a:moveTo>
                        <a:pt x="0" y="31"/>
                      </a:moveTo>
                      <a:cubicBezTo>
                        <a:pt x="7" y="24"/>
                        <a:pt x="9" y="22"/>
                        <a:pt x="18" y="25"/>
                      </a:cubicBezTo>
                      <a:cubicBezTo>
                        <a:pt x="25" y="4"/>
                        <a:pt x="36" y="12"/>
                        <a:pt x="52" y="1"/>
                      </a:cubicBezTo>
                      <a:cubicBezTo>
                        <a:pt x="56" y="2"/>
                        <a:pt x="61" y="0"/>
                        <a:pt x="64" y="3"/>
                      </a:cubicBezTo>
                      <a:cubicBezTo>
                        <a:pt x="69" y="8"/>
                        <a:pt x="50" y="19"/>
                        <a:pt x="50" y="19"/>
                      </a:cubicBezTo>
                      <a:cubicBezTo>
                        <a:pt x="46" y="31"/>
                        <a:pt x="35" y="22"/>
                        <a:pt x="28" y="33"/>
                      </a:cubicBezTo>
                      <a:cubicBezTo>
                        <a:pt x="31" y="41"/>
                        <a:pt x="31" y="44"/>
                        <a:pt x="22" y="47"/>
                      </a:cubicBezTo>
                      <a:cubicBezTo>
                        <a:pt x="20" y="46"/>
                        <a:pt x="18" y="46"/>
                        <a:pt x="16" y="45"/>
                      </a:cubicBezTo>
                      <a:cubicBezTo>
                        <a:pt x="14" y="43"/>
                        <a:pt x="14" y="40"/>
                        <a:pt x="12" y="39"/>
                      </a:cubicBezTo>
                      <a:cubicBezTo>
                        <a:pt x="8" y="37"/>
                        <a:pt x="0" y="35"/>
                        <a:pt x="0" y="35"/>
                      </a:cubicBezTo>
                      <a:cubicBezTo>
                        <a:pt x="2" y="26"/>
                        <a:pt x="3" y="25"/>
                        <a:pt x="0" y="31"/>
                      </a:cubicBezTo>
                      <a:close/>
                    </a:path>
                  </a:pathLst>
                </a:custGeom>
                <a:solidFill>
                  <a:srgbClr val="CCB374"/>
                </a:solidFill>
                <a:ln w="9525">
                  <a:noFill/>
                  <a:round/>
                  <a:headEnd/>
                  <a:tailEnd/>
                </a:ln>
                <a:effectLst/>
              </p:spPr>
              <p:txBody>
                <a:bodyPr wrap="none" anchor="ctr"/>
                <a:lstStyle/>
                <a:p>
                  <a:endParaRPr lang="en-US"/>
                </a:p>
              </p:txBody>
            </p:sp>
            <p:sp>
              <p:nvSpPr>
                <p:cNvPr id="2060" name="Freeform 12"/>
                <p:cNvSpPr>
                  <a:spLocks noChangeArrowheads="1"/>
                </p:cNvSpPr>
                <p:nvPr/>
              </p:nvSpPr>
              <p:spPr bwMode="auto">
                <a:xfrm>
                  <a:off x="2212" y="811"/>
                  <a:ext cx="390" cy="251"/>
                </a:xfrm>
                <a:custGeom>
                  <a:avLst/>
                  <a:gdLst/>
                  <a:ahLst/>
                  <a:cxnLst>
                    <a:cxn ang="0">
                      <a:pos x="10" y="4"/>
                    </a:cxn>
                    <a:cxn ang="0">
                      <a:pos x="36" y="18"/>
                    </a:cxn>
                    <a:cxn ang="0">
                      <a:pos x="46" y="30"/>
                    </a:cxn>
                    <a:cxn ang="0">
                      <a:pos x="76" y="52"/>
                    </a:cxn>
                    <a:cxn ang="0">
                      <a:pos x="92" y="66"/>
                    </a:cxn>
                    <a:cxn ang="0">
                      <a:pos x="122" y="98"/>
                    </a:cxn>
                    <a:cxn ang="0">
                      <a:pos x="136" y="128"/>
                    </a:cxn>
                    <a:cxn ang="0">
                      <a:pos x="148" y="132"/>
                    </a:cxn>
                    <a:cxn ang="0">
                      <a:pos x="154" y="150"/>
                    </a:cxn>
                    <a:cxn ang="0">
                      <a:pos x="176" y="152"/>
                    </a:cxn>
                    <a:cxn ang="0">
                      <a:pos x="170" y="196"/>
                    </a:cxn>
                    <a:cxn ang="0">
                      <a:pos x="180" y="224"/>
                    </a:cxn>
                    <a:cxn ang="0">
                      <a:pos x="198" y="232"/>
                    </a:cxn>
                    <a:cxn ang="0">
                      <a:pos x="216" y="234"/>
                    </a:cxn>
                    <a:cxn ang="0">
                      <a:pos x="236" y="242"/>
                    </a:cxn>
                    <a:cxn ang="0">
                      <a:pos x="254" y="236"/>
                    </a:cxn>
                    <a:cxn ang="0">
                      <a:pos x="272" y="248"/>
                    </a:cxn>
                    <a:cxn ang="0">
                      <a:pos x="296" y="256"/>
                    </a:cxn>
                    <a:cxn ang="0">
                      <a:pos x="314" y="264"/>
                    </a:cxn>
                    <a:cxn ang="0">
                      <a:pos x="352" y="266"/>
                    </a:cxn>
                    <a:cxn ang="0">
                      <a:pos x="342" y="274"/>
                    </a:cxn>
                    <a:cxn ang="0">
                      <a:pos x="322" y="272"/>
                    </a:cxn>
                    <a:cxn ang="0">
                      <a:pos x="300" y="270"/>
                    </a:cxn>
                    <a:cxn ang="0">
                      <a:pos x="288" y="266"/>
                    </a:cxn>
                    <a:cxn ang="0">
                      <a:pos x="252" y="264"/>
                    </a:cxn>
                    <a:cxn ang="0">
                      <a:pos x="234" y="260"/>
                    </a:cxn>
                    <a:cxn ang="0">
                      <a:pos x="172" y="242"/>
                    </a:cxn>
                    <a:cxn ang="0">
                      <a:pos x="160" y="216"/>
                    </a:cxn>
                    <a:cxn ang="0">
                      <a:pos x="126" y="200"/>
                    </a:cxn>
                    <a:cxn ang="0">
                      <a:pos x="108" y="186"/>
                    </a:cxn>
                    <a:cxn ang="0">
                      <a:pos x="94" y="158"/>
                    </a:cxn>
                    <a:cxn ang="0">
                      <a:pos x="68" y="108"/>
                    </a:cxn>
                    <a:cxn ang="0">
                      <a:pos x="64" y="102"/>
                    </a:cxn>
                    <a:cxn ang="0">
                      <a:pos x="58" y="100"/>
                    </a:cxn>
                    <a:cxn ang="0">
                      <a:pos x="54" y="88"/>
                    </a:cxn>
                    <a:cxn ang="0">
                      <a:pos x="38" y="58"/>
                    </a:cxn>
                    <a:cxn ang="0">
                      <a:pos x="20" y="40"/>
                    </a:cxn>
                    <a:cxn ang="0">
                      <a:pos x="4" y="22"/>
                    </a:cxn>
                    <a:cxn ang="0">
                      <a:pos x="10" y="2"/>
                    </a:cxn>
                    <a:cxn ang="0">
                      <a:pos x="10" y="4"/>
                    </a:cxn>
                  </a:cxnLst>
                  <a:rect l="0" t="0" r="r" b="b"/>
                  <a:pathLst>
                    <a:path w="355" h="277">
                      <a:moveTo>
                        <a:pt x="10" y="4"/>
                      </a:moveTo>
                      <a:cubicBezTo>
                        <a:pt x="22" y="0"/>
                        <a:pt x="24" y="14"/>
                        <a:pt x="36" y="18"/>
                      </a:cubicBezTo>
                      <a:cubicBezTo>
                        <a:pt x="37" y="19"/>
                        <a:pt x="45" y="29"/>
                        <a:pt x="46" y="30"/>
                      </a:cubicBezTo>
                      <a:cubicBezTo>
                        <a:pt x="56" y="40"/>
                        <a:pt x="67" y="38"/>
                        <a:pt x="76" y="52"/>
                      </a:cubicBezTo>
                      <a:cubicBezTo>
                        <a:pt x="80" y="58"/>
                        <a:pt x="92" y="66"/>
                        <a:pt x="92" y="66"/>
                      </a:cubicBezTo>
                      <a:cubicBezTo>
                        <a:pt x="96" y="79"/>
                        <a:pt x="112" y="88"/>
                        <a:pt x="122" y="98"/>
                      </a:cubicBezTo>
                      <a:cubicBezTo>
                        <a:pt x="124" y="105"/>
                        <a:pt x="130" y="124"/>
                        <a:pt x="136" y="128"/>
                      </a:cubicBezTo>
                      <a:cubicBezTo>
                        <a:pt x="140" y="130"/>
                        <a:pt x="148" y="132"/>
                        <a:pt x="148" y="132"/>
                      </a:cubicBezTo>
                      <a:cubicBezTo>
                        <a:pt x="150" y="138"/>
                        <a:pt x="154" y="150"/>
                        <a:pt x="154" y="150"/>
                      </a:cubicBezTo>
                      <a:cubicBezTo>
                        <a:pt x="161" y="139"/>
                        <a:pt x="168" y="144"/>
                        <a:pt x="176" y="152"/>
                      </a:cubicBezTo>
                      <a:cubicBezTo>
                        <a:pt x="174" y="167"/>
                        <a:pt x="173" y="181"/>
                        <a:pt x="170" y="196"/>
                      </a:cubicBezTo>
                      <a:cubicBezTo>
                        <a:pt x="171" y="202"/>
                        <a:pt x="174" y="220"/>
                        <a:pt x="180" y="224"/>
                      </a:cubicBezTo>
                      <a:cubicBezTo>
                        <a:pt x="185" y="228"/>
                        <a:pt x="193" y="228"/>
                        <a:pt x="198" y="232"/>
                      </a:cubicBezTo>
                      <a:cubicBezTo>
                        <a:pt x="204" y="230"/>
                        <a:pt x="216" y="234"/>
                        <a:pt x="216" y="234"/>
                      </a:cubicBezTo>
                      <a:cubicBezTo>
                        <a:pt x="223" y="241"/>
                        <a:pt x="225" y="245"/>
                        <a:pt x="236" y="242"/>
                      </a:cubicBezTo>
                      <a:cubicBezTo>
                        <a:pt x="242" y="240"/>
                        <a:pt x="254" y="236"/>
                        <a:pt x="254" y="236"/>
                      </a:cubicBezTo>
                      <a:cubicBezTo>
                        <a:pt x="260" y="240"/>
                        <a:pt x="265" y="246"/>
                        <a:pt x="272" y="248"/>
                      </a:cubicBezTo>
                      <a:cubicBezTo>
                        <a:pt x="277" y="250"/>
                        <a:pt x="291" y="252"/>
                        <a:pt x="296" y="256"/>
                      </a:cubicBezTo>
                      <a:cubicBezTo>
                        <a:pt x="301" y="260"/>
                        <a:pt x="314" y="264"/>
                        <a:pt x="314" y="264"/>
                      </a:cubicBezTo>
                      <a:cubicBezTo>
                        <a:pt x="330" y="263"/>
                        <a:pt x="338" y="261"/>
                        <a:pt x="352" y="266"/>
                      </a:cubicBezTo>
                      <a:cubicBezTo>
                        <a:pt x="355" y="275"/>
                        <a:pt x="350" y="277"/>
                        <a:pt x="342" y="274"/>
                      </a:cubicBezTo>
                      <a:cubicBezTo>
                        <a:pt x="336" y="276"/>
                        <a:pt x="322" y="272"/>
                        <a:pt x="322" y="272"/>
                      </a:cubicBezTo>
                      <a:cubicBezTo>
                        <a:pt x="314" y="275"/>
                        <a:pt x="308" y="272"/>
                        <a:pt x="300" y="270"/>
                      </a:cubicBezTo>
                      <a:cubicBezTo>
                        <a:pt x="296" y="269"/>
                        <a:pt x="288" y="266"/>
                        <a:pt x="288" y="266"/>
                      </a:cubicBezTo>
                      <a:cubicBezTo>
                        <a:pt x="276" y="270"/>
                        <a:pt x="264" y="266"/>
                        <a:pt x="252" y="264"/>
                      </a:cubicBezTo>
                      <a:cubicBezTo>
                        <a:pt x="245" y="259"/>
                        <a:pt x="242" y="257"/>
                        <a:pt x="234" y="260"/>
                      </a:cubicBezTo>
                      <a:cubicBezTo>
                        <a:pt x="211" y="252"/>
                        <a:pt x="192" y="256"/>
                        <a:pt x="172" y="242"/>
                      </a:cubicBezTo>
                      <a:cubicBezTo>
                        <a:pt x="165" y="231"/>
                        <a:pt x="176" y="221"/>
                        <a:pt x="160" y="216"/>
                      </a:cubicBezTo>
                      <a:cubicBezTo>
                        <a:pt x="154" y="233"/>
                        <a:pt x="136" y="203"/>
                        <a:pt x="126" y="200"/>
                      </a:cubicBezTo>
                      <a:cubicBezTo>
                        <a:pt x="120" y="196"/>
                        <a:pt x="114" y="190"/>
                        <a:pt x="108" y="186"/>
                      </a:cubicBezTo>
                      <a:cubicBezTo>
                        <a:pt x="104" y="175"/>
                        <a:pt x="104" y="165"/>
                        <a:pt x="94" y="158"/>
                      </a:cubicBezTo>
                      <a:cubicBezTo>
                        <a:pt x="83" y="142"/>
                        <a:pt x="85" y="119"/>
                        <a:pt x="68" y="108"/>
                      </a:cubicBezTo>
                      <a:cubicBezTo>
                        <a:pt x="67" y="106"/>
                        <a:pt x="66" y="104"/>
                        <a:pt x="64" y="102"/>
                      </a:cubicBezTo>
                      <a:cubicBezTo>
                        <a:pt x="62" y="101"/>
                        <a:pt x="59" y="102"/>
                        <a:pt x="58" y="100"/>
                      </a:cubicBezTo>
                      <a:cubicBezTo>
                        <a:pt x="56" y="97"/>
                        <a:pt x="54" y="88"/>
                        <a:pt x="54" y="88"/>
                      </a:cubicBezTo>
                      <a:cubicBezTo>
                        <a:pt x="59" y="73"/>
                        <a:pt x="52" y="61"/>
                        <a:pt x="38" y="58"/>
                      </a:cubicBezTo>
                      <a:cubicBezTo>
                        <a:pt x="32" y="49"/>
                        <a:pt x="31" y="44"/>
                        <a:pt x="20" y="40"/>
                      </a:cubicBezTo>
                      <a:cubicBezTo>
                        <a:pt x="16" y="27"/>
                        <a:pt x="16" y="26"/>
                        <a:pt x="4" y="22"/>
                      </a:cubicBezTo>
                      <a:cubicBezTo>
                        <a:pt x="1" y="13"/>
                        <a:pt x="0" y="5"/>
                        <a:pt x="10" y="2"/>
                      </a:cubicBezTo>
                      <a:cubicBezTo>
                        <a:pt x="18" y="5"/>
                        <a:pt x="18" y="4"/>
                        <a:pt x="10" y="4"/>
                      </a:cubicBezTo>
                      <a:close/>
                    </a:path>
                  </a:pathLst>
                </a:custGeom>
                <a:solidFill>
                  <a:srgbClr val="CCB374"/>
                </a:solidFill>
                <a:ln w="9525">
                  <a:noFill/>
                  <a:round/>
                  <a:headEnd/>
                  <a:tailEnd/>
                </a:ln>
                <a:effectLst/>
              </p:spPr>
              <p:txBody>
                <a:bodyPr wrap="none" anchor="ctr"/>
                <a:lstStyle/>
                <a:p>
                  <a:endParaRPr lang="en-US"/>
                </a:p>
              </p:txBody>
            </p:sp>
            <p:sp>
              <p:nvSpPr>
                <p:cNvPr id="2061" name="Freeform 13"/>
                <p:cNvSpPr>
                  <a:spLocks noChangeArrowheads="1"/>
                </p:cNvSpPr>
                <p:nvPr/>
              </p:nvSpPr>
              <p:spPr bwMode="auto">
                <a:xfrm>
                  <a:off x="2449" y="795"/>
                  <a:ext cx="173" cy="184"/>
                </a:xfrm>
                <a:custGeom>
                  <a:avLst/>
                  <a:gdLst/>
                  <a:ahLst/>
                  <a:cxnLst>
                    <a:cxn ang="0">
                      <a:pos x="54" y="66"/>
                    </a:cxn>
                    <a:cxn ang="0">
                      <a:pos x="66" y="58"/>
                    </a:cxn>
                    <a:cxn ang="0">
                      <a:pos x="68" y="52"/>
                    </a:cxn>
                    <a:cxn ang="0">
                      <a:pos x="80" y="44"/>
                    </a:cxn>
                    <a:cxn ang="0">
                      <a:pos x="106" y="22"/>
                    </a:cxn>
                    <a:cxn ang="0">
                      <a:pos x="112" y="4"/>
                    </a:cxn>
                    <a:cxn ang="0">
                      <a:pos x="124" y="0"/>
                    </a:cxn>
                    <a:cxn ang="0">
                      <a:pos x="150" y="28"/>
                    </a:cxn>
                    <a:cxn ang="0">
                      <a:pos x="146" y="44"/>
                    </a:cxn>
                    <a:cxn ang="0">
                      <a:pos x="126" y="64"/>
                    </a:cxn>
                    <a:cxn ang="0">
                      <a:pos x="132" y="94"/>
                    </a:cxn>
                    <a:cxn ang="0">
                      <a:pos x="142" y="110"/>
                    </a:cxn>
                    <a:cxn ang="0">
                      <a:pos x="146" y="128"/>
                    </a:cxn>
                    <a:cxn ang="0">
                      <a:pos x="128" y="128"/>
                    </a:cxn>
                    <a:cxn ang="0">
                      <a:pos x="116" y="146"/>
                    </a:cxn>
                    <a:cxn ang="0">
                      <a:pos x="104" y="156"/>
                    </a:cxn>
                    <a:cxn ang="0">
                      <a:pos x="100" y="198"/>
                    </a:cxn>
                    <a:cxn ang="0">
                      <a:pos x="88" y="202"/>
                    </a:cxn>
                    <a:cxn ang="0">
                      <a:pos x="82" y="206"/>
                    </a:cxn>
                    <a:cxn ang="0">
                      <a:pos x="76" y="202"/>
                    </a:cxn>
                    <a:cxn ang="0">
                      <a:pos x="72" y="190"/>
                    </a:cxn>
                    <a:cxn ang="0">
                      <a:pos x="60" y="186"/>
                    </a:cxn>
                    <a:cxn ang="0">
                      <a:pos x="42" y="194"/>
                    </a:cxn>
                    <a:cxn ang="0">
                      <a:pos x="28" y="186"/>
                    </a:cxn>
                    <a:cxn ang="0">
                      <a:pos x="10" y="148"/>
                    </a:cxn>
                    <a:cxn ang="0">
                      <a:pos x="4" y="130"/>
                    </a:cxn>
                    <a:cxn ang="0">
                      <a:pos x="0" y="118"/>
                    </a:cxn>
                    <a:cxn ang="0">
                      <a:pos x="20" y="96"/>
                    </a:cxn>
                    <a:cxn ang="0">
                      <a:pos x="32" y="104"/>
                    </a:cxn>
                    <a:cxn ang="0">
                      <a:pos x="34" y="80"/>
                    </a:cxn>
                    <a:cxn ang="0">
                      <a:pos x="52" y="70"/>
                    </a:cxn>
                    <a:cxn ang="0">
                      <a:pos x="54" y="66"/>
                    </a:cxn>
                  </a:cxnLst>
                  <a:rect l="0" t="0" r="r" b="b"/>
                  <a:pathLst>
                    <a:path w="156" h="206">
                      <a:moveTo>
                        <a:pt x="54" y="66"/>
                      </a:moveTo>
                      <a:cubicBezTo>
                        <a:pt x="58" y="63"/>
                        <a:pt x="64" y="63"/>
                        <a:pt x="66" y="58"/>
                      </a:cubicBezTo>
                      <a:cubicBezTo>
                        <a:pt x="67" y="56"/>
                        <a:pt x="67" y="53"/>
                        <a:pt x="68" y="52"/>
                      </a:cubicBezTo>
                      <a:cubicBezTo>
                        <a:pt x="71" y="49"/>
                        <a:pt x="80" y="44"/>
                        <a:pt x="80" y="44"/>
                      </a:cubicBezTo>
                      <a:cubicBezTo>
                        <a:pt x="113" y="55"/>
                        <a:pt x="85" y="29"/>
                        <a:pt x="106" y="22"/>
                      </a:cubicBezTo>
                      <a:cubicBezTo>
                        <a:pt x="110" y="17"/>
                        <a:pt x="108" y="9"/>
                        <a:pt x="112" y="4"/>
                      </a:cubicBezTo>
                      <a:cubicBezTo>
                        <a:pt x="115" y="1"/>
                        <a:pt x="124" y="0"/>
                        <a:pt x="124" y="0"/>
                      </a:cubicBezTo>
                      <a:cubicBezTo>
                        <a:pt x="138" y="14"/>
                        <a:pt x="126" y="23"/>
                        <a:pt x="150" y="28"/>
                      </a:cubicBezTo>
                      <a:cubicBezTo>
                        <a:pt x="156" y="36"/>
                        <a:pt x="154" y="39"/>
                        <a:pt x="146" y="44"/>
                      </a:cubicBezTo>
                      <a:cubicBezTo>
                        <a:pt x="141" y="52"/>
                        <a:pt x="135" y="61"/>
                        <a:pt x="126" y="64"/>
                      </a:cubicBezTo>
                      <a:cubicBezTo>
                        <a:pt x="118" y="75"/>
                        <a:pt x="128" y="83"/>
                        <a:pt x="132" y="94"/>
                      </a:cubicBezTo>
                      <a:cubicBezTo>
                        <a:pt x="129" y="103"/>
                        <a:pt x="135" y="105"/>
                        <a:pt x="142" y="110"/>
                      </a:cubicBezTo>
                      <a:cubicBezTo>
                        <a:pt x="145" y="119"/>
                        <a:pt x="141" y="120"/>
                        <a:pt x="146" y="128"/>
                      </a:cubicBezTo>
                      <a:cubicBezTo>
                        <a:pt x="142" y="139"/>
                        <a:pt x="135" y="133"/>
                        <a:pt x="128" y="128"/>
                      </a:cubicBezTo>
                      <a:cubicBezTo>
                        <a:pt x="116" y="132"/>
                        <a:pt x="122" y="136"/>
                        <a:pt x="116" y="146"/>
                      </a:cubicBezTo>
                      <a:cubicBezTo>
                        <a:pt x="113" y="151"/>
                        <a:pt x="108" y="152"/>
                        <a:pt x="104" y="156"/>
                      </a:cubicBezTo>
                      <a:cubicBezTo>
                        <a:pt x="107" y="167"/>
                        <a:pt x="112" y="191"/>
                        <a:pt x="100" y="198"/>
                      </a:cubicBezTo>
                      <a:cubicBezTo>
                        <a:pt x="96" y="200"/>
                        <a:pt x="92" y="200"/>
                        <a:pt x="88" y="202"/>
                      </a:cubicBezTo>
                      <a:cubicBezTo>
                        <a:pt x="86" y="203"/>
                        <a:pt x="84" y="205"/>
                        <a:pt x="82" y="206"/>
                      </a:cubicBezTo>
                      <a:cubicBezTo>
                        <a:pt x="80" y="205"/>
                        <a:pt x="77" y="204"/>
                        <a:pt x="76" y="202"/>
                      </a:cubicBezTo>
                      <a:cubicBezTo>
                        <a:pt x="74" y="198"/>
                        <a:pt x="76" y="191"/>
                        <a:pt x="72" y="190"/>
                      </a:cubicBezTo>
                      <a:cubicBezTo>
                        <a:pt x="68" y="189"/>
                        <a:pt x="60" y="186"/>
                        <a:pt x="60" y="186"/>
                      </a:cubicBezTo>
                      <a:cubicBezTo>
                        <a:pt x="53" y="188"/>
                        <a:pt x="49" y="192"/>
                        <a:pt x="42" y="194"/>
                      </a:cubicBezTo>
                      <a:cubicBezTo>
                        <a:pt x="34" y="189"/>
                        <a:pt x="37" y="183"/>
                        <a:pt x="28" y="186"/>
                      </a:cubicBezTo>
                      <a:cubicBezTo>
                        <a:pt x="12" y="181"/>
                        <a:pt x="19" y="161"/>
                        <a:pt x="10" y="148"/>
                      </a:cubicBezTo>
                      <a:cubicBezTo>
                        <a:pt x="5" y="121"/>
                        <a:pt x="11" y="147"/>
                        <a:pt x="4" y="130"/>
                      </a:cubicBezTo>
                      <a:cubicBezTo>
                        <a:pt x="2" y="126"/>
                        <a:pt x="0" y="118"/>
                        <a:pt x="0" y="118"/>
                      </a:cubicBezTo>
                      <a:cubicBezTo>
                        <a:pt x="2" y="95"/>
                        <a:pt x="0" y="83"/>
                        <a:pt x="20" y="96"/>
                      </a:cubicBezTo>
                      <a:cubicBezTo>
                        <a:pt x="23" y="105"/>
                        <a:pt x="23" y="110"/>
                        <a:pt x="32" y="104"/>
                      </a:cubicBezTo>
                      <a:cubicBezTo>
                        <a:pt x="35" y="95"/>
                        <a:pt x="29" y="88"/>
                        <a:pt x="34" y="80"/>
                      </a:cubicBezTo>
                      <a:cubicBezTo>
                        <a:pt x="36" y="76"/>
                        <a:pt x="48" y="73"/>
                        <a:pt x="52" y="70"/>
                      </a:cubicBezTo>
                      <a:cubicBezTo>
                        <a:pt x="57" y="63"/>
                        <a:pt x="58" y="62"/>
                        <a:pt x="54" y="66"/>
                      </a:cubicBezTo>
                      <a:close/>
                    </a:path>
                  </a:pathLst>
                </a:custGeom>
                <a:solidFill>
                  <a:srgbClr val="CCB374"/>
                </a:solidFill>
                <a:ln w="9525">
                  <a:noFill/>
                  <a:round/>
                  <a:headEnd/>
                  <a:tailEnd/>
                </a:ln>
                <a:effectLst/>
              </p:spPr>
              <p:txBody>
                <a:bodyPr wrap="none" anchor="ctr"/>
                <a:lstStyle/>
                <a:p>
                  <a:endParaRPr lang="en-US"/>
                </a:p>
              </p:txBody>
            </p:sp>
            <p:sp>
              <p:nvSpPr>
                <p:cNvPr id="2062" name="Freeform 14"/>
                <p:cNvSpPr>
                  <a:spLocks noChangeArrowheads="1"/>
                </p:cNvSpPr>
                <p:nvPr/>
              </p:nvSpPr>
              <p:spPr bwMode="auto">
                <a:xfrm>
                  <a:off x="2618" y="879"/>
                  <a:ext cx="121" cy="35"/>
                </a:xfrm>
                <a:custGeom>
                  <a:avLst/>
                  <a:gdLst/>
                  <a:ahLst/>
                  <a:cxnLst>
                    <a:cxn ang="0">
                      <a:pos x="4" y="32"/>
                    </a:cxn>
                    <a:cxn ang="0">
                      <a:pos x="18" y="10"/>
                    </a:cxn>
                    <a:cxn ang="0">
                      <a:pos x="46" y="20"/>
                    </a:cxn>
                    <a:cxn ang="0">
                      <a:pos x="72" y="14"/>
                    </a:cxn>
                    <a:cxn ang="0">
                      <a:pos x="90" y="0"/>
                    </a:cxn>
                    <a:cxn ang="0">
                      <a:pos x="76" y="26"/>
                    </a:cxn>
                    <a:cxn ang="0">
                      <a:pos x="60" y="38"/>
                    </a:cxn>
                    <a:cxn ang="0">
                      <a:pos x="42" y="32"/>
                    </a:cxn>
                    <a:cxn ang="0">
                      <a:pos x="14" y="30"/>
                    </a:cxn>
                    <a:cxn ang="0">
                      <a:pos x="4" y="32"/>
                    </a:cxn>
                  </a:cxnLst>
                  <a:rect l="0" t="0" r="r" b="b"/>
                  <a:pathLst>
                    <a:path w="109" h="38">
                      <a:moveTo>
                        <a:pt x="4" y="32"/>
                      </a:moveTo>
                      <a:cubicBezTo>
                        <a:pt x="7" y="22"/>
                        <a:pt x="7" y="14"/>
                        <a:pt x="18" y="10"/>
                      </a:cubicBezTo>
                      <a:cubicBezTo>
                        <a:pt x="28" y="12"/>
                        <a:pt x="37" y="14"/>
                        <a:pt x="46" y="20"/>
                      </a:cubicBezTo>
                      <a:cubicBezTo>
                        <a:pt x="62" y="15"/>
                        <a:pt x="54" y="17"/>
                        <a:pt x="72" y="14"/>
                      </a:cubicBezTo>
                      <a:cubicBezTo>
                        <a:pt x="77" y="9"/>
                        <a:pt x="90" y="0"/>
                        <a:pt x="90" y="0"/>
                      </a:cubicBezTo>
                      <a:cubicBezTo>
                        <a:pt x="109" y="6"/>
                        <a:pt x="85" y="23"/>
                        <a:pt x="76" y="26"/>
                      </a:cubicBezTo>
                      <a:cubicBezTo>
                        <a:pt x="71" y="33"/>
                        <a:pt x="68" y="35"/>
                        <a:pt x="60" y="38"/>
                      </a:cubicBezTo>
                      <a:cubicBezTo>
                        <a:pt x="54" y="36"/>
                        <a:pt x="42" y="32"/>
                        <a:pt x="42" y="32"/>
                      </a:cubicBezTo>
                      <a:cubicBezTo>
                        <a:pt x="33" y="23"/>
                        <a:pt x="26" y="26"/>
                        <a:pt x="14" y="30"/>
                      </a:cubicBezTo>
                      <a:cubicBezTo>
                        <a:pt x="1" y="28"/>
                        <a:pt x="0" y="24"/>
                        <a:pt x="4" y="32"/>
                      </a:cubicBezTo>
                      <a:close/>
                    </a:path>
                  </a:pathLst>
                </a:custGeom>
                <a:solidFill>
                  <a:srgbClr val="CCB374"/>
                </a:solidFill>
                <a:ln w="9525">
                  <a:noFill/>
                  <a:round/>
                  <a:headEnd/>
                  <a:tailEnd/>
                </a:ln>
                <a:effectLst/>
              </p:spPr>
              <p:txBody>
                <a:bodyPr wrap="none" anchor="ctr"/>
                <a:lstStyle/>
                <a:p>
                  <a:endParaRPr lang="en-US"/>
                </a:p>
              </p:txBody>
            </p:sp>
            <p:sp>
              <p:nvSpPr>
                <p:cNvPr id="2063" name="Freeform 15"/>
                <p:cNvSpPr>
                  <a:spLocks noChangeArrowheads="1"/>
                </p:cNvSpPr>
                <p:nvPr/>
              </p:nvSpPr>
              <p:spPr bwMode="auto">
                <a:xfrm>
                  <a:off x="2612" y="922"/>
                  <a:ext cx="83" cy="92"/>
                </a:xfrm>
                <a:custGeom>
                  <a:avLst/>
                  <a:gdLst/>
                  <a:ahLst/>
                  <a:cxnLst>
                    <a:cxn ang="0">
                      <a:pos x="8" y="18"/>
                    </a:cxn>
                    <a:cxn ang="0">
                      <a:pos x="18" y="0"/>
                    </a:cxn>
                    <a:cxn ang="0">
                      <a:pos x="34" y="18"/>
                    </a:cxn>
                    <a:cxn ang="0">
                      <a:pos x="62" y="4"/>
                    </a:cxn>
                    <a:cxn ang="0">
                      <a:pos x="46" y="34"/>
                    </a:cxn>
                    <a:cxn ang="0">
                      <a:pos x="54" y="48"/>
                    </a:cxn>
                    <a:cxn ang="0">
                      <a:pos x="58" y="60"/>
                    </a:cxn>
                    <a:cxn ang="0">
                      <a:pos x="46" y="74"/>
                    </a:cxn>
                    <a:cxn ang="0">
                      <a:pos x="34" y="60"/>
                    </a:cxn>
                    <a:cxn ang="0">
                      <a:pos x="22" y="48"/>
                    </a:cxn>
                    <a:cxn ang="0">
                      <a:pos x="28" y="68"/>
                    </a:cxn>
                    <a:cxn ang="0">
                      <a:pos x="30" y="74"/>
                    </a:cxn>
                    <a:cxn ang="0">
                      <a:pos x="20" y="104"/>
                    </a:cxn>
                    <a:cxn ang="0">
                      <a:pos x="12" y="102"/>
                    </a:cxn>
                    <a:cxn ang="0">
                      <a:pos x="8" y="90"/>
                    </a:cxn>
                    <a:cxn ang="0">
                      <a:pos x="0" y="54"/>
                    </a:cxn>
                    <a:cxn ang="0">
                      <a:pos x="2" y="30"/>
                    </a:cxn>
                    <a:cxn ang="0">
                      <a:pos x="8" y="18"/>
                    </a:cxn>
                  </a:cxnLst>
                  <a:rect l="0" t="0" r="r" b="b"/>
                  <a:pathLst>
                    <a:path w="76" h="104">
                      <a:moveTo>
                        <a:pt x="8" y="18"/>
                      </a:moveTo>
                      <a:cubicBezTo>
                        <a:pt x="10" y="8"/>
                        <a:pt x="9" y="3"/>
                        <a:pt x="18" y="0"/>
                      </a:cubicBezTo>
                      <a:cubicBezTo>
                        <a:pt x="28" y="3"/>
                        <a:pt x="25" y="12"/>
                        <a:pt x="34" y="18"/>
                      </a:cubicBezTo>
                      <a:cubicBezTo>
                        <a:pt x="46" y="16"/>
                        <a:pt x="51" y="8"/>
                        <a:pt x="62" y="4"/>
                      </a:cubicBezTo>
                      <a:cubicBezTo>
                        <a:pt x="76" y="9"/>
                        <a:pt x="56" y="31"/>
                        <a:pt x="46" y="34"/>
                      </a:cubicBezTo>
                      <a:cubicBezTo>
                        <a:pt x="51" y="56"/>
                        <a:pt x="43" y="29"/>
                        <a:pt x="54" y="48"/>
                      </a:cubicBezTo>
                      <a:cubicBezTo>
                        <a:pt x="56" y="52"/>
                        <a:pt x="58" y="60"/>
                        <a:pt x="58" y="60"/>
                      </a:cubicBezTo>
                      <a:cubicBezTo>
                        <a:pt x="55" y="68"/>
                        <a:pt x="54" y="71"/>
                        <a:pt x="46" y="74"/>
                      </a:cubicBezTo>
                      <a:cubicBezTo>
                        <a:pt x="38" y="71"/>
                        <a:pt x="37" y="68"/>
                        <a:pt x="34" y="60"/>
                      </a:cubicBezTo>
                      <a:cubicBezTo>
                        <a:pt x="33" y="50"/>
                        <a:pt x="32" y="33"/>
                        <a:pt x="22" y="48"/>
                      </a:cubicBezTo>
                      <a:cubicBezTo>
                        <a:pt x="25" y="60"/>
                        <a:pt x="23" y="53"/>
                        <a:pt x="28" y="68"/>
                      </a:cubicBezTo>
                      <a:cubicBezTo>
                        <a:pt x="29" y="70"/>
                        <a:pt x="30" y="74"/>
                        <a:pt x="30" y="74"/>
                      </a:cubicBezTo>
                      <a:cubicBezTo>
                        <a:pt x="24" y="84"/>
                        <a:pt x="22" y="93"/>
                        <a:pt x="20" y="104"/>
                      </a:cubicBezTo>
                      <a:cubicBezTo>
                        <a:pt x="17" y="103"/>
                        <a:pt x="14" y="104"/>
                        <a:pt x="12" y="102"/>
                      </a:cubicBezTo>
                      <a:cubicBezTo>
                        <a:pt x="9" y="99"/>
                        <a:pt x="8" y="90"/>
                        <a:pt x="8" y="90"/>
                      </a:cubicBezTo>
                      <a:cubicBezTo>
                        <a:pt x="13" y="75"/>
                        <a:pt x="14" y="64"/>
                        <a:pt x="0" y="54"/>
                      </a:cubicBezTo>
                      <a:cubicBezTo>
                        <a:pt x="1" y="46"/>
                        <a:pt x="1" y="38"/>
                        <a:pt x="2" y="30"/>
                      </a:cubicBezTo>
                      <a:cubicBezTo>
                        <a:pt x="2" y="27"/>
                        <a:pt x="13" y="2"/>
                        <a:pt x="8" y="18"/>
                      </a:cubicBezTo>
                      <a:close/>
                    </a:path>
                  </a:pathLst>
                </a:custGeom>
                <a:solidFill>
                  <a:srgbClr val="CCB374"/>
                </a:solidFill>
                <a:ln w="9525">
                  <a:noFill/>
                  <a:round/>
                  <a:headEnd/>
                  <a:tailEnd/>
                </a:ln>
                <a:effectLst/>
              </p:spPr>
              <p:txBody>
                <a:bodyPr wrap="none" anchor="ctr"/>
                <a:lstStyle/>
                <a:p>
                  <a:endParaRPr lang="en-US"/>
                </a:p>
              </p:txBody>
            </p:sp>
            <p:sp>
              <p:nvSpPr>
                <p:cNvPr id="2064" name="Freeform 16"/>
                <p:cNvSpPr>
                  <a:spLocks noChangeArrowheads="1"/>
                </p:cNvSpPr>
                <p:nvPr/>
              </p:nvSpPr>
              <p:spPr bwMode="auto">
                <a:xfrm>
                  <a:off x="2753" y="871"/>
                  <a:ext cx="41" cy="54"/>
                </a:xfrm>
                <a:custGeom>
                  <a:avLst/>
                  <a:gdLst/>
                  <a:ahLst/>
                  <a:cxnLst>
                    <a:cxn ang="0">
                      <a:pos x="3" y="28"/>
                    </a:cxn>
                    <a:cxn ang="0">
                      <a:pos x="13" y="0"/>
                    </a:cxn>
                    <a:cxn ang="0">
                      <a:pos x="15" y="28"/>
                    </a:cxn>
                    <a:cxn ang="0">
                      <a:pos x="37" y="38"/>
                    </a:cxn>
                    <a:cxn ang="0">
                      <a:pos x="19" y="44"/>
                    </a:cxn>
                    <a:cxn ang="0">
                      <a:pos x="5" y="58"/>
                    </a:cxn>
                    <a:cxn ang="0">
                      <a:pos x="1" y="34"/>
                    </a:cxn>
                    <a:cxn ang="0">
                      <a:pos x="3" y="28"/>
                    </a:cxn>
                  </a:cxnLst>
                  <a:rect l="0" t="0" r="r" b="b"/>
                  <a:pathLst>
                    <a:path w="37" h="61">
                      <a:moveTo>
                        <a:pt x="3" y="28"/>
                      </a:moveTo>
                      <a:cubicBezTo>
                        <a:pt x="5" y="14"/>
                        <a:pt x="2" y="7"/>
                        <a:pt x="13" y="0"/>
                      </a:cubicBezTo>
                      <a:cubicBezTo>
                        <a:pt x="26" y="9"/>
                        <a:pt x="23" y="17"/>
                        <a:pt x="15" y="28"/>
                      </a:cubicBezTo>
                      <a:cubicBezTo>
                        <a:pt x="25" y="31"/>
                        <a:pt x="33" y="27"/>
                        <a:pt x="37" y="38"/>
                      </a:cubicBezTo>
                      <a:cubicBezTo>
                        <a:pt x="30" y="45"/>
                        <a:pt x="28" y="47"/>
                        <a:pt x="19" y="44"/>
                      </a:cubicBezTo>
                      <a:cubicBezTo>
                        <a:pt x="13" y="54"/>
                        <a:pt x="18" y="61"/>
                        <a:pt x="5" y="58"/>
                      </a:cubicBezTo>
                      <a:cubicBezTo>
                        <a:pt x="0" y="50"/>
                        <a:pt x="3" y="44"/>
                        <a:pt x="1" y="34"/>
                      </a:cubicBezTo>
                      <a:cubicBezTo>
                        <a:pt x="2" y="32"/>
                        <a:pt x="3" y="28"/>
                        <a:pt x="3" y="28"/>
                      </a:cubicBezTo>
                      <a:close/>
                    </a:path>
                  </a:pathLst>
                </a:custGeom>
                <a:solidFill>
                  <a:srgbClr val="CCB374"/>
                </a:solidFill>
                <a:ln w="9525">
                  <a:noFill/>
                  <a:round/>
                  <a:headEnd/>
                  <a:tailEnd/>
                </a:ln>
                <a:effectLst/>
              </p:spPr>
              <p:txBody>
                <a:bodyPr wrap="none" anchor="ctr"/>
                <a:lstStyle/>
                <a:p>
                  <a:endParaRPr lang="en-US"/>
                </a:p>
              </p:txBody>
            </p:sp>
            <p:sp>
              <p:nvSpPr>
                <p:cNvPr id="2065" name="Freeform 17"/>
                <p:cNvSpPr>
                  <a:spLocks noChangeArrowheads="1"/>
                </p:cNvSpPr>
                <p:nvPr/>
              </p:nvSpPr>
              <p:spPr bwMode="auto">
                <a:xfrm>
                  <a:off x="2763" y="955"/>
                  <a:ext cx="52" cy="26"/>
                </a:xfrm>
                <a:custGeom>
                  <a:avLst/>
                  <a:gdLst/>
                  <a:ahLst/>
                  <a:cxnLst>
                    <a:cxn ang="0">
                      <a:pos x="7" y="0"/>
                    </a:cxn>
                    <a:cxn ang="0">
                      <a:pos x="29" y="0"/>
                    </a:cxn>
                    <a:cxn ang="0">
                      <a:pos x="49" y="16"/>
                    </a:cxn>
                    <a:cxn ang="0">
                      <a:pos x="35" y="14"/>
                    </a:cxn>
                    <a:cxn ang="0">
                      <a:pos x="3" y="16"/>
                    </a:cxn>
                    <a:cxn ang="0">
                      <a:pos x="7" y="0"/>
                    </a:cxn>
                  </a:cxnLst>
                  <a:rect l="0" t="0" r="r" b="b"/>
                  <a:pathLst>
                    <a:path w="49" h="29">
                      <a:moveTo>
                        <a:pt x="7" y="0"/>
                      </a:moveTo>
                      <a:cubicBezTo>
                        <a:pt x="15" y="6"/>
                        <a:pt x="19" y="2"/>
                        <a:pt x="29" y="0"/>
                      </a:cubicBezTo>
                      <a:cubicBezTo>
                        <a:pt x="45" y="5"/>
                        <a:pt x="40" y="3"/>
                        <a:pt x="49" y="16"/>
                      </a:cubicBezTo>
                      <a:cubicBezTo>
                        <a:pt x="46" y="29"/>
                        <a:pt x="42" y="21"/>
                        <a:pt x="35" y="14"/>
                      </a:cubicBezTo>
                      <a:cubicBezTo>
                        <a:pt x="26" y="15"/>
                        <a:pt x="12" y="19"/>
                        <a:pt x="3" y="16"/>
                      </a:cubicBezTo>
                      <a:cubicBezTo>
                        <a:pt x="0" y="6"/>
                        <a:pt x="7" y="10"/>
                        <a:pt x="7" y="0"/>
                      </a:cubicBezTo>
                      <a:close/>
                    </a:path>
                  </a:pathLst>
                </a:custGeom>
                <a:solidFill>
                  <a:srgbClr val="CCB374"/>
                </a:solidFill>
                <a:ln w="9525">
                  <a:noFill/>
                  <a:round/>
                  <a:headEnd/>
                  <a:tailEnd/>
                </a:ln>
                <a:effectLst/>
              </p:spPr>
              <p:txBody>
                <a:bodyPr wrap="none" anchor="ctr"/>
                <a:lstStyle/>
                <a:p>
                  <a:endParaRPr lang="en-US"/>
                </a:p>
              </p:txBody>
            </p:sp>
            <p:sp>
              <p:nvSpPr>
                <p:cNvPr id="2066" name="Freeform 18"/>
                <p:cNvSpPr>
                  <a:spLocks noChangeArrowheads="1"/>
                </p:cNvSpPr>
                <p:nvPr/>
              </p:nvSpPr>
              <p:spPr bwMode="auto">
                <a:xfrm>
                  <a:off x="2817" y="914"/>
                  <a:ext cx="67" cy="46"/>
                </a:xfrm>
                <a:custGeom>
                  <a:avLst/>
                  <a:gdLst/>
                  <a:ahLst/>
                  <a:cxnLst>
                    <a:cxn ang="0">
                      <a:pos x="21" y="38"/>
                    </a:cxn>
                    <a:cxn ang="0">
                      <a:pos x="15" y="26"/>
                    </a:cxn>
                    <a:cxn ang="0">
                      <a:pos x="3" y="22"/>
                    </a:cxn>
                    <a:cxn ang="0">
                      <a:pos x="13" y="8"/>
                    </a:cxn>
                    <a:cxn ang="0">
                      <a:pos x="25" y="0"/>
                    </a:cxn>
                    <a:cxn ang="0">
                      <a:pos x="49" y="10"/>
                    </a:cxn>
                    <a:cxn ang="0">
                      <a:pos x="53" y="20"/>
                    </a:cxn>
                    <a:cxn ang="0">
                      <a:pos x="61" y="32"/>
                    </a:cxn>
                    <a:cxn ang="0">
                      <a:pos x="41" y="38"/>
                    </a:cxn>
                    <a:cxn ang="0">
                      <a:pos x="23" y="44"/>
                    </a:cxn>
                    <a:cxn ang="0">
                      <a:pos x="21" y="38"/>
                    </a:cxn>
                  </a:cxnLst>
                  <a:rect l="0" t="0" r="r" b="b"/>
                  <a:pathLst>
                    <a:path w="61" h="48">
                      <a:moveTo>
                        <a:pt x="21" y="38"/>
                      </a:moveTo>
                      <a:cubicBezTo>
                        <a:pt x="19" y="34"/>
                        <a:pt x="19" y="29"/>
                        <a:pt x="15" y="26"/>
                      </a:cubicBezTo>
                      <a:cubicBezTo>
                        <a:pt x="12" y="24"/>
                        <a:pt x="3" y="22"/>
                        <a:pt x="3" y="22"/>
                      </a:cubicBezTo>
                      <a:cubicBezTo>
                        <a:pt x="0" y="12"/>
                        <a:pt x="5" y="12"/>
                        <a:pt x="13" y="8"/>
                      </a:cubicBezTo>
                      <a:cubicBezTo>
                        <a:pt x="17" y="6"/>
                        <a:pt x="25" y="0"/>
                        <a:pt x="25" y="0"/>
                      </a:cubicBezTo>
                      <a:cubicBezTo>
                        <a:pt x="37" y="2"/>
                        <a:pt x="41" y="2"/>
                        <a:pt x="49" y="10"/>
                      </a:cubicBezTo>
                      <a:cubicBezTo>
                        <a:pt x="45" y="21"/>
                        <a:pt x="46" y="12"/>
                        <a:pt x="53" y="20"/>
                      </a:cubicBezTo>
                      <a:cubicBezTo>
                        <a:pt x="56" y="24"/>
                        <a:pt x="61" y="32"/>
                        <a:pt x="61" y="32"/>
                      </a:cubicBezTo>
                      <a:cubicBezTo>
                        <a:pt x="56" y="47"/>
                        <a:pt x="53" y="42"/>
                        <a:pt x="41" y="38"/>
                      </a:cubicBezTo>
                      <a:cubicBezTo>
                        <a:pt x="27" y="47"/>
                        <a:pt x="34" y="48"/>
                        <a:pt x="23" y="44"/>
                      </a:cubicBezTo>
                      <a:cubicBezTo>
                        <a:pt x="22" y="42"/>
                        <a:pt x="21" y="38"/>
                        <a:pt x="21" y="38"/>
                      </a:cubicBezTo>
                      <a:close/>
                    </a:path>
                  </a:pathLst>
                </a:custGeom>
                <a:solidFill>
                  <a:srgbClr val="CCB374"/>
                </a:solidFill>
                <a:ln w="9525">
                  <a:noFill/>
                  <a:round/>
                  <a:headEnd/>
                  <a:tailEnd/>
                </a:ln>
                <a:effectLst/>
              </p:spPr>
              <p:txBody>
                <a:bodyPr wrap="none" anchor="ctr"/>
                <a:lstStyle/>
                <a:p>
                  <a:endParaRPr lang="en-US"/>
                </a:p>
              </p:txBody>
            </p:sp>
            <p:sp>
              <p:nvSpPr>
                <p:cNvPr id="2067" name="Freeform 19"/>
                <p:cNvSpPr>
                  <a:spLocks noChangeArrowheads="1"/>
                </p:cNvSpPr>
                <p:nvPr/>
              </p:nvSpPr>
              <p:spPr bwMode="auto">
                <a:xfrm>
                  <a:off x="2835" y="936"/>
                  <a:ext cx="315" cy="164"/>
                </a:xfrm>
                <a:custGeom>
                  <a:avLst/>
                  <a:gdLst/>
                  <a:ahLst/>
                  <a:cxnLst>
                    <a:cxn ang="0">
                      <a:pos x="46" y="28"/>
                    </a:cxn>
                    <a:cxn ang="0">
                      <a:pos x="36" y="14"/>
                    </a:cxn>
                    <a:cxn ang="0">
                      <a:pos x="26" y="30"/>
                    </a:cxn>
                    <a:cxn ang="0">
                      <a:pos x="0" y="24"/>
                    </a:cxn>
                    <a:cxn ang="0">
                      <a:pos x="10" y="42"/>
                    </a:cxn>
                    <a:cxn ang="0">
                      <a:pos x="16" y="62"/>
                    </a:cxn>
                    <a:cxn ang="0">
                      <a:pos x="24" y="48"/>
                    </a:cxn>
                    <a:cxn ang="0">
                      <a:pos x="30" y="44"/>
                    </a:cxn>
                    <a:cxn ang="0">
                      <a:pos x="48" y="56"/>
                    </a:cxn>
                    <a:cxn ang="0">
                      <a:pos x="70" y="62"/>
                    </a:cxn>
                    <a:cxn ang="0">
                      <a:pos x="88" y="72"/>
                    </a:cxn>
                    <a:cxn ang="0">
                      <a:pos x="106" y="102"/>
                    </a:cxn>
                    <a:cxn ang="0">
                      <a:pos x="104" y="122"/>
                    </a:cxn>
                    <a:cxn ang="0">
                      <a:pos x="98" y="134"/>
                    </a:cxn>
                    <a:cxn ang="0">
                      <a:pos x="122" y="128"/>
                    </a:cxn>
                    <a:cxn ang="0">
                      <a:pos x="140" y="140"/>
                    </a:cxn>
                    <a:cxn ang="0">
                      <a:pos x="168" y="148"/>
                    </a:cxn>
                    <a:cxn ang="0">
                      <a:pos x="174" y="146"/>
                    </a:cxn>
                    <a:cxn ang="0">
                      <a:pos x="168" y="134"/>
                    </a:cxn>
                    <a:cxn ang="0">
                      <a:pos x="178" y="136"/>
                    </a:cxn>
                    <a:cxn ang="0">
                      <a:pos x="186" y="118"/>
                    </a:cxn>
                    <a:cxn ang="0">
                      <a:pos x="202" y="122"/>
                    </a:cxn>
                    <a:cxn ang="0">
                      <a:pos x="214" y="130"/>
                    </a:cxn>
                    <a:cxn ang="0">
                      <a:pos x="244" y="168"/>
                    </a:cxn>
                    <a:cxn ang="0">
                      <a:pos x="262" y="178"/>
                    </a:cxn>
                    <a:cxn ang="0">
                      <a:pos x="284" y="170"/>
                    </a:cxn>
                    <a:cxn ang="0">
                      <a:pos x="268" y="160"/>
                    </a:cxn>
                    <a:cxn ang="0">
                      <a:pos x="256" y="138"/>
                    </a:cxn>
                    <a:cxn ang="0">
                      <a:pos x="250" y="132"/>
                    </a:cxn>
                    <a:cxn ang="0">
                      <a:pos x="248" y="122"/>
                    </a:cxn>
                    <a:cxn ang="0">
                      <a:pos x="236" y="116"/>
                    </a:cxn>
                    <a:cxn ang="0">
                      <a:pos x="240" y="96"/>
                    </a:cxn>
                    <a:cxn ang="0">
                      <a:pos x="220" y="86"/>
                    </a:cxn>
                    <a:cxn ang="0">
                      <a:pos x="210" y="70"/>
                    </a:cxn>
                    <a:cxn ang="0">
                      <a:pos x="190" y="54"/>
                    </a:cxn>
                    <a:cxn ang="0">
                      <a:pos x="168" y="38"/>
                    </a:cxn>
                    <a:cxn ang="0">
                      <a:pos x="156" y="34"/>
                    </a:cxn>
                    <a:cxn ang="0">
                      <a:pos x="120" y="16"/>
                    </a:cxn>
                    <a:cxn ang="0">
                      <a:pos x="102" y="4"/>
                    </a:cxn>
                    <a:cxn ang="0">
                      <a:pos x="96" y="0"/>
                    </a:cxn>
                    <a:cxn ang="0">
                      <a:pos x="70" y="10"/>
                    </a:cxn>
                    <a:cxn ang="0">
                      <a:pos x="56" y="32"/>
                    </a:cxn>
                    <a:cxn ang="0">
                      <a:pos x="46" y="28"/>
                    </a:cxn>
                  </a:cxnLst>
                  <a:rect l="0" t="0" r="r" b="b"/>
                  <a:pathLst>
                    <a:path w="286" h="182">
                      <a:moveTo>
                        <a:pt x="46" y="28"/>
                      </a:moveTo>
                      <a:cubicBezTo>
                        <a:pt x="41" y="14"/>
                        <a:pt x="46" y="17"/>
                        <a:pt x="36" y="14"/>
                      </a:cubicBezTo>
                      <a:cubicBezTo>
                        <a:pt x="31" y="17"/>
                        <a:pt x="26" y="30"/>
                        <a:pt x="26" y="30"/>
                      </a:cubicBezTo>
                      <a:cubicBezTo>
                        <a:pt x="12" y="25"/>
                        <a:pt x="19" y="21"/>
                        <a:pt x="0" y="24"/>
                      </a:cubicBezTo>
                      <a:cubicBezTo>
                        <a:pt x="2" y="33"/>
                        <a:pt x="2" y="37"/>
                        <a:pt x="10" y="42"/>
                      </a:cubicBezTo>
                      <a:cubicBezTo>
                        <a:pt x="12" y="49"/>
                        <a:pt x="14" y="55"/>
                        <a:pt x="16" y="62"/>
                      </a:cubicBezTo>
                      <a:cubicBezTo>
                        <a:pt x="24" y="59"/>
                        <a:pt x="27" y="57"/>
                        <a:pt x="24" y="48"/>
                      </a:cubicBezTo>
                      <a:cubicBezTo>
                        <a:pt x="26" y="47"/>
                        <a:pt x="28" y="43"/>
                        <a:pt x="30" y="44"/>
                      </a:cubicBezTo>
                      <a:cubicBezTo>
                        <a:pt x="48" y="48"/>
                        <a:pt x="36" y="52"/>
                        <a:pt x="48" y="56"/>
                      </a:cubicBezTo>
                      <a:cubicBezTo>
                        <a:pt x="74" y="65"/>
                        <a:pt x="47" y="56"/>
                        <a:pt x="70" y="62"/>
                      </a:cubicBezTo>
                      <a:cubicBezTo>
                        <a:pt x="77" y="64"/>
                        <a:pt x="88" y="72"/>
                        <a:pt x="88" y="72"/>
                      </a:cubicBezTo>
                      <a:cubicBezTo>
                        <a:pt x="96" y="84"/>
                        <a:pt x="102" y="87"/>
                        <a:pt x="106" y="102"/>
                      </a:cubicBezTo>
                      <a:cubicBezTo>
                        <a:pt x="105" y="109"/>
                        <a:pt x="106" y="115"/>
                        <a:pt x="104" y="122"/>
                      </a:cubicBezTo>
                      <a:cubicBezTo>
                        <a:pt x="103" y="126"/>
                        <a:pt x="94" y="132"/>
                        <a:pt x="98" y="134"/>
                      </a:cubicBezTo>
                      <a:cubicBezTo>
                        <a:pt x="106" y="137"/>
                        <a:pt x="122" y="128"/>
                        <a:pt x="122" y="128"/>
                      </a:cubicBezTo>
                      <a:cubicBezTo>
                        <a:pt x="130" y="131"/>
                        <a:pt x="133" y="135"/>
                        <a:pt x="140" y="140"/>
                      </a:cubicBezTo>
                      <a:cubicBezTo>
                        <a:pt x="148" y="145"/>
                        <a:pt x="159" y="145"/>
                        <a:pt x="168" y="148"/>
                      </a:cubicBezTo>
                      <a:cubicBezTo>
                        <a:pt x="170" y="147"/>
                        <a:pt x="173" y="148"/>
                        <a:pt x="174" y="146"/>
                      </a:cubicBezTo>
                      <a:cubicBezTo>
                        <a:pt x="176" y="142"/>
                        <a:pt x="164" y="136"/>
                        <a:pt x="168" y="134"/>
                      </a:cubicBezTo>
                      <a:cubicBezTo>
                        <a:pt x="171" y="132"/>
                        <a:pt x="175" y="135"/>
                        <a:pt x="178" y="136"/>
                      </a:cubicBezTo>
                      <a:cubicBezTo>
                        <a:pt x="182" y="131"/>
                        <a:pt x="186" y="118"/>
                        <a:pt x="186" y="118"/>
                      </a:cubicBezTo>
                      <a:cubicBezTo>
                        <a:pt x="189" y="119"/>
                        <a:pt x="199" y="120"/>
                        <a:pt x="202" y="122"/>
                      </a:cubicBezTo>
                      <a:cubicBezTo>
                        <a:pt x="206" y="124"/>
                        <a:pt x="214" y="130"/>
                        <a:pt x="214" y="130"/>
                      </a:cubicBezTo>
                      <a:cubicBezTo>
                        <a:pt x="224" y="145"/>
                        <a:pt x="228" y="158"/>
                        <a:pt x="244" y="168"/>
                      </a:cubicBezTo>
                      <a:cubicBezTo>
                        <a:pt x="250" y="172"/>
                        <a:pt x="262" y="178"/>
                        <a:pt x="262" y="178"/>
                      </a:cubicBezTo>
                      <a:cubicBezTo>
                        <a:pt x="265" y="178"/>
                        <a:pt x="286" y="182"/>
                        <a:pt x="284" y="170"/>
                      </a:cubicBezTo>
                      <a:cubicBezTo>
                        <a:pt x="283" y="164"/>
                        <a:pt x="268" y="160"/>
                        <a:pt x="268" y="160"/>
                      </a:cubicBezTo>
                      <a:cubicBezTo>
                        <a:pt x="261" y="150"/>
                        <a:pt x="270" y="143"/>
                        <a:pt x="256" y="138"/>
                      </a:cubicBezTo>
                      <a:cubicBezTo>
                        <a:pt x="254" y="136"/>
                        <a:pt x="251" y="135"/>
                        <a:pt x="250" y="132"/>
                      </a:cubicBezTo>
                      <a:cubicBezTo>
                        <a:pt x="248" y="129"/>
                        <a:pt x="250" y="125"/>
                        <a:pt x="248" y="122"/>
                      </a:cubicBezTo>
                      <a:cubicBezTo>
                        <a:pt x="246" y="118"/>
                        <a:pt x="240" y="118"/>
                        <a:pt x="236" y="116"/>
                      </a:cubicBezTo>
                      <a:cubicBezTo>
                        <a:pt x="230" y="107"/>
                        <a:pt x="227" y="100"/>
                        <a:pt x="240" y="96"/>
                      </a:cubicBezTo>
                      <a:cubicBezTo>
                        <a:pt x="236" y="83"/>
                        <a:pt x="236" y="84"/>
                        <a:pt x="220" y="86"/>
                      </a:cubicBezTo>
                      <a:cubicBezTo>
                        <a:pt x="209" y="82"/>
                        <a:pt x="208" y="82"/>
                        <a:pt x="210" y="70"/>
                      </a:cubicBezTo>
                      <a:cubicBezTo>
                        <a:pt x="207" y="60"/>
                        <a:pt x="199" y="57"/>
                        <a:pt x="190" y="54"/>
                      </a:cubicBezTo>
                      <a:cubicBezTo>
                        <a:pt x="181" y="45"/>
                        <a:pt x="181" y="42"/>
                        <a:pt x="168" y="38"/>
                      </a:cubicBezTo>
                      <a:cubicBezTo>
                        <a:pt x="164" y="37"/>
                        <a:pt x="156" y="34"/>
                        <a:pt x="156" y="34"/>
                      </a:cubicBezTo>
                      <a:cubicBezTo>
                        <a:pt x="146" y="24"/>
                        <a:pt x="134" y="21"/>
                        <a:pt x="120" y="16"/>
                      </a:cubicBezTo>
                      <a:cubicBezTo>
                        <a:pt x="113" y="14"/>
                        <a:pt x="108" y="8"/>
                        <a:pt x="102" y="4"/>
                      </a:cubicBezTo>
                      <a:cubicBezTo>
                        <a:pt x="100" y="3"/>
                        <a:pt x="96" y="0"/>
                        <a:pt x="96" y="0"/>
                      </a:cubicBezTo>
                      <a:cubicBezTo>
                        <a:pt x="83" y="2"/>
                        <a:pt x="79" y="1"/>
                        <a:pt x="70" y="10"/>
                      </a:cubicBezTo>
                      <a:cubicBezTo>
                        <a:pt x="67" y="19"/>
                        <a:pt x="63" y="27"/>
                        <a:pt x="56" y="32"/>
                      </a:cubicBezTo>
                      <a:cubicBezTo>
                        <a:pt x="49" y="30"/>
                        <a:pt x="52" y="31"/>
                        <a:pt x="46" y="28"/>
                      </a:cubicBezTo>
                      <a:close/>
                    </a:path>
                  </a:pathLst>
                </a:custGeom>
                <a:solidFill>
                  <a:srgbClr val="CCB374"/>
                </a:solidFill>
                <a:ln w="9525">
                  <a:noFill/>
                  <a:round/>
                  <a:headEnd/>
                  <a:tailEnd/>
                </a:ln>
                <a:effectLst/>
              </p:spPr>
              <p:txBody>
                <a:bodyPr wrap="none" anchor="ctr"/>
                <a:lstStyle/>
                <a:p>
                  <a:endParaRPr lang="en-US"/>
                </a:p>
              </p:txBody>
            </p:sp>
            <p:sp>
              <p:nvSpPr>
                <p:cNvPr id="2068" name="Freeform 20"/>
                <p:cNvSpPr>
                  <a:spLocks noChangeArrowheads="1"/>
                </p:cNvSpPr>
                <p:nvPr/>
              </p:nvSpPr>
              <p:spPr bwMode="auto">
                <a:xfrm>
                  <a:off x="3108" y="951"/>
                  <a:ext cx="86" cy="70"/>
                </a:xfrm>
                <a:custGeom>
                  <a:avLst/>
                  <a:gdLst/>
                  <a:ahLst/>
                  <a:cxnLst>
                    <a:cxn ang="0">
                      <a:pos x="1" y="58"/>
                    </a:cxn>
                    <a:cxn ang="0">
                      <a:pos x="27" y="60"/>
                    </a:cxn>
                    <a:cxn ang="0">
                      <a:pos x="45" y="48"/>
                    </a:cxn>
                    <a:cxn ang="0">
                      <a:pos x="57" y="30"/>
                    </a:cxn>
                    <a:cxn ang="0">
                      <a:pos x="43" y="14"/>
                    </a:cxn>
                    <a:cxn ang="0">
                      <a:pos x="43" y="4"/>
                    </a:cxn>
                    <a:cxn ang="0">
                      <a:pos x="71" y="26"/>
                    </a:cxn>
                    <a:cxn ang="0">
                      <a:pos x="67" y="54"/>
                    </a:cxn>
                    <a:cxn ang="0">
                      <a:pos x="33" y="78"/>
                    </a:cxn>
                    <a:cxn ang="0">
                      <a:pos x="9" y="66"/>
                    </a:cxn>
                    <a:cxn ang="0">
                      <a:pos x="3" y="62"/>
                    </a:cxn>
                    <a:cxn ang="0">
                      <a:pos x="1" y="58"/>
                    </a:cxn>
                  </a:cxnLst>
                  <a:rect l="0" t="0" r="r" b="b"/>
                  <a:pathLst>
                    <a:path w="78" h="78">
                      <a:moveTo>
                        <a:pt x="1" y="58"/>
                      </a:moveTo>
                      <a:cubicBezTo>
                        <a:pt x="6" y="44"/>
                        <a:pt x="18" y="57"/>
                        <a:pt x="27" y="60"/>
                      </a:cubicBezTo>
                      <a:cubicBezTo>
                        <a:pt x="35" y="57"/>
                        <a:pt x="38" y="52"/>
                        <a:pt x="45" y="48"/>
                      </a:cubicBezTo>
                      <a:cubicBezTo>
                        <a:pt x="48" y="40"/>
                        <a:pt x="51" y="36"/>
                        <a:pt x="57" y="30"/>
                      </a:cubicBezTo>
                      <a:cubicBezTo>
                        <a:pt x="55" y="23"/>
                        <a:pt x="43" y="14"/>
                        <a:pt x="43" y="14"/>
                      </a:cubicBezTo>
                      <a:cubicBezTo>
                        <a:pt x="33" y="0"/>
                        <a:pt x="30" y="1"/>
                        <a:pt x="43" y="4"/>
                      </a:cubicBezTo>
                      <a:cubicBezTo>
                        <a:pt x="54" y="11"/>
                        <a:pt x="58" y="22"/>
                        <a:pt x="71" y="26"/>
                      </a:cubicBezTo>
                      <a:cubicBezTo>
                        <a:pt x="78" y="37"/>
                        <a:pt x="78" y="46"/>
                        <a:pt x="67" y="54"/>
                      </a:cubicBezTo>
                      <a:cubicBezTo>
                        <a:pt x="51" y="49"/>
                        <a:pt x="53" y="71"/>
                        <a:pt x="33" y="78"/>
                      </a:cubicBezTo>
                      <a:cubicBezTo>
                        <a:pt x="16" y="72"/>
                        <a:pt x="25" y="76"/>
                        <a:pt x="9" y="66"/>
                      </a:cubicBezTo>
                      <a:cubicBezTo>
                        <a:pt x="7" y="65"/>
                        <a:pt x="3" y="62"/>
                        <a:pt x="3" y="62"/>
                      </a:cubicBezTo>
                      <a:cubicBezTo>
                        <a:pt x="0" y="54"/>
                        <a:pt x="13" y="42"/>
                        <a:pt x="1" y="58"/>
                      </a:cubicBezTo>
                      <a:close/>
                    </a:path>
                  </a:pathLst>
                </a:custGeom>
                <a:solidFill>
                  <a:srgbClr val="CCB374"/>
                </a:solidFill>
                <a:ln w="9525">
                  <a:noFill/>
                  <a:round/>
                  <a:headEnd/>
                  <a:tailEnd/>
                </a:ln>
                <a:effectLst/>
              </p:spPr>
              <p:txBody>
                <a:bodyPr wrap="none" anchor="ctr"/>
                <a:lstStyle/>
                <a:p>
                  <a:endParaRPr lang="en-US"/>
                </a:p>
              </p:txBody>
            </p:sp>
            <p:sp>
              <p:nvSpPr>
                <p:cNvPr id="2069" name="Freeform 21"/>
                <p:cNvSpPr>
                  <a:spLocks noChangeArrowheads="1"/>
                </p:cNvSpPr>
                <p:nvPr/>
              </p:nvSpPr>
              <p:spPr bwMode="auto">
                <a:xfrm>
                  <a:off x="3289" y="804"/>
                  <a:ext cx="21" cy="15"/>
                </a:xfrm>
                <a:custGeom>
                  <a:avLst/>
                  <a:gdLst/>
                  <a:ahLst/>
                  <a:cxnLst>
                    <a:cxn ang="0">
                      <a:pos x="3" y="4"/>
                    </a:cxn>
                    <a:cxn ang="0">
                      <a:pos x="3" y="14"/>
                    </a:cxn>
                    <a:cxn ang="0">
                      <a:pos x="3" y="4"/>
                    </a:cxn>
                  </a:cxnLst>
                  <a:rect l="0" t="0" r="r" b="b"/>
                  <a:pathLst>
                    <a:path w="17" h="18">
                      <a:moveTo>
                        <a:pt x="3" y="4"/>
                      </a:moveTo>
                      <a:cubicBezTo>
                        <a:pt x="17" y="7"/>
                        <a:pt x="16" y="18"/>
                        <a:pt x="3" y="14"/>
                      </a:cubicBezTo>
                      <a:cubicBezTo>
                        <a:pt x="0" y="6"/>
                        <a:pt x="7" y="0"/>
                        <a:pt x="3" y="4"/>
                      </a:cubicBezTo>
                      <a:close/>
                    </a:path>
                  </a:pathLst>
                </a:custGeom>
                <a:solidFill>
                  <a:srgbClr val="CCB374"/>
                </a:solidFill>
                <a:ln w="9525">
                  <a:noFill/>
                  <a:round/>
                  <a:headEnd/>
                  <a:tailEnd/>
                </a:ln>
                <a:effectLst/>
              </p:spPr>
              <p:txBody>
                <a:bodyPr wrap="none" anchor="ctr"/>
                <a:lstStyle/>
                <a:p>
                  <a:endParaRPr lang="en-US"/>
                </a:p>
              </p:txBody>
            </p:sp>
            <p:sp>
              <p:nvSpPr>
                <p:cNvPr id="2070" name="Freeform 22"/>
                <p:cNvSpPr>
                  <a:spLocks noChangeArrowheads="1"/>
                </p:cNvSpPr>
                <p:nvPr/>
              </p:nvSpPr>
              <p:spPr bwMode="auto">
                <a:xfrm>
                  <a:off x="3398" y="912"/>
                  <a:ext cx="29" cy="21"/>
                </a:xfrm>
                <a:custGeom>
                  <a:avLst/>
                  <a:gdLst/>
                  <a:ahLst/>
                  <a:cxnLst>
                    <a:cxn ang="0">
                      <a:pos x="8" y="14"/>
                    </a:cxn>
                    <a:cxn ang="0">
                      <a:pos x="14" y="0"/>
                    </a:cxn>
                    <a:cxn ang="0">
                      <a:pos x="14" y="22"/>
                    </a:cxn>
                    <a:cxn ang="0">
                      <a:pos x="8" y="14"/>
                    </a:cxn>
                  </a:cxnLst>
                  <a:rect l="0" t="0" r="r" b="b"/>
                  <a:pathLst>
                    <a:path w="26" h="22">
                      <a:moveTo>
                        <a:pt x="8" y="14"/>
                      </a:moveTo>
                      <a:cubicBezTo>
                        <a:pt x="5" y="6"/>
                        <a:pt x="5" y="3"/>
                        <a:pt x="14" y="0"/>
                      </a:cubicBezTo>
                      <a:cubicBezTo>
                        <a:pt x="26" y="4"/>
                        <a:pt x="23" y="16"/>
                        <a:pt x="14" y="22"/>
                      </a:cubicBezTo>
                      <a:cubicBezTo>
                        <a:pt x="0" y="17"/>
                        <a:pt x="13" y="3"/>
                        <a:pt x="8" y="14"/>
                      </a:cubicBezTo>
                      <a:close/>
                    </a:path>
                  </a:pathLst>
                </a:custGeom>
                <a:solidFill>
                  <a:srgbClr val="CCB374"/>
                </a:solidFill>
                <a:ln w="9525">
                  <a:noFill/>
                  <a:round/>
                  <a:headEnd/>
                  <a:tailEnd/>
                </a:ln>
                <a:effectLst/>
              </p:spPr>
              <p:txBody>
                <a:bodyPr wrap="none" anchor="ctr"/>
                <a:lstStyle/>
                <a:p>
                  <a:endParaRPr lang="en-US"/>
                </a:p>
              </p:txBody>
            </p:sp>
            <p:sp>
              <p:nvSpPr>
                <p:cNvPr id="2071" name="Freeform 23"/>
                <p:cNvSpPr>
                  <a:spLocks noChangeArrowheads="1"/>
                </p:cNvSpPr>
                <p:nvPr/>
              </p:nvSpPr>
              <p:spPr bwMode="auto">
                <a:xfrm>
                  <a:off x="3049" y="669"/>
                  <a:ext cx="21" cy="13"/>
                </a:xfrm>
                <a:custGeom>
                  <a:avLst/>
                  <a:gdLst/>
                  <a:ahLst/>
                  <a:cxnLst>
                    <a:cxn ang="0">
                      <a:pos x="7" y="12"/>
                    </a:cxn>
                    <a:cxn ang="0">
                      <a:pos x="17" y="2"/>
                    </a:cxn>
                    <a:cxn ang="0">
                      <a:pos x="9" y="12"/>
                    </a:cxn>
                    <a:cxn ang="0">
                      <a:pos x="7" y="12"/>
                    </a:cxn>
                  </a:cxnLst>
                  <a:rect l="0" t="0" r="r" b="b"/>
                  <a:pathLst>
                    <a:path w="20" h="15">
                      <a:moveTo>
                        <a:pt x="7" y="12"/>
                      </a:moveTo>
                      <a:cubicBezTo>
                        <a:pt x="0" y="1"/>
                        <a:pt x="6" y="0"/>
                        <a:pt x="17" y="2"/>
                      </a:cubicBezTo>
                      <a:cubicBezTo>
                        <a:pt x="20" y="10"/>
                        <a:pt x="18" y="15"/>
                        <a:pt x="9" y="12"/>
                      </a:cubicBezTo>
                      <a:cubicBezTo>
                        <a:pt x="4" y="4"/>
                        <a:pt x="4" y="4"/>
                        <a:pt x="7" y="12"/>
                      </a:cubicBezTo>
                      <a:close/>
                    </a:path>
                  </a:pathLst>
                </a:custGeom>
                <a:solidFill>
                  <a:srgbClr val="CCB374"/>
                </a:solidFill>
                <a:ln w="9525">
                  <a:noFill/>
                  <a:round/>
                  <a:headEnd/>
                  <a:tailEnd/>
                </a:ln>
                <a:effectLst/>
              </p:spPr>
              <p:txBody>
                <a:bodyPr wrap="none" anchor="ctr"/>
                <a:lstStyle/>
                <a:p>
                  <a:endParaRPr lang="en-US"/>
                </a:p>
              </p:txBody>
            </p:sp>
            <p:sp>
              <p:nvSpPr>
                <p:cNvPr id="2072" name="Freeform 24"/>
                <p:cNvSpPr>
                  <a:spLocks noChangeArrowheads="1"/>
                </p:cNvSpPr>
                <p:nvPr/>
              </p:nvSpPr>
              <p:spPr bwMode="auto">
                <a:xfrm>
                  <a:off x="2866" y="782"/>
                  <a:ext cx="21" cy="13"/>
                </a:xfrm>
                <a:custGeom>
                  <a:avLst/>
                  <a:gdLst/>
                  <a:ahLst/>
                  <a:cxnLst>
                    <a:cxn ang="0">
                      <a:pos x="7" y="12"/>
                    </a:cxn>
                    <a:cxn ang="0">
                      <a:pos x="15" y="2"/>
                    </a:cxn>
                    <a:cxn ang="0">
                      <a:pos x="15" y="14"/>
                    </a:cxn>
                    <a:cxn ang="0">
                      <a:pos x="7" y="12"/>
                    </a:cxn>
                  </a:cxnLst>
                  <a:rect l="0" t="0" r="r" b="b"/>
                  <a:pathLst>
                    <a:path w="20" h="15">
                      <a:moveTo>
                        <a:pt x="7" y="12"/>
                      </a:moveTo>
                      <a:cubicBezTo>
                        <a:pt x="0" y="2"/>
                        <a:pt x="3" y="0"/>
                        <a:pt x="15" y="2"/>
                      </a:cubicBezTo>
                      <a:cubicBezTo>
                        <a:pt x="16" y="4"/>
                        <a:pt x="20" y="12"/>
                        <a:pt x="15" y="14"/>
                      </a:cubicBezTo>
                      <a:cubicBezTo>
                        <a:pt x="12" y="15"/>
                        <a:pt x="7" y="12"/>
                        <a:pt x="7" y="12"/>
                      </a:cubicBezTo>
                      <a:close/>
                    </a:path>
                  </a:pathLst>
                </a:custGeom>
                <a:solidFill>
                  <a:srgbClr val="CCB374"/>
                </a:solidFill>
                <a:ln w="9525">
                  <a:noFill/>
                  <a:round/>
                  <a:headEnd/>
                  <a:tailEnd/>
                </a:ln>
                <a:effectLst/>
              </p:spPr>
              <p:txBody>
                <a:bodyPr wrap="none" anchor="ctr"/>
                <a:lstStyle/>
                <a:p>
                  <a:endParaRPr lang="en-US"/>
                </a:p>
              </p:txBody>
            </p:sp>
            <p:sp>
              <p:nvSpPr>
                <p:cNvPr id="2073" name="Freeform 25"/>
                <p:cNvSpPr>
                  <a:spLocks noChangeArrowheads="1"/>
                </p:cNvSpPr>
                <p:nvPr/>
              </p:nvSpPr>
              <p:spPr bwMode="auto">
                <a:xfrm>
                  <a:off x="2664" y="747"/>
                  <a:ext cx="88" cy="73"/>
                </a:xfrm>
                <a:custGeom>
                  <a:avLst/>
                  <a:gdLst/>
                  <a:ahLst/>
                  <a:cxnLst>
                    <a:cxn ang="0">
                      <a:pos x="0" y="50"/>
                    </a:cxn>
                    <a:cxn ang="0">
                      <a:pos x="14" y="24"/>
                    </a:cxn>
                    <a:cxn ang="0">
                      <a:pos x="26" y="20"/>
                    </a:cxn>
                    <a:cxn ang="0">
                      <a:pos x="48" y="18"/>
                    </a:cxn>
                    <a:cxn ang="0">
                      <a:pos x="58" y="0"/>
                    </a:cxn>
                    <a:cxn ang="0">
                      <a:pos x="80" y="40"/>
                    </a:cxn>
                    <a:cxn ang="0">
                      <a:pos x="70" y="56"/>
                    </a:cxn>
                    <a:cxn ang="0">
                      <a:pos x="54" y="62"/>
                    </a:cxn>
                    <a:cxn ang="0">
                      <a:pos x="48" y="80"/>
                    </a:cxn>
                    <a:cxn ang="0">
                      <a:pos x="32" y="68"/>
                    </a:cxn>
                    <a:cxn ang="0">
                      <a:pos x="38" y="52"/>
                    </a:cxn>
                    <a:cxn ang="0">
                      <a:pos x="30" y="28"/>
                    </a:cxn>
                    <a:cxn ang="0">
                      <a:pos x="20" y="48"/>
                    </a:cxn>
                    <a:cxn ang="0">
                      <a:pos x="8" y="56"/>
                    </a:cxn>
                    <a:cxn ang="0">
                      <a:pos x="0" y="50"/>
                    </a:cxn>
                  </a:cxnLst>
                  <a:rect l="0" t="0" r="r" b="b"/>
                  <a:pathLst>
                    <a:path w="80" h="80">
                      <a:moveTo>
                        <a:pt x="0" y="50"/>
                      </a:moveTo>
                      <a:cubicBezTo>
                        <a:pt x="1" y="47"/>
                        <a:pt x="12" y="25"/>
                        <a:pt x="14" y="24"/>
                      </a:cubicBezTo>
                      <a:cubicBezTo>
                        <a:pt x="17" y="22"/>
                        <a:pt x="26" y="20"/>
                        <a:pt x="26" y="20"/>
                      </a:cubicBezTo>
                      <a:cubicBezTo>
                        <a:pt x="34" y="23"/>
                        <a:pt x="40" y="21"/>
                        <a:pt x="48" y="18"/>
                      </a:cubicBezTo>
                      <a:cubicBezTo>
                        <a:pt x="52" y="12"/>
                        <a:pt x="54" y="6"/>
                        <a:pt x="58" y="0"/>
                      </a:cubicBezTo>
                      <a:cubicBezTo>
                        <a:pt x="70" y="4"/>
                        <a:pt x="76" y="28"/>
                        <a:pt x="80" y="40"/>
                      </a:cubicBezTo>
                      <a:cubicBezTo>
                        <a:pt x="75" y="54"/>
                        <a:pt x="80" y="50"/>
                        <a:pt x="70" y="56"/>
                      </a:cubicBezTo>
                      <a:cubicBezTo>
                        <a:pt x="61" y="53"/>
                        <a:pt x="59" y="54"/>
                        <a:pt x="54" y="62"/>
                      </a:cubicBezTo>
                      <a:cubicBezTo>
                        <a:pt x="57" y="71"/>
                        <a:pt x="56" y="75"/>
                        <a:pt x="48" y="80"/>
                      </a:cubicBezTo>
                      <a:cubicBezTo>
                        <a:pt x="40" y="77"/>
                        <a:pt x="39" y="72"/>
                        <a:pt x="32" y="68"/>
                      </a:cubicBezTo>
                      <a:cubicBezTo>
                        <a:pt x="26" y="59"/>
                        <a:pt x="30" y="57"/>
                        <a:pt x="38" y="52"/>
                      </a:cubicBezTo>
                      <a:cubicBezTo>
                        <a:pt x="41" y="42"/>
                        <a:pt x="39" y="34"/>
                        <a:pt x="30" y="28"/>
                      </a:cubicBezTo>
                      <a:cubicBezTo>
                        <a:pt x="20" y="31"/>
                        <a:pt x="30" y="40"/>
                        <a:pt x="20" y="48"/>
                      </a:cubicBezTo>
                      <a:cubicBezTo>
                        <a:pt x="16" y="51"/>
                        <a:pt x="8" y="56"/>
                        <a:pt x="8" y="56"/>
                      </a:cubicBezTo>
                      <a:cubicBezTo>
                        <a:pt x="2" y="50"/>
                        <a:pt x="5" y="50"/>
                        <a:pt x="0" y="50"/>
                      </a:cubicBezTo>
                      <a:close/>
                    </a:path>
                  </a:pathLst>
                </a:custGeom>
                <a:solidFill>
                  <a:srgbClr val="CCB374"/>
                </a:solidFill>
                <a:ln w="9525">
                  <a:noFill/>
                  <a:round/>
                  <a:headEnd/>
                  <a:tailEnd/>
                </a:ln>
                <a:effectLst/>
              </p:spPr>
              <p:txBody>
                <a:bodyPr wrap="none" anchor="ctr"/>
                <a:lstStyle/>
                <a:p>
                  <a:endParaRPr lang="en-US"/>
                </a:p>
              </p:txBody>
            </p:sp>
            <p:sp>
              <p:nvSpPr>
                <p:cNvPr id="2074" name="Freeform 26"/>
                <p:cNvSpPr>
                  <a:spLocks noChangeArrowheads="1"/>
                </p:cNvSpPr>
                <p:nvPr/>
              </p:nvSpPr>
              <p:spPr bwMode="auto">
                <a:xfrm>
                  <a:off x="2636" y="593"/>
                  <a:ext cx="103" cy="156"/>
                </a:xfrm>
                <a:custGeom>
                  <a:avLst/>
                  <a:gdLst/>
                  <a:ahLst/>
                  <a:cxnLst>
                    <a:cxn ang="0">
                      <a:pos x="14" y="96"/>
                    </a:cxn>
                    <a:cxn ang="0">
                      <a:pos x="26" y="128"/>
                    </a:cxn>
                    <a:cxn ang="0">
                      <a:pos x="32" y="108"/>
                    </a:cxn>
                    <a:cxn ang="0">
                      <a:pos x="52" y="100"/>
                    </a:cxn>
                    <a:cxn ang="0">
                      <a:pos x="46" y="124"/>
                    </a:cxn>
                    <a:cxn ang="0">
                      <a:pos x="66" y="126"/>
                    </a:cxn>
                    <a:cxn ang="0">
                      <a:pos x="76" y="142"/>
                    </a:cxn>
                    <a:cxn ang="0">
                      <a:pos x="58" y="148"/>
                    </a:cxn>
                    <a:cxn ang="0">
                      <a:pos x="74" y="174"/>
                    </a:cxn>
                    <a:cxn ang="0">
                      <a:pos x="84" y="154"/>
                    </a:cxn>
                    <a:cxn ang="0">
                      <a:pos x="82" y="112"/>
                    </a:cxn>
                    <a:cxn ang="0">
                      <a:pos x="60" y="106"/>
                    </a:cxn>
                    <a:cxn ang="0">
                      <a:pos x="50" y="82"/>
                    </a:cxn>
                    <a:cxn ang="0">
                      <a:pos x="34" y="82"/>
                    </a:cxn>
                    <a:cxn ang="0">
                      <a:pos x="30" y="70"/>
                    </a:cxn>
                    <a:cxn ang="0">
                      <a:pos x="42" y="42"/>
                    </a:cxn>
                    <a:cxn ang="0">
                      <a:pos x="30" y="0"/>
                    </a:cxn>
                    <a:cxn ang="0">
                      <a:pos x="18" y="22"/>
                    </a:cxn>
                    <a:cxn ang="0">
                      <a:pos x="4" y="46"/>
                    </a:cxn>
                    <a:cxn ang="0">
                      <a:pos x="14" y="76"/>
                    </a:cxn>
                    <a:cxn ang="0">
                      <a:pos x="14" y="96"/>
                    </a:cxn>
                  </a:cxnLst>
                  <a:rect l="0" t="0" r="r" b="b"/>
                  <a:pathLst>
                    <a:path w="94" h="174">
                      <a:moveTo>
                        <a:pt x="14" y="96"/>
                      </a:moveTo>
                      <a:cubicBezTo>
                        <a:pt x="11" y="109"/>
                        <a:pt x="15" y="120"/>
                        <a:pt x="26" y="128"/>
                      </a:cubicBezTo>
                      <a:cubicBezTo>
                        <a:pt x="34" y="120"/>
                        <a:pt x="35" y="119"/>
                        <a:pt x="32" y="108"/>
                      </a:cubicBezTo>
                      <a:cubicBezTo>
                        <a:pt x="35" y="92"/>
                        <a:pt x="39" y="92"/>
                        <a:pt x="52" y="100"/>
                      </a:cubicBezTo>
                      <a:cubicBezTo>
                        <a:pt x="59" y="110"/>
                        <a:pt x="49" y="114"/>
                        <a:pt x="46" y="124"/>
                      </a:cubicBezTo>
                      <a:cubicBezTo>
                        <a:pt x="50" y="137"/>
                        <a:pt x="57" y="129"/>
                        <a:pt x="66" y="126"/>
                      </a:cubicBezTo>
                      <a:cubicBezTo>
                        <a:pt x="77" y="129"/>
                        <a:pt x="79" y="131"/>
                        <a:pt x="76" y="142"/>
                      </a:cubicBezTo>
                      <a:cubicBezTo>
                        <a:pt x="67" y="139"/>
                        <a:pt x="65" y="141"/>
                        <a:pt x="58" y="148"/>
                      </a:cubicBezTo>
                      <a:cubicBezTo>
                        <a:pt x="60" y="160"/>
                        <a:pt x="62" y="170"/>
                        <a:pt x="74" y="174"/>
                      </a:cubicBezTo>
                      <a:cubicBezTo>
                        <a:pt x="77" y="165"/>
                        <a:pt x="74" y="157"/>
                        <a:pt x="84" y="154"/>
                      </a:cubicBezTo>
                      <a:cubicBezTo>
                        <a:pt x="91" y="143"/>
                        <a:pt x="94" y="122"/>
                        <a:pt x="82" y="112"/>
                      </a:cubicBezTo>
                      <a:cubicBezTo>
                        <a:pt x="77" y="108"/>
                        <a:pt x="66" y="108"/>
                        <a:pt x="60" y="106"/>
                      </a:cubicBezTo>
                      <a:cubicBezTo>
                        <a:pt x="65" y="92"/>
                        <a:pt x="66" y="87"/>
                        <a:pt x="50" y="82"/>
                      </a:cubicBezTo>
                      <a:cubicBezTo>
                        <a:pt x="48" y="82"/>
                        <a:pt x="37" y="86"/>
                        <a:pt x="34" y="82"/>
                      </a:cubicBezTo>
                      <a:cubicBezTo>
                        <a:pt x="32" y="79"/>
                        <a:pt x="30" y="70"/>
                        <a:pt x="30" y="70"/>
                      </a:cubicBezTo>
                      <a:cubicBezTo>
                        <a:pt x="32" y="54"/>
                        <a:pt x="32" y="52"/>
                        <a:pt x="42" y="42"/>
                      </a:cubicBezTo>
                      <a:cubicBezTo>
                        <a:pt x="41" y="30"/>
                        <a:pt x="45" y="5"/>
                        <a:pt x="30" y="0"/>
                      </a:cubicBezTo>
                      <a:cubicBezTo>
                        <a:pt x="14" y="4"/>
                        <a:pt x="16" y="4"/>
                        <a:pt x="18" y="22"/>
                      </a:cubicBezTo>
                      <a:cubicBezTo>
                        <a:pt x="16" y="39"/>
                        <a:pt x="15" y="35"/>
                        <a:pt x="4" y="46"/>
                      </a:cubicBezTo>
                      <a:cubicBezTo>
                        <a:pt x="0" y="59"/>
                        <a:pt x="5" y="67"/>
                        <a:pt x="14" y="76"/>
                      </a:cubicBezTo>
                      <a:cubicBezTo>
                        <a:pt x="15" y="80"/>
                        <a:pt x="17" y="93"/>
                        <a:pt x="14" y="96"/>
                      </a:cubicBezTo>
                      <a:close/>
                    </a:path>
                  </a:pathLst>
                </a:custGeom>
                <a:solidFill>
                  <a:srgbClr val="CCB374"/>
                </a:solidFill>
                <a:ln w="9525">
                  <a:noFill/>
                  <a:round/>
                  <a:headEnd/>
                  <a:tailEnd/>
                </a:ln>
                <a:effectLst/>
              </p:spPr>
              <p:txBody>
                <a:bodyPr wrap="none" anchor="ctr"/>
                <a:lstStyle/>
                <a:p>
                  <a:endParaRPr lang="en-US"/>
                </a:p>
              </p:txBody>
            </p:sp>
            <p:sp>
              <p:nvSpPr>
                <p:cNvPr id="2075" name="Freeform 27"/>
                <p:cNvSpPr>
                  <a:spLocks noChangeArrowheads="1"/>
                </p:cNvSpPr>
                <p:nvPr/>
              </p:nvSpPr>
              <p:spPr bwMode="auto">
                <a:xfrm>
                  <a:off x="2662" y="707"/>
                  <a:ext cx="35" cy="45"/>
                </a:xfrm>
                <a:custGeom>
                  <a:avLst/>
                  <a:gdLst/>
                  <a:ahLst/>
                  <a:cxnLst>
                    <a:cxn ang="0">
                      <a:pos x="6" y="24"/>
                    </a:cxn>
                    <a:cxn ang="0">
                      <a:pos x="12" y="0"/>
                    </a:cxn>
                    <a:cxn ang="0">
                      <a:pos x="20" y="16"/>
                    </a:cxn>
                    <a:cxn ang="0">
                      <a:pos x="22" y="24"/>
                    </a:cxn>
                    <a:cxn ang="0">
                      <a:pos x="28" y="26"/>
                    </a:cxn>
                    <a:cxn ang="0">
                      <a:pos x="32" y="38"/>
                    </a:cxn>
                    <a:cxn ang="0">
                      <a:pos x="18" y="50"/>
                    </a:cxn>
                    <a:cxn ang="0">
                      <a:pos x="6" y="24"/>
                    </a:cxn>
                  </a:cxnLst>
                  <a:rect l="0" t="0" r="r" b="b"/>
                  <a:pathLst>
                    <a:path w="32" h="50">
                      <a:moveTo>
                        <a:pt x="6" y="24"/>
                      </a:moveTo>
                      <a:cubicBezTo>
                        <a:pt x="0" y="15"/>
                        <a:pt x="3" y="6"/>
                        <a:pt x="12" y="0"/>
                      </a:cubicBezTo>
                      <a:cubicBezTo>
                        <a:pt x="23" y="3"/>
                        <a:pt x="23" y="5"/>
                        <a:pt x="20" y="16"/>
                      </a:cubicBezTo>
                      <a:cubicBezTo>
                        <a:pt x="21" y="19"/>
                        <a:pt x="20" y="22"/>
                        <a:pt x="22" y="24"/>
                      </a:cubicBezTo>
                      <a:cubicBezTo>
                        <a:pt x="23" y="26"/>
                        <a:pt x="27" y="24"/>
                        <a:pt x="28" y="26"/>
                      </a:cubicBezTo>
                      <a:cubicBezTo>
                        <a:pt x="30" y="29"/>
                        <a:pt x="32" y="38"/>
                        <a:pt x="32" y="38"/>
                      </a:cubicBezTo>
                      <a:cubicBezTo>
                        <a:pt x="29" y="46"/>
                        <a:pt x="26" y="47"/>
                        <a:pt x="18" y="50"/>
                      </a:cubicBezTo>
                      <a:cubicBezTo>
                        <a:pt x="12" y="41"/>
                        <a:pt x="18" y="24"/>
                        <a:pt x="6" y="24"/>
                      </a:cubicBezTo>
                      <a:close/>
                    </a:path>
                  </a:pathLst>
                </a:custGeom>
                <a:solidFill>
                  <a:srgbClr val="CCB374"/>
                </a:solidFill>
                <a:ln w="9525">
                  <a:noFill/>
                  <a:round/>
                  <a:headEnd/>
                  <a:tailEnd/>
                </a:ln>
                <a:effectLst/>
              </p:spPr>
              <p:txBody>
                <a:bodyPr wrap="none" anchor="ctr"/>
                <a:lstStyle/>
                <a:p>
                  <a:endParaRPr lang="en-US"/>
                </a:p>
              </p:txBody>
            </p:sp>
            <p:sp>
              <p:nvSpPr>
                <p:cNvPr id="2076" name="Freeform 28"/>
                <p:cNvSpPr>
                  <a:spLocks noChangeArrowheads="1"/>
                </p:cNvSpPr>
                <p:nvPr/>
              </p:nvSpPr>
              <p:spPr bwMode="auto">
                <a:xfrm>
                  <a:off x="2589" y="718"/>
                  <a:ext cx="50" cy="45"/>
                </a:xfrm>
                <a:custGeom>
                  <a:avLst/>
                  <a:gdLst/>
                  <a:ahLst/>
                  <a:cxnLst>
                    <a:cxn ang="0">
                      <a:pos x="0" y="44"/>
                    </a:cxn>
                    <a:cxn ang="0">
                      <a:pos x="22" y="20"/>
                    </a:cxn>
                    <a:cxn ang="0">
                      <a:pos x="36" y="0"/>
                    </a:cxn>
                    <a:cxn ang="0">
                      <a:pos x="24" y="28"/>
                    </a:cxn>
                    <a:cxn ang="0">
                      <a:pos x="2" y="50"/>
                    </a:cxn>
                    <a:cxn ang="0">
                      <a:pos x="0" y="44"/>
                    </a:cxn>
                  </a:cxnLst>
                  <a:rect l="0" t="0" r="r" b="b"/>
                  <a:pathLst>
                    <a:path w="43" h="50">
                      <a:moveTo>
                        <a:pt x="0" y="44"/>
                      </a:moveTo>
                      <a:cubicBezTo>
                        <a:pt x="6" y="38"/>
                        <a:pt x="18" y="29"/>
                        <a:pt x="22" y="20"/>
                      </a:cubicBezTo>
                      <a:cubicBezTo>
                        <a:pt x="27" y="10"/>
                        <a:pt x="25" y="4"/>
                        <a:pt x="36" y="0"/>
                      </a:cubicBezTo>
                      <a:cubicBezTo>
                        <a:pt x="43" y="11"/>
                        <a:pt x="36" y="24"/>
                        <a:pt x="24" y="28"/>
                      </a:cubicBezTo>
                      <a:cubicBezTo>
                        <a:pt x="21" y="38"/>
                        <a:pt x="12" y="47"/>
                        <a:pt x="2" y="50"/>
                      </a:cubicBezTo>
                      <a:cubicBezTo>
                        <a:pt x="1" y="48"/>
                        <a:pt x="0" y="44"/>
                        <a:pt x="0" y="44"/>
                      </a:cubicBezTo>
                      <a:close/>
                    </a:path>
                  </a:pathLst>
                </a:custGeom>
                <a:solidFill>
                  <a:srgbClr val="CCB374"/>
                </a:solidFill>
                <a:ln w="9525">
                  <a:noFill/>
                  <a:round/>
                  <a:headEnd/>
                  <a:tailEnd/>
                </a:ln>
                <a:effectLst/>
              </p:spPr>
              <p:txBody>
                <a:bodyPr wrap="none" anchor="ctr"/>
                <a:lstStyle/>
                <a:p>
                  <a:endParaRPr lang="en-US"/>
                </a:p>
              </p:txBody>
            </p:sp>
            <p:sp>
              <p:nvSpPr>
                <p:cNvPr id="2077" name="Freeform 29"/>
                <p:cNvSpPr>
                  <a:spLocks noChangeArrowheads="1"/>
                </p:cNvSpPr>
                <p:nvPr/>
              </p:nvSpPr>
              <p:spPr bwMode="auto">
                <a:xfrm>
                  <a:off x="5300" y="655"/>
                  <a:ext cx="773" cy="483"/>
                </a:xfrm>
                <a:custGeom>
                  <a:avLst/>
                  <a:gdLst/>
                  <a:ahLst/>
                  <a:cxnLst>
                    <a:cxn ang="0">
                      <a:pos x="21" y="280"/>
                    </a:cxn>
                    <a:cxn ang="0">
                      <a:pos x="24" y="250"/>
                    </a:cxn>
                    <a:cxn ang="0">
                      <a:pos x="22" y="245"/>
                    </a:cxn>
                    <a:cxn ang="0">
                      <a:pos x="16" y="218"/>
                    </a:cxn>
                    <a:cxn ang="0">
                      <a:pos x="4" y="215"/>
                    </a:cxn>
                    <a:cxn ang="0">
                      <a:pos x="0" y="191"/>
                    </a:cxn>
                    <a:cxn ang="0">
                      <a:pos x="12" y="180"/>
                    </a:cxn>
                    <a:cxn ang="0">
                      <a:pos x="6" y="165"/>
                    </a:cxn>
                    <a:cxn ang="0">
                      <a:pos x="2" y="160"/>
                    </a:cxn>
                    <a:cxn ang="0">
                      <a:pos x="28" y="120"/>
                    </a:cxn>
                    <a:cxn ang="0">
                      <a:pos x="44" y="96"/>
                    </a:cxn>
                    <a:cxn ang="0">
                      <a:pos x="42" y="70"/>
                    </a:cxn>
                    <a:cxn ang="0">
                      <a:pos x="24" y="43"/>
                    </a:cxn>
                    <a:cxn ang="0">
                      <a:pos x="20" y="32"/>
                    </a:cxn>
                    <a:cxn ang="0">
                      <a:pos x="26" y="36"/>
                    </a:cxn>
                    <a:cxn ang="0">
                      <a:pos x="48" y="35"/>
                    </a:cxn>
                    <a:cxn ang="0">
                      <a:pos x="64" y="11"/>
                    </a:cxn>
                    <a:cxn ang="0">
                      <a:pos x="82" y="0"/>
                    </a:cxn>
                    <a:cxn ang="0">
                      <a:pos x="88" y="2"/>
                    </a:cxn>
                    <a:cxn ang="0">
                      <a:pos x="92" y="9"/>
                    </a:cxn>
                    <a:cxn ang="0">
                      <a:pos x="98" y="5"/>
                    </a:cxn>
                    <a:cxn ang="0">
                      <a:pos x="110" y="8"/>
                    </a:cxn>
                    <a:cxn ang="0">
                      <a:pos x="116" y="9"/>
                    </a:cxn>
                    <a:cxn ang="0">
                      <a:pos x="141" y="14"/>
                    </a:cxn>
                    <a:cxn ang="0">
                      <a:pos x="155" y="24"/>
                    </a:cxn>
                    <a:cxn ang="0">
                      <a:pos x="167" y="17"/>
                    </a:cxn>
                    <a:cxn ang="0">
                      <a:pos x="173" y="14"/>
                    </a:cxn>
                    <a:cxn ang="0">
                      <a:pos x="195" y="14"/>
                    </a:cxn>
                    <a:cxn ang="0">
                      <a:pos x="211" y="32"/>
                    </a:cxn>
                    <a:cxn ang="0">
                      <a:pos x="231" y="59"/>
                    </a:cxn>
                    <a:cxn ang="0">
                      <a:pos x="245" y="70"/>
                    </a:cxn>
                    <a:cxn ang="0">
                      <a:pos x="257" y="68"/>
                    </a:cxn>
                    <a:cxn ang="0">
                      <a:pos x="270" y="65"/>
                    </a:cxn>
                    <a:cxn ang="0">
                      <a:pos x="290" y="71"/>
                    </a:cxn>
                    <a:cxn ang="0">
                      <a:pos x="300" y="81"/>
                    </a:cxn>
                    <a:cxn ang="0">
                      <a:pos x="308" y="90"/>
                    </a:cxn>
                    <a:cxn ang="0">
                      <a:pos x="318" y="111"/>
                    </a:cxn>
                    <a:cxn ang="0">
                      <a:pos x="322" y="120"/>
                    </a:cxn>
                    <a:cxn ang="0">
                      <a:pos x="324" y="125"/>
                    </a:cxn>
                    <a:cxn ang="0">
                      <a:pos x="310" y="142"/>
                    </a:cxn>
                    <a:cxn ang="0">
                      <a:pos x="322" y="141"/>
                    </a:cxn>
                    <a:cxn ang="0">
                      <a:pos x="342" y="155"/>
                    </a:cxn>
                    <a:cxn ang="0">
                      <a:pos x="364" y="157"/>
                    </a:cxn>
                    <a:cxn ang="0">
                      <a:pos x="380" y="168"/>
                    </a:cxn>
                    <a:cxn ang="0">
                      <a:pos x="382" y="172"/>
                    </a:cxn>
                    <a:cxn ang="0">
                      <a:pos x="382" y="176"/>
                    </a:cxn>
                    <a:cxn ang="0">
                      <a:pos x="394" y="172"/>
                    </a:cxn>
                    <a:cxn ang="0">
                      <a:pos x="400" y="171"/>
                    </a:cxn>
                    <a:cxn ang="0">
                      <a:pos x="439" y="185"/>
                    </a:cxn>
                    <a:cxn ang="0">
                      <a:pos x="447" y="199"/>
                    </a:cxn>
                    <a:cxn ang="0">
                      <a:pos x="465" y="201"/>
                    </a:cxn>
                    <a:cxn ang="0">
                      <a:pos x="471" y="215"/>
                    </a:cxn>
                    <a:cxn ang="0">
                      <a:pos x="451" y="258"/>
                    </a:cxn>
                    <a:cxn ang="0">
                      <a:pos x="435" y="281"/>
                    </a:cxn>
                  </a:cxnLst>
                  <a:rect l="0" t="0" r="r" b="b"/>
                  <a:pathLst>
                    <a:path w="471" h="281">
                      <a:moveTo>
                        <a:pt x="21" y="280"/>
                      </a:moveTo>
                      <a:cubicBezTo>
                        <a:pt x="32" y="281"/>
                        <a:pt x="25" y="253"/>
                        <a:pt x="24" y="250"/>
                      </a:cubicBezTo>
                      <a:cubicBezTo>
                        <a:pt x="23" y="248"/>
                        <a:pt x="22" y="245"/>
                        <a:pt x="22" y="245"/>
                      </a:cubicBezTo>
                      <a:cubicBezTo>
                        <a:pt x="21" y="243"/>
                        <a:pt x="20" y="221"/>
                        <a:pt x="16" y="218"/>
                      </a:cubicBezTo>
                      <a:cubicBezTo>
                        <a:pt x="13" y="216"/>
                        <a:pt x="4" y="215"/>
                        <a:pt x="4" y="215"/>
                      </a:cubicBezTo>
                      <a:cubicBezTo>
                        <a:pt x="0" y="207"/>
                        <a:pt x="3" y="200"/>
                        <a:pt x="0" y="191"/>
                      </a:cubicBezTo>
                      <a:cubicBezTo>
                        <a:pt x="2" y="185"/>
                        <a:pt x="7" y="186"/>
                        <a:pt x="12" y="180"/>
                      </a:cubicBezTo>
                      <a:cubicBezTo>
                        <a:pt x="14" y="172"/>
                        <a:pt x="14" y="169"/>
                        <a:pt x="6" y="165"/>
                      </a:cubicBezTo>
                      <a:cubicBezTo>
                        <a:pt x="4" y="163"/>
                        <a:pt x="2" y="162"/>
                        <a:pt x="2" y="160"/>
                      </a:cubicBezTo>
                      <a:cubicBezTo>
                        <a:pt x="2" y="150"/>
                        <a:pt x="16" y="123"/>
                        <a:pt x="28" y="120"/>
                      </a:cubicBezTo>
                      <a:cubicBezTo>
                        <a:pt x="32" y="111"/>
                        <a:pt x="40" y="105"/>
                        <a:pt x="44" y="96"/>
                      </a:cubicBezTo>
                      <a:cubicBezTo>
                        <a:pt x="39" y="83"/>
                        <a:pt x="38" y="85"/>
                        <a:pt x="42" y="70"/>
                      </a:cubicBezTo>
                      <a:cubicBezTo>
                        <a:pt x="38" y="60"/>
                        <a:pt x="34" y="48"/>
                        <a:pt x="24" y="43"/>
                      </a:cubicBezTo>
                      <a:cubicBezTo>
                        <a:pt x="18" y="36"/>
                        <a:pt x="10" y="37"/>
                        <a:pt x="20" y="32"/>
                      </a:cubicBezTo>
                      <a:cubicBezTo>
                        <a:pt x="27" y="34"/>
                        <a:pt x="26" y="32"/>
                        <a:pt x="26" y="36"/>
                      </a:cubicBezTo>
                      <a:cubicBezTo>
                        <a:pt x="34" y="41"/>
                        <a:pt x="39" y="39"/>
                        <a:pt x="48" y="35"/>
                      </a:cubicBezTo>
                      <a:cubicBezTo>
                        <a:pt x="45" y="22"/>
                        <a:pt x="48" y="14"/>
                        <a:pt x="64" y="11"/>
                      </a:cubicBezTo>
                      <a:cubicBezTo>
                        <a:pt x="71" y="8"/>
                        <a:pt x="75" y="3"/>
                        <a:pt x="82" y="0"/>
                      </a:cubicBezTo>
                      <a:cubicBezTo>
                        <a:pt x="84" y="1"/>
                        <a:pt x="88" y="0"/>
                        <a:pt x="88" y="2"/>
                      </a:cubicBezTo>
                      <a:cubicBezTo>
                        <a:pt x="90" y="12"/>
                        <a:pt x="75" y="13"/>
                        <a:pt x="92" y="9"/>
                      </a:cubicBezTo>
                      <a:cubicBezTo>
                        <a:pt x="94" y="8"/>
                        <a:pt x="96" y="5"/>
                        <a:pt x="98" y="5"/>
                      </a:cubicBezTo>
                      <a:cubicBezTo>
                        <a:pt x="102" y="4"/>
                        <a:pt x="106" y="7"/>
                        <a:pt x="110" y="8"/>
                      </a:cubicBezTo>
                      <a:cubicBezTo>
                        <a:pt x="112" y="8"/>
                        <a:pt x="116" y="9"/>
                        <a:pt x="116" y="9"/>
                      </a:cubicBezTo>
                      <a:cubicBezTo>
                        <a:pt x="122" y="16"/>
                        <a:pt x="129" y="13"/>
                        <a:pt x="141" y="14"/>
                      </a:cubicBezTo>
                      <a:cubicBezTo>
                        <a:pt x="143" y="21"/>
                        <a:pt x="147" y="22"/>
                        <a:pt x="155" y="24"/>
                      </a:cubicBezTo>
                      <a:cubicBezTo>
                        <a:pt x="159" y="22"/>
                        <a:pt x="163" y="20"/>
                        <a:pt x="167" y="17"/>
                      </a:cubicBezTo>
                      <a:cubicBezTo>
                        <a:pt x="169" y="16"/>
                        <a:pt x="173" y="14"/>
                        <a:pt x="173" y="14"/>
                      </a:cubicBezTo>
                      <a:cubicBezTo>
                        <a:pt x="195" y="26"/>
                        <a:pt x="175" y="20"/>
                        <a:pt x="195" y="14"/>
                      </a:cubicBezTo>
                      <a:cubicBezTo>
                        <a:pt x="207" y="17"/>
                        <a:pt x="201" y="26"/>
                        <a:pt x="211" y="32"/>
                      </a:cubicBezTo>
                      <a:cubicBezTo>
                        <a:pt x="214" y="38"/>
                        <a:pt x="224" y="55"/>
                        <a:pt x="231" y="59"/>
                      </a:cubicBezTo>
                      <a:cubicBezTo>
                        <a:pt x="241" y="70"/>
                        <a:pt x="235" y="67"/>
                        <a:pt x="245" y="70"/>
                      </a:cubicBezTo>
                      <a:cubicBezTo>
                        <a:pt x="249" y="69"/>
                        <a:pt x="253" y="69"/>
                        <a:pt x="257" y="68"/>
                      </a:cubicBezTo>
                      <a:cubicBezTo>
                        <a:pt x="261" y="67"/>
                        <a:pt x="270" y="65"/>
                        <a:pt x="270" y="65"/>
                      </a:cubicBezTo>
                      <a:cubicBezTo>
                        <a:pt x="278" y="66"/>
                        <a:pt x="283" y="67"/>
                        <a:pt x="290" y="71"/>
                      </a:cubicBezTo>
                      <a:cubicBezTo>
                        <a:pt x="304" y="88"/>
                        <a:pt x="282" y="62"/>
                        <a:pt x="300" y="81"/>
                      </a:cubicBezTo>
                      <a:cubicBezTo>
                        <a:pt x="302" y="84"/>
                        <a:pt x="308" y="90"/>
                        <a:pt x="308" y="90"/>
                      </a:cubicBezTo>
                      <a:cubicBezTo>
                        <a:pt x="311" y="98"/>
                        <a:pt x="315" y="103"/>
                        <a:pt x="318" y="111"/>
                      </a:cubicBezTo>
                      <a:cubicBezTo>
                        <a:pt x="319" y="114"/>
                        <a:pt x="321" y="117"/>
                        <a:pt x="322" y="120"/>
                      </a:cubicBezTo>
                      <a:cubicBezTo>
                        <a:pt x="323" y="122"/>
                        <a:pt x="324" y="125"/>
                        <a:pt x="324" y="125"/>
                      </a:cubicBezTo>
                      <a:cubicBezTo>
                        <a:pt x="321" y="132"/>
                        <a:pt x="313" y="134"/>
                        <a:pt x="310" y="142"/>
                      </a:cubicBezTo>
                      <a:cubicBezTo>
                        <a:pt x="313" y="151"/>
                        <a:pt x="317" y="146"/>
                        <a:pt x="322" y="141"/>
                      </a:cubicBezTo>
                      <a:cubicBezTo>
                        <a:pt x="341" y="143"/>
                        <a:pt x="339" y="142"/>
                        <a:pt x="342" y="155"/>
                      </a:cubicBezTo>
                      <a:cubicBezTo>
                        <a:pt x="351" y="150"/>
                        <a:pt x="355" y="152"/>
                        <a:pt x="364" y="157"/>
                      </a:cubicBezTo>
                      <a:cubicBezTo>
                        <a:pt x="369" y="162"/>
                        <a:pt x="372" y="166"/>
                        <a:pt x="380" y="168"/>
                      </a:cubicBezTo>
                      <a:cubicBezTo>
                        <a:pt x="381" y="169"/>
                        <a:pt x="383" y="171"/>
                        <a:pt x="382" y="172"/>
                      </a:cubicBezTo>
                      <a:cubicBezTo>
                        <a:pt x="380" y="176"/>
                        <a:pt x="368" y="172"/>
                        <a:pt x="382" y="176"/>
                      </a:cubicBezTo>
                      <a:cubicBezTo>
                        <a:pt x="386" y="175"/>
                        <a:pt x="390" y="173"/>
                        <a:pt x="394" y="172"/>
                      </a:cubicBezTo>
                      <a:cubicBezTo>
                        <a:pt x="396" y="172"/>
                        <a:pt x="400" y="171"/>
                        <a:pt x="400" y="171"/>
                      </a:cubicBezTo>
                      <a:cubicBezTo>
                        <a:pt x="413" y="177"/>
                        <a:pt x="427" y="179"/>
                        <a:pt x="439" y="185"/>
                      </a:cubicBezTo>
                      <a:cubicBezTo>
                        <a:pt x="441" y="190"/>
                        <a:pt x="445" y="194"/>
                        <a:pt x="447" y="199"/>
                      </a:cubicBezTo>
                      <a:cubicBezTo>
                        <a:pt x="453" y="198"/>
                        <a:pt x="460" y="195"/>
                        <a:pt x="465" y="201"/>
                      </a:cubicBezTo>
                      <a:cubicBezTo>
                        <a:pt x="468" y="205"/>
                        <a:pt x="471" y="215"/>
                        <a:pt x="471" y="215"/>
                      </a:cubicBezTo>
                      <a:cubicBezTo>
                        <a:pt x="468" y="231"/>
                        <a:pt x="469" y="248"/>
                        <a:pt x="451" y="258"/>
                      </a:cubicBezTo>
                      <a:cubicBezTo>
                        <a:pt x="447" y="262"/>
                        <a:pt x="437" y="275"/>
                        <a:pt x="435" y="281"/>
                      </a:cubicBezTo>
                    </a:path>
                  </a:pathLst>
                </a:custGeom>
                <a:solidFill>
                  <a:srgbClr val="CCB374"/>
                </a:solidFill>
                <a:ln w="9525">
                  <a:noFill/>
                  <a:round/>
                  <a:headEnd/>
                  <a:tailEnd/>
                </a:ln>
                <a:effectLst/>
              </p:spPr>
              <p:txBody>
                <a:bodyPr wrap="none" anchor="ctr"/>
                <a:lstStyle/>
                <a:p>
                  <a:endParaRPr lang="en-US"/>
                </a:p>
              </p:txBody>
            </p:sp>
            <p:sp>
              <p:nvSpPr>
                <p:cNvPr id="2078" name="Freeform 30"/>
                <p:cNvSpPr>
                  <a:spLocks noChangeArrowheads="1"/>
                </p:cNvSpPr>
                <p:nvPr/>
              </p:nvSpPr>
              <p:spPr bwMode="auto">
                <a:xfrm>
                  <a:off x="4277" y="-11"/>
                  <a:ext cx="1085" cy="763"/>
                </a:xfrm>
                <a:custGeom>
                  <a:avLst/>
                  <a:gdLst/>
                  <a:ahLst/>
                  <a:cxnLst>
                    <a:cxn ang="0">
                      <a:pos x="406" y="6"/>
                    </a:cxn>
                    <a:cxn ang="0">
                      <a:pos x="502" y="34"/>
                    </a:cxn>
                    <a:cxn ang="0">
                      <a:pos x="550" y="38"/>
                    </a:cxn>
                    <a:cxn ang="0">
                      <a:pos x="578" y="130"/>
                    </a:cxn>
                    <a:cxn ang="0">
                      <a:pos x="586" y="90"/>
                    </a:cxn>
                    <a:cxn ang="0">
                      <a:pos x="606" y="70"/>
                    </a:cxn>
                    <a:cxn ang="0">
                      <a:pos x="642" y="126"/>
                    </a:cxn>
                    <a:cxn ang="0">
                      <a:pos x="682" y="98"/>
                    </a:cxn>
                    <a:cxn ang="0">
                      <a:pos x="706" y="86"/>
                    </a:cxn>
                    <a:cxn ang="0">
                      <a:pos x="762" y="2"/>
                    </a:cxn>
                    <a:cxn ang="0">
                      <a:pos x="798" y="70"/>
                    </a:cxn>
                    <a:cxn ang="0">
                      <a:pos x="798" y="130"/>
                    </a:cxn>
                    <a:cxn ang="0">
                      <a:pos x="790" y="158"/>
                    </a:cxn>
                    <a:cxn ang="0">
                      <a:pos x="766" y="162"/>
                    </a:cxn>
                    <a:cxn ang="0">
                      <a:pos x="762" y="186"/>
                    </a:cxn>
                    <a:cxn ang="0">
                      <a:pos x="802" y="226"/>
                    </a:cxn>
                    <a:cxn ang="0">
                      <a:pos x="786" y="322"/>
                    </a:cxn>
                    <a:cxn ang="0">
                      <a:pos x="830" y="414"/>
                    </a:cxn>
                    <a:cxn ang="0">
                      <a:pos x="854" y="450"/>
                    </a:cxn>
                    <a:cxn ang="0">
                      <a:pos x="830" y="450"/>
                    </a:cxn>
                    <a:cxn ang="0">
                      <a:pos x="746" y="378"/>
                    </a:cxn>
                    <a:cxn ang="0">
                      <a:pos x="678" y="402"/>
                    </a:cxn>
                    <a:cxn ang="0">
                      <a:pos x="590" y="442"/>
                    </a:cxn>
                    <a:cxn ang="0">
                      <a:pos x="642" y="578"/>
                    </a:cxn>
                    <a:cxn ang="0">
                      <a:pos x="710" y="610"/>
                    </a:cxn>
                    <a:cxn ang="0">
                      <a:pos x="738" y="550"/>
                    </a:cxn>
                    <a:cxn ang="0">
                      <a:pos x="774" y="570"/>
                    </a:cxn>
                    <a:cxn ang="0">
                      <a:pos x="766" y="630"/>
                    </a:cxn>
                    <a:cxn ang="0">
                      <a:pos x="802" y="670"/>
                    </a:cxn>
                    <a:cxn ang="0">
                      <a:pos x="838" y="658"/>
                    </a:cxn>
                    <a:cxn ang="0">
                      <a:pos x="922" y="806"/>
                    </a:cxn>
                    <a:cxn ang="0">
                      <a:pos x="942" y="826"/>
                    </a:cxn>
                    <a:cxn ang="0">
                      <a:pos x="874" y="810"/>
                    </a:cxn>
                    <a:cxn ang="0">
                      <a:pos x="830" y="758"/>
                    </a:cxn>
                    <a:cxn ang="0">
                      <a:pos x="778" y="710"/>
                    </a:cxn>
                    <a:cxn ang="0">
                      <a:pos x="702" y="662"/>
                    </a:cxn>
                    <a:cxn ang="0">
                      <a:pos x="614" y="646"/>
                    </a:cxn>
                    <a:cxn ang="0">
                      <a:pos x="506" y="594"/>
                    </a:cxn>
                    <a:cxn ang="0">
                      <a:pos x="462" y="506"/>
                    </a:cxn>
                    <a:cxn ang="0">
                      <a:pos x="430" y="462"/>
                    </a:cxn>
                    <a:cxn ang="0">
                      <a:pos x="382" y="430"/>
                    </a:cxn>
                    <a:cxn ang="0">
                      <a:pos x="342" y="370"/>
                    </a:cxn>
                    <a:cxn ang="0">
                      <a:pos x="354" y="414"/>
                    </a:cxn>
                    <a:cxn ang="0">
                      <a:pos x="418" y="494"/>
                    </a:cxn>
                    <a:cxn ang="0">
                      <a:pos x="422" y="526"/>
                    </a:cxn>
                    <a:cxn ang="0">
                      <a:pos x="394" y="498"/>
                    </a:cxn>
                    <a:cxn ang="0">
                      <a:pos x="354" y="466"/>
                    </a:cxn>
                    <a:cxn ang="0">
                      <a:pos x="314" y="402"/>
                    </a:cxn>
                    <a:cxn ang="0">
                      <a:pos x="266" y="346"/>
                    </a:cxn>
                    <a:cxn ang="0">
                      <a:pos x="210" y="314"/>
                    </a:cxn>
                    <a:cxn ang="0">
                      <a:pos x="154" y="238"/>
                    </a:cxn>
                    <a:cxn ang="0">
                      <a:pos x="66" y="66"/>
                    </a:cxn>
                    <a:cxn ang="0">
                      <a:pos x="34" y="38"/>
                    </a:cxn>
                    <a:cxn ang="0">
                      <a:pos x="46" y="22"/>
                    </a:cxn>
                    <a:cxn ang="0">
                      <a:pos x="102" y="70"/>
                    </a:cxn>
                  </a:cxnLst>
                  <a:rect l="0" t="0" r="r" b="b"/>
                  <a:pathLst>
                    <a:path w="984" h="844">
                      <a:moveTo>
                        <a:pt x="82" y="38"/>
                      </a:moveTo>
                      <a:lnTo>
                        <a:pt x="406" y="6"/>
                      </a:lnTo>
                      <a:cubicBezTo>
                        <a:pt x="497" y="22"/>
                        <a:pt x="465" y="0"/>
                        <a:pt x="474" y="54"/>
                      </a:cubicBezTo>
                      <a:cubicBezTo>
                        <a:pt x="492" y="48"/>
                        <a:pt x="484" y="40"/>
                        <a:pt x="502" y="34"/>
                      </a:cubicBezTo>
                      <a:cubicBezTo>
                        <a:pt x="510" y="37"/>
                        <a:pt x="517" y="46"/>
                        <a:pt x="526" y="46"/>
                      </a:cubicBezTo>
                      <a:cubicBezTo>
                        <a:pt x="534" y="46"/>
                        <a:pt x="550" y="38"/>
                        <a:pt x="550" y="38"/>
                      </a:cubicBezTo>
                      <a:cubicBezTo>
                        <a:pt x="556" y="55"/>
                        <a:pt x="552" y="60"/>
                        <a:pt x="542" y="74"/>
                      </a:cubicBezTo>
                      <a:cubicBezTo>
                        <a:pt x="555" y="114"/>
                        <a:pt x="550" y="102"/>
                        <a:pt x="578" y="130"/>
                      </a:cubicBezTo>
                      <a:cubicBezTo>
                        <a:pt x="584" y="148"/>
                        <a:pt x="590" y="148"/>
                        <a:pt x="606" y="138"/>
                      </a:cubicBezTo>
                      <a:cubicBezTo>
                        <a:pt x="600" y="119"/>
                        <a:pt x="594" y="107"/>
                        <a:pt x="586" y="90"/>
                      </a:cubicBezTo>
                      <a:cubicBezTo>
                        <a:pt x="583" y="82"/>
                        <a:pt x="578" y="66"/>
                        <a:pt x="578" y="66"/>
                      </a:cubicBezTo>
                      <a:cubicBezTo>
                        <a:pt x="585" y="44"/>
                        <a:pt x="597" y="56"/>
                        <a:pt x="606" y="70"/>
                      </a:cubicBezTo>
                      <a:cubicBezTo>
                        <a:pt x="609" y="86"/>
                        <a:pt x="608" y="117"/>
                        <a:pt x="626" y="90"/>
                      </a:cubicBezTo>
                      <a:cubicBezTo>
                        <a:pt x="648" y="97"/>
                        <a:pt x="646" y="104"/>
                        <a:pt x="642" y="126"/>
                      </a:cubicBezTo>
                      <a:cubicBezTo>
                        <a:pt x="650" y="150"/>
                        <a:pt x="665" y="141"/>
                        <a:pt x="682" y="130"/>
                      </a:cubicBezTo>
                      <a:cubicBezTo>
                        <a:pt x="689" y="108"/>
                        <a:pt x="673" y="124"/>
                        <a:pt x="682" y="98"/>
                      </a:cubicBezTo>
                      <a:cubicBezTo>
                        <a:pt x="683" y="94"/>
                        <a:pt x="690" y="96"/>
                        <a:pt x="694" y="94"/>
                      </a:cubicBezTo>
                      <a:cubicBezTo>
                        <a:pt x="698" y="92"/>
                        <a:pt x="702" y="89"/>
                        <a:pt x="706" y="86"/>
                      </a:cubicBezTo>
                      <a:cubicBezTo>
                        <a:pt x="717" y="54"/>
                        <a:pt x="688" y="54"/>
                        <a:pt x="742" y="46"/>
                      </a:cubicBezTo>
                      <a:cubicBezTo>
                        <a:pt x="748" y="27"/>
                        <a:pt x="741" y="9"/>
                        <a:pt x="762" y="2"/>
                      </a:cubicBezTo>
                      <a:cubicBezTo>
                        <a:pt x="788" y="11"/>
                        <a:pt x="777" y="38"/>
                        <a:pt x="802" y="46"/>
                      </a:cubicBezTo>
                      <a:cubicBezTo>
                        <a:pt x="831" y="36"/>
                        <a:pt x="805" y="63"/>
                        <a:pt x="798" y="70"/>
                      </a:cubicBezTo>
                      <a:cubicBezTo>
                        <a:pt x="789" y="96"/>
                        <a:pt x="787" y="96"/>
                        <a:pt x="802" y="118"/>
                      </a:cubicBezTo>
                      <a:cubicBezTo>
                        <a:pt x="801" y="122"/>
                        <a:pt x="801" y="127"/>
                        <a:pt x="798" y="130"/>
                      </a:cubicBezTo>
                      <a:cubicBezTo>
                        <a:pt x="794" y="133"/>
                        <a:pt x="784" y="129"/>
                        <a:pt x="782" y="134"/>
                      </a:cubicBezTo>
                      <a:cubicBezTo>
                        <a:pt x="780" y="142"/>
                        <a:pt x="790" y="158"/>
                        <a:pt x="790" y="158"/>
                      </a:cubicBezTo>
                      <a:cubicBezTo>
                        <a:pt x="786" y="161"/>
                        <a:pt x="783" y="165"/>
                        <a:pt x="778" y="166"/>
                      </a:cubicBezTo>
                      <a:cubicBezTo>
                        <a:pt x="774" y="167"/>
                        <a:pt x="769" y="159"/>
                        <a:pt x="766" y="162"/>
                      </a:cubicBezTo>
                      <a:cubicBezTo>
                        <a:pt x="758" y="170"/>
                        <a:pt x="794" y="182"/>
                        <a:pt x="794" y="182"/>
                      </a:cubicBezTo>
                      <a:cubicBezTo>
                        <a:pt x="804" y="211"/>
                        <a:pt x="775" y="190"/>
                        <a:pt x="762" y="186"/>
                      </a:cubicBezTo>
                      <a:cubicBezTo>
                        <a:pt x="767" y="194"/>
                        <a:pt x="773" y="202"/>
                        <a:pt x="778" y="210"/>
                      </a:cubicBezTo>
                      <a:cubicBezTo>
                        <a:pt x="783" y="218"/>
                        <a:pt x="802" y="226"/>
                        <a:pt x="802" y="226"/>
                      </a:cubicBezTo>
                      <a:cubicBezTo>
                        <a:pt x="813" y="242"/>
                        <a:pt x="804" y="245"/>
                        <a:pt x="810" y="262"/>
                      </a:cubicBezTo>
                      <a:cubicBezTo>
                        <a:pt x="803" y="282"/>
                        <a:pt x="793" y="301"/>
                        <a:pt x="786" y="322"/>
                      </a:cubicBezTo>
                      <a:cubicBezTo>
                        <a:pt x="783" y="330"/>
                        <a:pt x="778" y="346"/>
                        <a:pt x="778" y="346"/>
                      </a:cubicBezTo>
                      <a:cubicBezTo>
                        <a:pt x="785" y="366"/>
                        <a:pt x="817" y="394"/>
                        <a:pt x="830" y="414"/>
                      </a:cubicBezTo>
                      <a:cubicBezTo>
                        <a:pt x="835" y="422"/>
                        <a:pt x="841" y="430"/>
                        <a:pt x="846" y="438"/>
                      </a:cubicBezTo>
                      <a:cubicBezTo>
                        <a:pt x="849" y="442"/>
                        <a:pt x="854" y="450"/>
                        <a:pt x="854" y="450"/>
                      </a:cubicBezTo>
                      <a:cubicBezTo>
                        <a:pt x="853" y="457"/>
                        <a:pt x="855" y="466"/>
                        <a:pt x="850" y="470"/>
                      </a:cubicBezTo>
                      <a:cubicBezTo>
                        <a:pt x="844" y="475"/>
                        <a:pt x="831" y="451"/>
                        <a:pt x="830" y="450"/>
                      </a:cubicBezTo>
                      <a:cubicBezTo>
                        <a:pt x="811" y="431"/>
                        <a:pt x="789" y="421"/>
                        <a:pt x="774" y="398"/>
                      </a:cubicBezTo>
                      <a:cubicBezTo>
                        <a:pt x="769" y="379"/>
                        <a:pt x="766" y="371"/>
                        <a:pt x="746" y="378"/>
                      </a:cubicBezTo>
                      <a:cubicBezTo>
                        <a:pt x="717" y="368"/>
                        <a:pt x="730" y="368"/>
                        <a:pt x="706" y="374"/>
                      </a:cubicBezTo>
                      <a:cubicBezTo>
                        <a:pt x="688" y="402"/>
                        <a:pt x="699" y="395"/>
                        <a:pt x="678" y="402"/>
                      </a:cubicBezTo>
                      <a:cubicBezTo>
                        <a:pt x="654" y="386"/>
                        <a:pt x="650" y="390"/>
                        <a:pt x="618" y="394"/>
                      </a:cubicBezTo>
                      <a:cubicBezTo>
                        <a:pt x="607" y="411"/>
                        <a:pt x="601" y="426"/>
                        <a:pt x="590" y="442"/>
                      </a:cubicBezTo>
                      <a:cubicBezTo>
                        <a:pt x="600" y="471"/>
                        <a:pt x="593" y="459"/>
                        <a:pt x="606" y="478"/>
                      </a:cubicBezTo>
                      <a:cubicBezTo>
                        <a:pt x="593" y="518"/>
                        <a:pt x="622" y="548"/>
                        <a:pt x="642" y="578"/>
                      </a:cubicBezTo>
                      <a:cubicBezTo>
                        <a:pt x="651" y="591"/>
                        <a:pt x="651" y="601"/>
                        <a:pt x="666" y="606"/>
                      </a:cubicBezTo>
                      <a:cubicBezTo>
                        <a:pt x="680" y="627"/>
                        <a:pt x="691" y="623"/>
                        <a:pt x="710" y="610"/>
                      </a:cubicBezTo>
                      <a:cubicBezTo>
                        <a:pt x="729" y="616"/>
                        <a:pt x="729" y="606"/>
                        <a:pt x="734" y="590"/>
                      </a:cubicBezTo>
                      <a:cubicBezTo>
                        <a:pt x="735" y="577"/>
                        <a:pt x="731" y="562"/>
                        <a:pt x="738" y="550"/>
                      </a:cubicBezTo>
                      <a:cubicBezTo>
                        <a:pt x="742" y="543"/>
                        <a:pt x="762" y="542"/>
                        <a:pt x="762" y="542"/>
                      </a:cubicBezTo>
                      <a:cubicBezTo>
                        <a:pt x="783" y="547"/>
                        <a:pt x="786" y="552"/>
                        <a:pt x="774" y="570"/>
                      </a:cubicBezTo>
                      <a:cubicBezTo>
                        <a:pt x="779" y="590"/>
                        <a:pt x="790" y="605"/>
                        <a:pt x="770" y="618"/>
                      </a:cubicBezTo>
                      <a:cubicBezTo>
                        <a:pt x="769" y="622"/>
                        <a:pt x="764" y="626"/>
                        <a:pt x="766" y="630"/>
                      </a:cubicBezTo>
                      <a:cubicBezTo>
                        <a:pt x="768" y="634"/>
                        <a:pt x="775" y="634"/>
                        <a:pt x="778" y="638"/>
                      </a:cubicBezTo>
                      <a:cubicBezTo>
                        <a:pt x="788" y="651"/>
                        <a:pt x="786" y="660"/>
                        <a:pt x="802" y="670"/>
                      </a:cubicBezTo>
                      <a:cubicBezTo>
                        <a:pt x="810" y="667"/>
                        <a:pt x="818" y="665"/>
                        <a:pt x="826" y="662"/>
                      </a:cubicBezTo>
                      <a:cubicBezTo>
                        <a:pt x="830" y="661"/>
                        <a:pt x="838" y="658"/>
                        <a:pt x="838" y="658"/>
                      </a:cubicBezTo>
                      <a:cubicBezTo>
                        <a:pt x="857" y="664"/>
                        <a:pt x="864" y="680"/>
                        <a:pt x="870" y="698"/>
                      </a:cubicBezTo>
                      <a:cubicBezTo>
                        <a:pt x="859" y="731"/>
                        <a:pt x="887" y="794"/>
                        <a:pt x="922" y="806"/>
                      </a:cubicBezTo>
                      <a:cubicBezTo>
                        <a:pt x="938" y="801"/>
                        <a:pt x="941" y="792"/>
                        <a:pt x="958" y="798"/>
                      </a:cubicBezTo>
                      <a:cubicBezTo>
                        <a:pt x="984" y="837"/>
                        <a:pt x="928" y="784"/>
                        <a:pt x="942" y="826"/>
                      </a:cubicBezTo>
                      <a:cubicBezTo>
                        <a:pt x="936" y="844"/>
                        <a:pt x="930" y="844"/>
                        <a:pt x="914" y="834"/>
                      </a:cubicBezTo>
                      <a:cubicBezTo>
                        <a:pt x="903" y="817"/>
                        <a:pt x="890" y="821"/>
                        <a:pt x="874" y="810"/>
                      </a:cubicBezTo>
                      <a:cubicBezTo>
                        <a:pt x="851" y="776"/>
                        <a:pt x="882" y="816"/>
                        <a:pt x="854" y="794"/>
                      </a:cubicBezTo>
                      <a:cubicBezTo>
                        <a:pt x="843" y="785"/>
                        <a:pt x="840" y="768"/>
                        <a:pt x="830" y="758"/>
                      </a:cubicBezTo>
                      <a:cubicBezTo>
                        <a:pt x="824" y="739"/>
                        <a:pt x="817" y="724"/>
                        <a:pt x="798" y="718"/>
                      </a:cubicBezTo>
                      <a:cubicBezTo>
                        <a:pt x="791" y="696"/>
                        <a:pt x="800" y="712"/>
                        <a:pt x="778" y="710"/>
                      </a:cubicBezTo>
                      <a:cubicBezTo>
                        <a:pt x="767" y="709"/>
                        <a:pt x="746" y="702"/>
                        <a:pt x="746" y="702"/>
                      </a:cubicBezTo>
                      <a:cubicBezTo>
                        <a:pt x="729" y="691"/>
                        <a:pt x="720" y="674"/>
                        <a:pt x="702" y="662"/>
                      </a:cubicBezTo>
                      <a:cubicBezTo>
                        <a:pt x="694" y="665"/>
                        <a:pt x="687" y="673"/>
                        <a:pt x="678" y="674"/>
                      </a:cubicBezTo>
                      <a:cubicBezTo>
                        <a:pt x="657" y="677"/>
                        <a:pt x="630" y="657"/>
                        <a:pt x="614" y="646"/>
                      </a:cubicBezTo>
                      <a:cubicBezTo>
                        <a:pt x="600" y="637"/>
                        <a:pt x="580" y="639"/>
                        <a:pt x="566" y="630"/>
                      </a:cubicBezTo>
                      <a:cubicBezTo>
                        <a:pt x="546" y="617"/>
                        <a:pt x="525" y="607"/>
                        <a:pt x="506" y="594"/>
                      </a:cubicBezTo>
                      <a:cubicBezTo>
                        <a:pt x="513" y="572"/>
                        <a:pt x="509" y="551"/>
                        <a:pt x="490" y="538"/>
                      </a:cubicBezTo>
                      <a:cubicBezTo>
                        <a:pt x="485" y="522"/>
                        <a:pt x="476" y="515"/>
                        <a:pt x="462" y="506"/>
                      </a:cubicBezTo>
                      <a:cubicBezTo>
                        <a:pt x="441" y="474"/>
                        <a:pt x="469" y="513"/>
                        <a:pt x="442" y="486"/>
                      </a:cubicBezTo>
                      <a:cubicBezTo>
                        <a:pt x="436" y="480"/>
                        <a:pt x="436" y="468"/>
                        <a:pt x="430" y="462"/>
                      </a:cubicBezTo>
                      <a:cubicBezTo>
                        <a:pt x="427" y="459"/>
                        <a:pt x="422" y="459"/>
                        <a:pt x="418" y="458"/>
                      </a:cubicBezTo>
                      <a:cubicBezTo>
                        <a:pt x="407" y="447"/>
                        <a:pt x="382" y="430"/>
                        <a:pt x="382" y="430"/>
                      </a:cubicBezTo>
                      <a:cubicBezTo>
                        <a:pt x="371" y="413"/>
                        <a:pt x="358" y="399"/>
                        <a:pt x="346" y="382"/>
                      </a:cubicBezTo>
                      <a:cubicBezTo>
                        <a:pt x="344" y="378"/>
                        <a:pt x="345" y="373"/>
                        <a:pt x="342" y="370"/>
                      </a:cubicBezTo>
                      <a:cubicBezTo>
                        <a:pt x="339" y="367"/>
                        <a:pt x="334" y="367"/>
                        <a:pt x="330" y="366"/>
                      </a:cubicBezTo>
                      <a:cubicBezTo>
                        <a:pt x="322" y="390"/>
                        <a:pt x="342" y="398"/>
                        <a:pt x="354" y="414"/>
                      </a:cubicBezTo>
                      <a:cubicBezTo>
                        <a:pt x="368" y="432"/>
                        <a:pt x="372" y="446"/>
                        <a:pt x="390" y="458"/>
                      </a:cubicBezTo>
                      <a:cubicBezTo>
                        <a:pt x="409" y="487"/>
                        <a:pt x="399" y="475"/>
                        <a:pt x="418" y="494"/>
                      </a:cubicBezTo>
                      <a:cubicBezTo>
                        <a:pt x="423" y="510"/>
                        <a:pt x="428" y="517"/>
                        <a:pt x="442" y="526"/>
                      </a:cubicBezTo>
                      <a:cubicBezTo>
                        <a:pt x="450" y="550"/>
                        <a:pt x="432" y="533"/>
                        <a:pt x="422" y="526"/>
                      </a:cubicBezTo>
                      <a:cubicBezTo>
                        <a:pt x="399" y="492"/>
                        <a:pt x="430" y="532"/>
                        <a:pt x="402" y="510"/>
                      </a:cubicBezTo>
                      <a:cubicBezTo>
                        <a:pt x="398" y="507"/>
                        <a:pt x="397" y="501"/>
                        <a:pt x="394" y="498"/>
                      </a:cubicBezTo>
                      <a:cubicBezTo>
                        <a:pt x="391" y="495"/>
                        <a:pt x="386" y="493"/>
                        <a:pt x="382" y="490"/>
                      </a:cubicBezTo>
                      <a:cubicBezTo>
                        <a:pt x="377" y="474"/>
                        <a:pt x="370" y="471"/>
                        <a:pt x="354" y="466"/>
                      </a:cubicBezTo>
                      <a:cubicBezTo>
                        <a:pt x="344" y="452"/>
                        <a:pt x="340" y="447"/>
                        <a:pt x="346" y="430"/>
                      </a:cubicBezTo>
                      <a:cubicBezTo>
                        <a:pt x="338" y="418"/>
                        <a:pt x="314" y="402"/>
                        <a:pt x="314" y="402"/>
                      </a:cubicBezTo>
                      <a:cubicBezTo>
                        <a:pt x="306" y="390"/>
                        <a:pt x="298" y="378"/>
                        <a:pt x="290" y="366"/>
                      </a:cubicBezTo>
                      <a:cubicBezTo>
                        <a:pt x="284" y="357"/>
                        <a:pt x="273" y="354"/>
                        <a:pt x="266" y="346"/>
                      </a:cubicBezTo>
                      <a:cubicBezTo>
                        <a:pt x="263" y="342"/>
                        <a:pt x="262" y="337"/>
                        <a:pt x="258" y="334"/>
                      </a:cubicBezTo>
                      <a:cubicBezTo>
                        <a:pt x="243" y="324"/>
                        <a:pt x="225" y="324"/>
                        <a:pt x="210" y="314"/>
                      </a:cubicBezTo>
                      <a:cubicBezTo>
                        <a:pt x="201" y="300"/>
                        <a:pt x="194" y="291"/>
                        <a:pt x="178" y="286"/>
                      </a:cubicBezTo>
                      <a:cubicBezTo>
                        <a:pt x="160" y="260"/>
                        <a:pt x="192" y="247"/>
                        <a:pt x="154" y="238"/>
                      </a:cubicBezTo>
                      <a:cubicBezTo>
                        <a:pt x="111" y="209"/>
                        <a:pt x="106" y="149"/>
                        <a:pt x="90" y="102"/>
                      </a:cubicBezTo>
                      <a:cubicBezTo>
                        <a:pt x="86" y="90"/>
                        <a:pt x="76" y="73"/>
                        <a:pt x="66" y="66"/>
                      </a:cubicBezTo>
                      <a:cubicBezTo>
                        <a:pt x="58" y="60"/>
                        <a:pt x="42" y="50"/>
                        <a:pt x="42" y="50"/>
                      </a:cubicBezTo>
                      <a:cubicBezTo>
                        <a:pt x="39" y="46"/>
                        <a:pt x="38" y="41"/>
                        <a:pt x="34" y="38"/>
                      </a:cubicBezTo>
                      <a:cubicBezTo>
                        <a:pt x="27" y="34"/>
                        <a:pt x="10" y="30"/>
                        <a:pt x="10" y="30"/>
                      </a:cubicBezTo>
                      <a:cubicBezTo>
                        <a:pt x="0" y="1"/>
                        <a:pt x="31" y="17"/>
                        <a:pt x="46" y="22"/>
                      </a:cubicBezTo>
                      <a:cubicBezTo>
                        <a:pt x="65" y="51"/>
                        <a:pt x="61" y="41"/>
                        <a:pt x="86" y="58"/>
                      </a:cubicBezTo>
                      <a:cubicBezTo>
                        <a:pt x="94" y="70"/>
                        <a:pt x="94" y="93"/>
                        <a:pt x="102" y="70"/>
                      </a:cubicBezTo>
                      <a:cubicBezTo>
                        <a:pt x="95" y="49"/>
                        <a:pt x="82" y="62"/>
                        <a:pt x="82" y="38"/>
                      </a:cubicBezTo>
                      <a:close/>
                    </a:path>
                  </a:pathLst>
                </a:custGeom>
                <a:solidFill>
                  <a:srgbClr val="CCB374"/>
                </a:solidFill>
                <a:ln w="9525">
                  <a:noFill/>
                  <a:round/>
                  <a:headEnd/>
                  <a:tailEnd/>
                </a:ln>
                <a:effectLst/>
              </p:spPr>
              <p:txBody>
                <a:bodyPr wrap="none" anchor="ctr"/>
                <a:lstStyle/>
                <a:p>
                  <a:endParaRPr lang="en-US"/>
                </a:p>
              </p:txBody>
            </p:sp>
            <p:sp>
              <p:nvSpPr>
                <p:cNvPr id="2079" name="Freeform 31"/>
                <p:cNvSpPr>
                  <a:spLocks noChangeArrowheads="1"/>
                </p:cNvSpPr>
                <p:nvPr/>
              </p:nvSpPr>
              <p:spPr bwMode="auto">
                <a:xfrm>
                  <a:off x="3943" y="537"/>
                  <a:ext cx="39" cy="43"/>
                </a:xfrm>
                <a:custGeom>
                  <a:avLst/>
                  <a:gdLst/>
                  <a:ahLst/>
                  <a:cxnLst>
                    <a:cxn ang="0">
                      <a:pos x="6" y="28"/>
                    </a:cxn>
                    <a:cxn ang="0">
                      <a:pos x="10" y="48"/>
                    </a:cxn>
                    <a:cxn ang="0">
                      <a:pos x="6" y="28"/>
                    </a:cxn>
                  </a:cxnLst>
                  <a:rect l="0" t="0" r="r" b="b"/>
                  <a:pathLst>
                    <a:path w="36" h="48">
                      <a:moveTo>
                        <a:pt x="6" y="28"/>
                      </a:moveTo>
                      <a:cubicBezTo>
                        <a:pt x="25" y="0"/>
                        <a:pt x="36" y="31"/>
                        <a:pt x="10" y="48"/>
                      </a:cubicBezTo>
                      <a:cubicBezTo>
                        <a:pt x="0" y="34"/>
                        <a:pt x="0" y="40"/>
                        <a:pt x="6" y="28"/>
                      </a:cubicBezTo>
                      <a:close/>
                    </a:path>
                  </a:pathLst>
                </a:custGeom>
                <a:solidFill>
                  <a:srgbClr val="CCB374"/>
                </a:solidFill>
                <a:ln w="9525">
                  <a:noFill/>
                  <a:round/>
                  <a:headEnd/>
                  <a:tailEnd/>
                </a:ln>
                <a:effectLst/>
              </p:spPr>
              <p:txBody>
                <a:bodyPr wrap="none" anchor="ctr"/>
                <a:lstStyle/>
                <a:p>
                  <a:endParaRPr lang="en-US"/>
                </a:p>
              </p:txBody>
            </p:sp>
            <p:sp>
              <p:nvSpPr>
                <p:cNvPr id="2080" name="Freeform 32"/>
                <p:cNvSpPr>
                  <a:spLocks noChangeArrowheads="1"/>
                </p:cNvSpPr>
                <p:nvPr/>
              </p:nvSpPr>
              <p:spPr bwMode="auto">
                <a:xfrm>
                  <a:off x="3912" y="520"/>
                  <a:ext cx="42" cy="32"/>
                </a:xfrm>
                <a:custGeom>
                  <a:avLst/>
                  <a:gdLst/>
                  <a:ahLst/>
                  <a:cxnLst>
                    <a:cxn ang="0">
                      <a:pos x="0" y="5"/>
                    </a:cxn>
                    <a:cxn ang="0">
                      <a:pos x="12" y="1"/>
                    </a:cxn>
                    <a:cxn ang="0">
                      <a:pos x="36" y="17"/>
                    </a:cxn>
                    <a:cxn ang="0">
                      <a:pos x="8" y="17"/>
                    </a:cxn>
                    <a:cxn ang="0">
                      <a:pos x="0" y="5"/>
                    </a:cxn>
                  </a:cxnLst>
                  <a:rect l="0" t="0" r="r" b="b"/>
                  <a:pathLst>
                    <a:path w="36" h="37">
                      <a:moveTo>
                        <a:pt x="0" y="5"/>
                      </a:moveTo>
                      <a:cubicBezTo>
                        <a:pt x="4" y="4"/>
                        <a:pt x="8" y="0"/>
                        <a:pt x="12" y="1"/>
                      </a:cubicBezTo>
                      <a:cubicBezTo>
                        <a:pt x="21" y="4"/>
                        <a:pt x="36" y="17"/>
                        <a:pt x="36" y="17"/>
                      </a:cubicBezTo>
                      <a:cubicBezTo>
                        <a:pt x="29" y="37"/>
                        <a:pt x="22" y="26"/>
                        <a:pt x="8" y="17"/>
                      </a:cubicBezTo>
                      <a:cubicBezTo>
                        <a:pt x="5" y="13"/>
                        <a:pt x="0" y="5"/>
                        <a:pt x="0" y="5"/>
                      </a:cubicBezTo>
                      <a:close/>
                    </a:path>
                  </a:pathLst>
                </a:custGeom>
                <a:solidFill>
                  <a:srgbClr val="CCB374"/>
                </a:solidFill>
                <a:ln w="9525">
                  <a:noFill/>
                  <a:round/>
                  <a:headEnd/>
                  <a:tailEnd/>
                </a:ln>
                <a:effectLst/>
              </p:spPr>
              <p:txBody>
                <a:bodyPr wrap="none" anchor="ctr"/>
                <a:lstStyle/>
                <a:p>
                  <a:endParaRPr lang="en-US"/>
                </a:p>
              </p:txBody>
            </p:sp>
            <p:sp>
              <p:nvSpPr>
                <p:cNvPr id="2081" name="Freeform 33"/>
                <p:cNvSpPr>
                  <a:spLocks noChangeArrowheads="1"/>
                </p:cNvSpPr>
                <p:nvPr/>
              </p:nvSpPr>
              <p:spPr bwMode="auto">
                <a:xfrm>
                  <a:off x="5166" y="431"/>
                  <a:ext cx="188" cy="89"/>
                </a:xfrm>
                <a:custGeom>
                  <a:avLst/>
                  <a:gdLst/>
                  <a:ahLst/>
                  <a:cxnLst>
                    <a:cxn ang="0">
                      <a:pos x="0" y="49"/>
                    </a:cxn>
                    <a:cxn ang="0">
                      <a:pos x="28" y="25"/>
                    </a:cxn>
                    <a:cxn ang="0">
                      <a:pos x="56" y="21"/>
                    </a:cxn>
                    <a:cxn ang="0">
                      <a:pos x="80" y="9"/>
                    </a:cxn>
                    <a:cxn ang="0">
                      <a:pos x="64" y="25"/>
                    </a:cxn>
                    <a:cxn ang="0">
                      <a:pos x="124" y="49"/>
                    </a:cxn>
                    <a:cxn ang="0">
                      <a:pos x="160" y="65"/>
                    </a:cxn>
                    <a:cxn ang="0">
                      <a:pos x="116" y="77"/>
                    </a:cxn>
                    <a:cxn ang="0">
                      <a:pos x="88" y="57"/>
                    </a:cxn>
                    <a:cxn ang="0">
                      <a:pos x="76" y="53"/>
                    </a:cxn>
                    <a:cxn ang="0">
                      <a:pos x="24" y="41"/>
                    </a:cxn>
                    <a:cxn ang="0">
                      <a:pos x="0" y="49"/>
                    </a:cxn>
                  </a:cxnLst>
                  <a:rect l="0" t="0" r="r" b="b"/>
                  <a:pathLst>
                    <a:path w="170" h="96">
                      <a:moveTo>
                        <a:pt x="0" y="49"/>
                      </a:moveTo>
                      <a:cubicBezTo>
                        <a:pt x="5" y="33"/>
                        <a:pt x="12" y="30"/>
                        <a:pt x="28" y="25"/>
                      </a:cubicBezTo>
                      <a:cubicBezTo>
                        <a:pt x="20" y="0"/>
                        <a:pt x="42" y="16"/>
                        <a:pt x="56" y="21"/>
                      </a:cubicBezTo>
                      <a:cubicBezTo>
                        <a:pt x="56" y="21"/>
                        <a:pt x="77" y="6"/>
                        <a:pt x="80" y="9"/>
                      </a:cubicBezTo>
                      <a:cubicBezTo>
                        <a:pt x="85" y="14"/>
                        <a:pt x="71" y="23"/>
                        <a:pt x="64" y="25"/>
                      </a:cubicBezTo>
                      <a:cubicBezTo>
                        <a:pt x="82" y="37"/>
                        <a:pt x="103" y="42"/>
                        <a:pt x="124" y="49"/>
                      </a:cubicBezTo>
                      <a:cubicBezTo>
                        <a:pt x="136" y="53"/>
                        <a:pt x="160" y="65"/>
                        <a:pt x="160" y="65"/>
                      </a:cubicBezTo>
                      <a:cubicBezTo>
                        <a:pt x="170" y="96"/>
                        <a:pt x="134" y="83"/>
                        <a:pt x="116" y="77"/>
                      </a:cubicBezTo>
                      <a:cubicBezTo>
                        <a:pt x="109" y="57"/>
                        <a:pt x="116" y="66"/>
                        <a:pt x="88" y="57"/>
                      </a:cubicBezTo>
                      <a:cubicBezTo>
                        <a:pt x="84" y="56"/>
                        <a:pt x="76" y="53"/>
                        <a:pt x="76" y="53"/>
                      </a:cubicBezTo>
                      <a:cubicBezTo>
                        <a:pt x="57" y="34"/>
                        <a:pt x="53" y="37"/>
                        <a:pt x="24" y="41"/>
                      </a:cubicBezTo>
                      <a:cubicBezTo>
                        <a:pt x="9" y="51"/>
                        <a:pt x="17" y="49"/>
                        <a:pt x="0" y="49"/>
                      </a:cubicBezTo>
                      <a:close/>
                    </a:path>
                  </a:pathLst>
                </a:custGeom>
                <a:solidFill>
                  <a:srgbClr val="CCB374"/>
                </a:solidFill>
                <a:ln w="9525">
                  <a:noFill/>
                  <a:round/>
                  <a:headEnd/>
                  <a:tailEnd/>
                </a:ln>
                <a:effectLst/>
              </p:spPr>
              <p:txBody>
                <a:bodyPr wrap="none" anchor="ctr"/>
                <a:lstStyle/>
                <a:p>
                  <a:endParaRPr lang="en-US"/>
                </a:p>
              </p:txBody>
            </p:sp>
            <p:sp>
              <p:nvSpPr>
                <p:cNvPr id="2082" name="Freeform 34"/>
                <p:cNvSpPr>
                  <a:spLocks noChangeArrowheads="1"/>
                </p:cNvSpPr>
                <p:nvPr/>
              </p:nvSpPr>
              <p:spPr bwMode="auto">
                <a:xfrm>
                  <a:off x="5365" y="504"/>
                  <a:ext cx="152" cy="41"/>
                </a:xfrm>
                <a:custGeom>
                  <a:avLst/>
                  <a:gdLst/>
                  <a:ahLst/>
                  <a:cxnLst>
                    <a:cxn ang="0">
                      <a:pos x="0" y="0"/>
                    </a:cxn>
                    <a:cxn ang="0">
                      <a:pos x="52" y="4"/>
                    </a:cxn>
                    <a:cxn ang="0">
                      <a:pos x="88" y="24"/>
                    </a:cxn>
                    <a:cxn ang="0">
                      <a:pos x="112" y="20"/>
                    </a:cxn>
                    <a:cxn ang="0">
                      <a:pos x="108" y="44"/>
                    </a:cxn>
                    <a:cxn ang="0">
                      <a:pos x="64" y="40"/>
                    </a:cxn>
                    <a:cxn ang="0">
                      <a:pos x="0" y="36"/>
                    </a:cxn>
                    <a:cxn ang="0">
                      <a:pos x="28" y="20"/>
                    </a:cxn>
                    <a:cxn ang="0">
                      <a:pos x="0" y="0"/>
                    </a:cxn>
                  </a:cxnLst>
                  <a:rect l="0" t="0" r="r" b="b"/>
                  <a:pathLst>
                    <a:path w="138" h="44">
                      <a:moveTo>
                        <a:pt x="0" y="0"/>
                      </a:moveTo>
                      <a:cubicBezTo>
                        <a:pt x="19" y="3"/>
                        <a:pt x="35" y="10"/>
                        <a:pt x="52" y="4"/>
                      </a:cubicBezTo>
                      <a:cubicBezTo>
                        <a:pt x="87" y="11"/>
                        <a:pt x="61" y="15"/>
                        <a:pt x="88" y="24"/>
                      </a:cubicBezTo>
                      <a:cubicBezTo>
                        <a:pt x="96" y="23"/>
                        <a:pt x="104" y="19"/>
                        <a:pt x="112" y="20"/>
                      </a:cubicBezTo>
                      <a:cubicBezTo>
                        <a:pt x="138" y="23"/>
                        <a:pt x="118" y="41"/>
                        <a:pt x="108" y="44"/>
                      </a:cubicBezTo>
                      <a:cubicBezTo>
                        <a:pt x="78" y="34"/>
                        <a:pt x="92" y="34"/>
                        <a:pt x="64" y="40"/>
                      </a:cubicBezTo>
                      <a:cubicBezTo>
                        <a:pt x="41" y="37"/>
                        <a:pt x="22" y="41"/>
                        <a:pt x="0" y="36"/>
                      </a:cubicBezTo>
                      <a:cubicBezTo>
                        <a:pt x="6" y="11"/>
                        <a:pt x="7" y="27"/>
                        <a:pt x="28" y="20"/>
                      </a:cubicBezTo>
                      <a:cubicBezTo>
                        <a:pt x="17" y="13"/>
                        <a:pt x="0" y="13"/>
                        <a:pt x="0" y="0"/>
                      </a:cubicBezTo>
                      <a:close/>
                    </a:path>
                  </a:pathLst>
                </a:custGeom>
                <a:solidFill>
                  <a:srgbClr val="CCB374"/>
                </a:solidFill>
                <a:ln w="9525">
                  <a:noFill/>
                  <a:round/>
                  <a:headEnd/>
                  <a:tailEnd/>
                </a:ln>
                <a:effectLst/>
              </p:spPr>
              <p:txBody>
                <a:bodyPr wrap="none" anchor="ctr"/>
                <a:lstStyle/>
                <a:p>
                  <a:endParaRPr lang="en-US"/>
                </a:p>
              </p:txBody>
            </p:sp>
            <p:sp>
              <p:nvSpPr>
                <p:cNvPr id="2083" name="Freeform 35"/>
                <p:cNvSpPr>
                  <a:spLocks noChangeArrowheads="1"/>
                </p:cNvSpPr>
                <p:nvPr/>
              </p:nvSpPr>
              <p:spPr bwMode="auto">
                <a:xfrm>
                  <a:off x="5285" y="526"/>
                  <a:ext cx="62" cy="37"/>
                </a:xfrm>
                <a:custGeom>
                  <a:avLst/>
                  <a:gdLst/>
                  <a:ahLst/>
                  <a:cxnLst>
                    <a:cxn ang="0">
                      <a:pos x="17" y="25"/>
                    </a:cxn>
                    <a:cxn ang="0">
                      <a:pos x="37" y="13"/>
                    </a:cxn>
                    <a:cxn ang="0">
                      <a:pos x="17" y="25"/>
                    </a:cxn>
                  </a:cxnLst>
                  <a:rect l="0" t="0" r="r" b="b"/>
                  <a:pathLst>
                    <a:path w="57" h="42">
                      <a:moveTo>
                        <a:pt x="17" y="25"/>
                      </a:moveTo>
                      <a:cubicBezTo>
                        <a:pt x="0" y="0"/>
                        <a:pt x="21" y="9"/>
                        <a:pt x="37" y="13"/>
                      </a:cubicBezTo>
                      <a:cubicBezTo>
                        <a:pt x="57" y="42"/>
                        <a:pt x="30" y="25"/>
                        <a:pt x="17" y="25"/>
                      </a:cubicBezTo>
                      <a:close/>
                    </a:path>
                  </a:pathLst>
                </a:custGeom>
                <a:solidFill>
                  <a:srgbClr val="CCB374"/>
                </a:solidFill>
                <a:ln w="9525">
                  <a:noFill/>
                  <a:round/>
                  <a:headEnd/>
                  <a:tailEnd/>
                </a:ln>
                <a:effectLst/>
              </p:spPr>
              <p:txBody>
                <a:bodyPr wrap="none" anchor="ctr"/>
                <a:lstStyle/>
                <a:p>
                  <a:endParaRPr lang="en-US"/>
                </a:p>
              </p:txBody>
            </p:sp>
            <p:sp>
              <p:nvSpPr>
                <p:cNvPr id="2084" name="Freeform 36"/>
                <p:cNvSpPr>
                  <a:spLocks noChangeArrowheads="1"/>
                </p:cNvSpPr>
                <p:nvPr/>
              </p:nvSpPr>
              <p:spPr bwMode="auto">
                <a:xfrm>
                  <a:off x="5244" y="410"/>
                  <a:ext cx="41" cy="48"/>
                </a:xfrm>
                <a:custGeom>
                  <a:avLst/>
                  <a:gdLst/>
                  <a:ahLst/>
                  <a:cxnLst>
                    <a:cxn ang="0">
                      <a:pos x="19" y="32"/>
                    </a:cxn>
                    <a:cxn ang="0">
                      <a:pos x="19" y="0"/>
                    </a:cxn>
                    <a:cxn ang="0">
                      <a:pos x="19" y="32"/>
                    </a:cxn>
                  </a:cxnLst>
                  <a:rect l="0" t="0" r="r" b="b"/>
                  <a:pathLst>
                    <a:path w="39" h="52">
                      <a:moveTo>
                        <a:pt x="19" y="32"/>
                      </a:moveTo>
                      <a:cubicBezTo>
                        <a:pt x="13" y="14"/>
                        <a:pt x="0" y="13"/>
                        <a:pt x="19" y="0"/>
                      </a:cubicBezTo>
                      <a:cubicBezTo>
                        <a:pt x="23" y="5"/>
                        <a:pt x="39" y="52"/>
                        <a:pt x="19" y="32"/>
                      </a:cubicBezTo>
                      <a:close/>
                    </a:path>
                  </a:pathLst>
                </a:custGeom>
                <a:solidFill>
                  <a:srgbClr val="CCB374"/>
                </a:solidFill>
                <a:ln w="9525">
                  <a:noFill/>
                  <a:round/>
                  <a:headEnd/>
                  <a:tailEnd/>
                </a:ln>
                <a:effectLst/>
              </p:spPr>
              <p:txBody>
                <a:bodyPr wrap="none" anchor="ctr"/>
                <a:lstStyle/>
                <a:p>
                  <a:endParaRPr lang="en-US"/>
                </a:p>
              </p:txBody>
            </p:sp>
            <p:sp>
              <p:nvSpPr>
                <p:cNvPr id="2085" name="Freeform 37"/>
                <p:cNvSpPr>
                  <a:spLocks noChangeArrowheads="1"/>
                </p:cNvSpPr>
                <p:nvPr/>
              </p:nvSpPr>
              <p:spPr bwMode="auto">
                <a:xfrm>
                  <a:off x="5571" y="556"/>
                  <a:ext cx="49" cy="73"/>
                </a:xfrm>
                <a:custGeom>
                  <a:avLst/>
                  <a:gdLst/>
                  <a:ahLst/>
                  <a:cxnLst>
                    <a:cxn ang="0">
                      <a:pos x="4" y="9"/>
                    </a:cxn>
                    <a:cxn ang="0">
                      <a:pos x="20" y="33"/>
                    </a:cxn>
                    <a:cxn ang="0">
                      <a:pos x="24" y="49"/>
                    </a:cxn>
                    <a:cxn ang="0">
                      <a:pos x="36" y="53"/>
                    </a:cxn>
                    <a:cxn ang="0">
                      <a:pos x="24" y="73"/>
                    </a:cxn>
                    <a:cxn ang="0">
                      <a:pos x="0" y="21"/>
                    </a:cxn>
                    <a:cxn ang="0">
                      <a:pos x="4" y="9"/>
                    </a:cxn>
                  </a:cxnLst>
                  <a:rect l="0" t="0" r="r" b="b"/>
                  <a:pathLst>
                    <a:path w="44" h="80">
                      <a:moveTo>
                        <a:pt x="4" y="9"/>
                      </a:moveTo>
                      <a:cubicBezTo>
                        <a:pt x="9" y="17"/>
                        <a:pt x="18" y="24"/>
                        <a:pt x="20" y="33"/>
                      </a:cubicBezTo>
                      <a:cubicBezTo>
                        <a:pt x="21" y="38"/>
                        <a:pt x="21" y="45"/>
                        <a:pt x="24" y="49"/>
                      </a:cubicBezTo>
                      <a:cubicBezTo>
                        <a:pt x="27" y="52"/>
                        <a:pt x="32" y="52"/>
                        <a:pt x="36" y="53"/>
                      </a:cubicBezTo>
                      <a:cubicBezTo>
                        <a:pt x="41" y="68"/>
                        <a:pt x="44" y="80"/>
                        <a:pt x="24" y="73"/>
                      </a:cubicBezTo>
                      <a:cubicBezTo>
                        <a:pt x="19" y="55"/>
                        <a:pt x="11" y="37"/>
                        <a:pt x="0" y="21"/>
                      </a:cubicBezTo>
                      <a:cubicBezTo>
                        <a:pt x="4" y="4"/>
                        <a:pt x="4" y="0"/>
                        <a:pt x="4" y="9"/>
                      </a:cubicBezTo>
                      <a:close/>
                    </a:path>
                  </a:pathLst>
                </a:custGeom>
                <a:solidFill>
                  <a:srgbClr val="CCB374"/>
                </a:solidFill>
                <a:ln w="9525">
                  <a:noFill/>
                  <a:round/>
                  <a:headEnd/>
                  <a:tailEnd/>
                </a:ln>
                <a:effectLst/>
              </p:spPr>
              <p:txBody>
                <a:bodyPr wrap="none" anchor="ctr"/>
                <a:lstStyle/>
                <a:p>
                  <a:endParaRPr lang="en-US"/>
                </a:p>
              </p:txBody>
            </p:sp>
            <p:sp>
              <p:nvSpPr>
                <p:cNvPr id="2086" name="Freeform 38"/>
                <p:cNvSpPr>
                  <a:spLocks noChangeArrowheads="1"/>
                </p:cNvSpPr>
                <p:nvPr/>
              </p:nvSpPr>
              <p:spPr bwMode="auto">
                <a:xfrm>
                  <a:off x="4696" y="3"/>
                  <a:ext cx="529" cy="110"/>
                </a:xfrm>
                <a:custGeom>
                  <a:avLst/>
                  <a:gdLst/>
                  <a:ahLst/>
                  <a:cxnLst>
                    <a:cxn ang="0">
                      <a:pos x="220" y="1"/>
                    </a:cxn>
                    <a:cxn ang="0">
                      <a:pos x="231" y="8"/>
                    </a:cxn>
                    <a:cxn ang="0">
                      <a:pos x="235" y="0"/>
                    </a:cxn>
                    <a:cxn ang="0">
                      <a:pos x="265" y="0"/>
                    </a:cxn>
                    <a:cxn ang="0">
                      <a:pos x="287" y="17"/>
                    </a:cxn>
                    <a:cxn ang="0">
                      <a:pos x="319" y="10"/>
                    </a:cxn>
                    <a:cxn ang="0">
                      <a:pos x="314" y="29"/>
                    </a:cxn>
                    <a:cxn ang="0">
                      <a:pos x="298" y="46"/>
                    </a:cxn>
                    <a:cxn ang="0">
                      <a:pos x="295" y="29"/>
                    </a:cxn>
                    <a:cxn ang="0">
                      <a:pos x="287" y="31"/>
                    </a:cxn>
                    <a:cxn ang="0">
                      <a:pos x="279" y="29"/>
                    </a:cxn>
                    <a:cxn ang="0">
                      <a:pos x="263" y="21"/>
                    </a:cxn>
                    <a:cxn ang="0">
                      <a:pos x="228" y="38"/>
                    </a:cxn>
                    <a:cxn ang="0">
                      <a:pos x="201" y="44"/>
                    </a:cxn>
                    <a:cxn ang="0">
                      <a:pos x="212" y="57"/>
                    </a:cxn>
                    <a:cxn ang="0">
                      <a:pos x="188" y="63"/>
                    </a:cxn>
                    <a:cxn ang="0">
                      <a:pos x="169" y="61"/>
                    </a:cxn>
                    <a:cxn ang="0">
                      <a:pos x="177" y="57"/>
                    </a:cxn>
                    <a:cxn ang="0">
                      <a:pos x="171" y="40"/>
                    </a:cxn>
                    <a:cxn ang="0">
                      <a:pos x="169" y="31"/>
                    </a:cxn>
                    <a:cxn ang="0">
                      <a:pos x="158" y="23"/>
                    </a:cxn>
                    <a:cxn ang="0">
                      <a:pos x="142" y="27"/>
                    </a:cxn>
                    <a:cxn ang="0">
                      <a:pos x="134" y="27"/>
                    </a:cxn>
                    <a:cxn ang="0">
                      <a:pos x="123" y="25"/>
                    </a:cxn>
                    <a:cxn ang="0">
                      <a:pos x="83" y="2"/>
                    </a:cxn>
                    <a:cxn ang="0">
                      <a:pos x="59" y="14"/>
                    </a:cxn>
                    <a:cxn ang="0">
                      <a:pos x="1" y="0"/>
                    </a:cxn>
                    <a:cxn ang="0">
                      <a:pos x="220" y="1"/>
                    </a:cxn>
                  </a:cxnLst>
                  <a:rect l="0" t="0" r="r" b="b"/>
                  <a:pathLst>
                    <a:path w="323" h="64">
                      <a:moveTo>
                        <a:pt x="220" y="1"/>
                      </a:moveTo>
                      <a:cubicBezTo>
                        <a:pt x="215" y="12"/>
                        <a:pt x="225" y="17"/>
                        <a:pt x="231" y="8"/>
                      </a:cubicBezTo>
                      <a:cubicBezTo>
                        <a:pt x="235" y="0"/>
                        <a:pt x="229" y="7"/>
                        <a:pt x="235" y="0"/>
                      </a:cubicBezTo>
                      <a:lnTo>
                        <a:pt x="265" y="0"/>
                      </a:lnTo>
                      <a:cubicBezTo>
                        <a:pt x="277" y="6"/>
                        <a:pt x="276" y="11"/>
                        <a:pt x="287" y="17"/>
                      </a:cubicBezTo>
                      <a:cubicBezTo>
                        <a:pt x="308" y="11"/>
                        <a:pt x="293" y="7"/>
                        <a:pt x="319" y="10"/>
                      </a:cubicBezTo>
                      <a:cubicBezTo>
                        <a:pt x="323" y="19"/>
                        <a:pt x="321" y="22"/>
                        <a:pt x="314" y="29"/>
                      </a:cubicBezTo>
                      <a:cubicBezTo>
                        <a:pt x="312" y="39"/>
                        <a:pt x="313" y="50"/>
                        <a:pt x="298" y="46"/>
                      </a:cubicBezTo>
                      <a:cubicBezTo>
                        <a:pt x="297" y="40"/>
                        <a:pt x="298" y="34"/>
                        <a:pt x="295" y="29"/>
                      </a:cubicBezTo>
                      <a:cubicBezTo>
                        <a:pt x="294" y="27"/>
                        <a:pt x="290" y="31"/>
                        <a:pt x="287" y="31"/>
                      </a:cubicBezTo>
                      <a:cubicBezTo>
                        <a:pt x="284" y="31"/>
                        <a:pt x="282" y="30"/>
                        <a:pt x="279" y="29"/>
                      </a:cubicBezTo>
                      <a:cubicBezTo>
                        <a:pt x="274" y="27"/>
                        <a:pt x="263" y="21"/>
                        <a:pt x="263" y="21"/>
                      </a:cubicBezTo>
                      <a:cubicBezTo>
                        <a:pt x="249" y="23"/>
                        <a:pt x="241" y="31"/>
                        <a:pt x="228" y="38"/>
                      </a:cubicBezTo>
                      <a:cubicBezTo>
                        <a:pt x="220" y="41"/>
                        <a:pt x="209" y="42"/>
                        <a:pt x="201" y="44"/>
                      </a:cubicBezTo>
                      <a:cubicBezTo>
                        <a:pt x="193" y="54"/>
                        <a:pt x="200" y="53"/>
                        <a:pt x="212" y="57"/>
                      </a:cubicBezTo>
                      <a:cubicBezTo>
                        <a:pt x="200" y="62"/>
                        <a:pt x="199" y="57"/>
                        <a:pt x="188" y="63"/>
                      </a:cubicBezTo>
                      <a:cubicBezTo>
                        <a:pt x="181" y="62"/>
                        <a:pt x="174" y="64"/>
                        <a:pt x="169" y="61"/>
                      </a:cubicBezTo>
                      <a:cubicBezTo>
                        <a:pt x="166" y="59"/>
                        <a:pt x="175" y="59"/>
                        <a:pt x="177" y="57"/>
                      </a:cubicBezTo>
                      <a:cubicBezTo>
                        <a:pt x="181" y="48"/>
                        <a:pt x="149" y="28"/>
                        <a:pt x="171" y="40"/>
                      </a:cubicBezTo>
                      <a:cubicBezTo>
                        <a:pt x="184" y="55"/>
                        <a:pt x="184" y="36"/>
                        <a:pt x="169" y="31"/>
                      </a:cubicBezTo>
                      <a:cubicBezTo>
                        <a:pt x="167" y="27"/>
                        <a:pt x="167" y="22"/>
                        <a:pt x="158" y="23"/>
                      </a:cubicBezTo>
                      <a:cubicBezTo>
                        <a:pt x="153" y="23"/>
                        <a:pt x="142" y="27"/>
                        <a:pt x="142" y="27"/>
                      </a:cubicBezTo>
                      <a:cubicBezTo>
                        <a:pt x="136" y="39"/>
                        <a:pt x="143" y="31"/>
                        <a:pt x="134" y="27"/>
                      </a:cubicBezTo>
                      <a:cubicBezTo>
                        <a:pt x="130" y="25"/>
                        <a:pt x="126" y="25"/>
                        <a:pt x="123" y="25"/>
                      </a:cubicBezTo>
                      <a:cubicBezTo>
                        <a:pt x="117" y="11"/>
                        <a:pt x="100" y="6"/>
                        <a:pt x="83" y="2"/>
                      </a:cubicBezTo>
                      <a:cubicBezTo>
                        <a:pt x="70" y="4"/>
                        <a:pt x="69" y="9"/>
                        <a:pt x="59" y="14"/>
                      </a:cubicBezTo>
                      <a:cubicBezTo>
                        <a:pt x="45" y="14"/>
                        <a:pt x="0" y="12"/>
                        <a:pt x="1" y="0"/>
                      </a:cubicBezTo>
                      <a:lnTo>
                        <a:pt x="220" y="1"/>
                      </a:lnTo>
                      <a:close/>
                    </a:path>
                  </a:pathLst>
                </a:custGeom>
                <a:solidFill>
                  <a:srgbClr val="CCB374"/>
                </a:solidFill>
                <a:ln w="9525">
                  <a:noFill/>
                  <a:round/>
                  <a:headEnd/>
                  <a:tailEnd/>
                </a:ln>
                <a:effectLst/>
              </p:spPr>
              <p:txBody>
                <a:bodyPr wrap="none" anchor="ctr"/>
                <a:lstStyle/>
                <a:p>
                  <a:endParaRPr lang="en-US"/>
                </a:p>
              </p:txBody>
            </p:sp>
            <p:sp>
              <p:nvSpPr>
                <p:cNvPr id="2087" name="Freeform 39"/>
                <p:cNvSpPr>
                  <a:spLocks noChangeArrowheads="1"/>
                </p:cNvSpPr>
                <p:nvPr/>
              </p:nvSpPr>
              <p:spPr bwMode="auto">
                <a:xfrm>
                  <a:off x="4227" y="0"/>
                  <a:ext cx="492" cy="54"/>
                </a:xfrm>
                <a:custGeom>
                  <a:avLst/>
                  <a:gdLst/>
                  <a:ahLst/>
                  <a:cxnLst>
                    <a:cxn ang="0">
                      <a:pos x="105" y="31"/>
                    </a:cxn>
                    <a:cxn ang="0">
                      <a:pos x="30" y="1"/>
                    </a:cxn>
                    <a:cxn ang="0">
                      <a:pos x="285" y="0"/>
                    </a:cxn>
                    <a:cxn ang="0">
                      <a:pos x="296" y="14"/>
                    </a:cxn>
                    <a:cxn ang="0">
                      <a:pos x="264" y="16"/>
                    </a:cxn>
                    <a:cxn ang="0">
                      <a:pos x="105" y="31"/>
                    </a:cxn>
                  </a:cxnLst>
                  <a:rect l="0" t="0" r="r" b="b"/>
                  <a:pathLst>
                    <a:path w="300" h="31">
                      <a:moveTo>
                        <a:pt x="105" y="31"/>
                      </a:moveTo>
                      <a:cubicBezTo>
                        <a:pt x="83" y="19"/>
                        <a:pt x="0" y="6"/>
                        <a:pt x="30" y="1"/>
                      </a:cubicBezTo>
                      <a:lnTo>
                        <a:pt x="285" y="0"/>
                      </a:lnTo>
                      <a:cubicBezTo>
                        <a:pt x="296" y="4"/>
                        <a:pt x="300" y="5"/>
                        <a:pt x="296" y="14"/>
                      </a:cubicBezTo>
                      <a:cubicBezTo>
                        <a:pt x="285" y="11"/>
                        <a:pt x="276" y="16"/>
                        <a:pt x="264" y="16"/>
                      </a:cubicBezTo>
                      <a:lnTo>
                        <a:pt x="105" y="31"/>
                      </a:lnTo>
                      <a:close/>
                    </a:path>
                  </a:pathLst>
                </a:custGeom>
                <a:solidFill>
                  <a:srgbClr val="CCB374"/>
                </a:solidFill>
                <a:ln w="9525">
                  <a:noFill/>
                  <a:round/>
                  <a:headEnd/>
                  <a:tailEnd/>
                </a:ln>
                <a:effectLst/>
              </p:spPr>
              <p:txBody>
                <a:bodyPr wrap="none" anchor="ctr"/>
                <a:lstStyle/>
                <a:p>
                  <a:endParaRPr lang="en-US"/>
                </a:p>
              </p:txBody>
            </p:sp>
            <p:sp>
              <p:nvSpPr>
                <p:cNvPr id="2088" name="Freeform 40"/>
                <p:cNvSpPr>
                  <a:spLocks noChangeArrowheads="1"/>
                </p:cNvSpPr>
                <p:nvPr/>
              </p:nvSpPr>
              <p:spPr bwMode="auto">
                <a:xfrm>
                  <a:off x="3145" y="78"/>
                  <a:ext cx="46" cy="28"/>
                </a:xfrm>
                <a:custGeom>
                  <a:avLst/>
                  <a:gdLst/>
                  <a:ahLst/>
                  <a:cxnLst>
                    <a:cxn ang="0">
                      <a:pos x="0" y="25"/>
                    </a:cxn>
                    <a:cxn ang="0">
                      <a:pos x="12" y="29"/>
                    </a:cxn>
                    <a:cxn ang="0">
                      <a:pos x="0" y="25"/>
                    </a:cxn>
                  </a:cxnLst>
                  <a:rect l="0" t="0" r="r" b="b"/>
                  <a:pathLst>
                    <a:path w="41" h="29">
                      <a:moveTo>
                        <a:pt x="0" y="25"/>
                      </a:moveTo>
                      <a:cubicBezTo>
                        <a:pt x="10" y="11"/>
                        <a:pt x="41" y="0"/>
                        <a:pt x="12" y="29"/>
                      </a:cubicBezTo>
                      <a:cubicBezTo>
                        <a:pt x="8" y="28"/>
                        <a:pt x="0" y="25"/>
                        <a:pt x="0" y="25"/>
                      </a:cubicBezTo>
                      <a:close/>
                    </a:path>
                  </a:pathLst>
                </a:custGeom>
                <a:solidFill>
                  <a:srgbClr val="CCB374"/>
                </a:solidFill>
                <a:ln w="9525">
                  <a:noFill/>
                  <a:round/>
                  <a:headEnd/>
                  <a:tailEnd/>
                </a:ln>
                <a:effectLst/>
              </p:spPr>
              <p:txBody>
                <a:bodyPr wrap="none" anchor="ctr"/>
                <a:lstStyle/>
                <a:p>
                  <a:endParaRPr lang="en-US"/>
                </a:p>
              </p:txBody>
            </p:sp>
            <p:sp>
              <p:nvSpPr>
                <p:cNvPr id="2089" name="Freeform 41"/>
                <p:cNvSpPr>
                  <a:spLocks noChangeArrowheads="1"/>
                </p:cNvSpPr>
                <p:nvPr/>
              </p:nvSpPr>
              <p:spPr bwMode="auto">
                <a:xfrm>
                  <a:off x="1878" y="0"/>
                  <a:ext cx="1127" cy="410"/>
                </a:xfrm>
                <a:custGeom>
                  <a:avLst/>
                  <a:gdLst/>
                  <a:ahLst/>
                  <a:cxnLst>
                    <a:cxn ang="0">
                      <a:pos x="73" y="1"/>
                    </a:cxn>
                    <a:cxn ang="0">
                      <a:pos x="436" y="0"/>
                    </a:cxn>
                    <a:cxn ang="0">
                      <a:pos x="416" y="54"/>
                    </a:cxn>
                    <a:cxn ang="0">
                      <a:pos x="397" y="68"/>
                    </a:cxn>
                    <a:cxn ang="0">
                      <a:pos x="392" y="70"/>
                    </a:cxn>
                    <a:cxn ang="0">
                      <a:pos x="375" y="73"/>
                    </a:cxn>
                    <a:cxn ang="0">
                      <a:pos x="361" y="88"/>
                    </a:cxn>
                    <a:cxn ang="0">
                      <a:pos x="362" y="99"/>
                    </a:cxn>
                    <a:cxn ang="0">
                      <a:pos x="364" y="107"/>
                    </a:cxn>
                    <a:cxn ang="0">
                      <a:pos x="366" y="113"/>
                    </a:cxn>
                    <a:cxn ang="0">
                      <a:pos x="362" y="122"/>
                    </a:cxn>
                    <a:cxn ang="0">
                      <a:pos x="351" y="120"/>
                    </a:cxn>
                    <a:cxn ang="0">
                      <a:pos x="342" y="129"/>
                    </a:cxn>
                    <a:cxn ang="0">
                      <a:pos x="347" y="105"/>
                    </a:cxn>
                    <a:cxn ang="0">
                      <a:pos x="338" y="100"/>
                    </a:cxn>
                    <a:cxn ang="0">
                      <a:pos x="344" y="93"/>
                    </a:cxn>
                    <a:cxn ang="0">
                      <a:pos x="342" y="89"/>
                    </a:cxn>
                    <a:cxn ang="0">
                      <a:pos x="320" y="94"/>
                    </a:cxn>
                    <a:cxn ang="0">
                      <a:pos x="317" y="85"/>
                    </a:cxn>
                    <a:cxn ang="0">
                      <a:pos x="297" y="94"/>
                    </a:cxn>
                    <a:cxn ang="0">
                      <a:pos x="320" y="103"/>
                    </a:cxn>
                    <a:cxn ang="0">
                      <a:pos x="305" y="117"/>
                    </a:cxn>
                    <a:cxn ang="0">
                      <a:pos x="311" y="126"/>
                    </a:cxn>
                    <a:cxn ang="0">
                      <a:pos x="315" y="138"/>
                    </a:cxn>
                    <a:cxn ang="0">
                      <a:pos x="309" y="139"/>
                    </a:cxn>
                    <a:cxn ang="0">
                      <a:pos x="314" y="144"/>
                    </a:cxn>
                    <a:cxn ang="0">
                      <a:pos x="307" y="152"/>
                    </a:cxn>
                    <a:cxn ang="0">
                      <a:pos x="0" y="149"/>
                    </a:cxn>
                    <a:cxn ang="0">
                      <a:pos x="73" y="1"/>
                    </a:cxn>
                  </a:cxnLst>
                  <a:rect l="0" t="0" r="r" b="b"/>
                  <a:pathLst>
                    <a:path w="436" h="152">
                      <a:moveTo>
                        <a:pt x="73" y="1"/>
                      </a:moveTo>
                      <a:lnTo>
                        <a:pt x="436" y="0"/>
                      </a:lnTo>
                      <a:cubicBezTo>
                        <a:pt x="430" y="15"/>
                        <a:pt x="429" y="42"/>
                        <a:pt x="416" y="54"/>
                      </a:cubicBezTo>
                      <a:cubicBezTo>
                        <a:pt x="410" y="60"/>
                        <a:pt x="405" y="63"/>
                        <a:pt x="397" y="68"/>
                      </a:cubicBezTo>
                      <a:cubicBezTo>
                        <a:pt x="396" y="69"/>
                        <a:pt x="392" y="70"/>
                        <a:pt x="392" y="70"/>
                      </a:cubicBezTo>
                      <a:cubicBezTo>
                        <a:pt x="377" y="63"/>
                        <a:pt x="385" y="68"/>
                        <a:pt x="375" y="73"/>
                      </a:cubicBezTo>
                      <a:cubicBezTo>
                        <a:pt x="371" y="82"/>
                        <a:pt x="371" y="83"/>
                        <a:pt x="361" y="88"/>
                      </a:cubicBezTo>
                      <a:cubicBezTo>
                        <a:pt x="359" y="92"/>
                        <a:pt x="364" y="93"/>
                        <a:pt x="362" y="99"/>
                      </a:cubicBezTo>
                      <a:cubicBezTo>
                        <a:pt x="363" y="102"/>
                        <a:pt x="364" y="105"/>
                        <a:pt x="364" y="107"/>
                      </a:cubicBezTo>
                      <a:cubicBezTo>
                        <a:pt x="365" y="109"/>
                        <a:pt x="366" y="111"/>
                        <a:pt x="366" y="113"/>
                      </a:cubicBezTo>
                      <a:cubicBezTo>
                        <a:pt x="365" y="115"/>
                        <a:pt x="364" y="120"/>
                        <a:pt x="362" y="122"/>
                      </a:cubicBezTo>
                      <a:cubicBezTo>
                        <a:pt x="359" y="123"/>
                        <a:pt x="354" y="119"/>
                        <a:pt x="351" y="120"/>
                      </a:cubicBezTo>
                      <a:cubicBezTo>
                        <a:pt x="347" y="129"/>
                        <a:pt x="352" y="127"/>
                        <a:pt x="342" y="129"/>
                      </a:cubicBezTo>
                      <a:cubicBezTo>
                        <a:pt x="340" y="123"/>
                        <a:pt x="345" y="111"/>
                        <a:pt x="347" y="105"/>
                      </a:cubicBezTo>
                      <a:cubicBezTo>
                        <a:pt x="347" y="100"/>
                        <a:pt x="338" y="102"/>
                        <a:pt x="338" y="100"/>
                      </a:cubicBezTo>
                      <a:cubicBezTo>
                        <a:pt x="338" y="98"/>
                        <a:pt x="344" y="95"/>
                        <a:pt x="344" y="93"/>
                      </a:cubicBezTo>
                      <a:cubicBezTo>
                        <a:pt x="344" y="92"/>
                        <a:pt x="344" y="89"/>
                        <a:pt x="342" y="89"/>
                      </a:cubicBezTo>
                      <a:cubicBezTo>
                        <a:pt x="339" y="89"/>
                        <a:pt x="324" y="94"/>
                        <a:pt x="320" y="94"/>
                      </a:cubicBezTo>
                      <a:cubicBezTo>
                        <a:pt x="317" y="86"/>
                        <a:pt x="328" y="88"/>
                        <a:pt x="317" y="85"/>
                      </a:cubicBezTo>
                      <a:cubicBezTo>
                        <a:pt x="311" y="91"/>
                        <a:pt x="306" y="93"/>
                        <a:pt x="297" y="94"/>
                      </a:cubicBezTo>
                      <a:cubicBezTo>
                        <a:pt x="300" y="104"/>
                        <a:pt x="307" y="101"/>
                        <a:pt x="320" y="103"/>
                      </a:cubicBezTo>
                      <a:cubicBezTo>
                        <a:pt x="318" y="109"/>
                        <a:pt x="311" y="111"/>
                        <a:pt x="305" y="117"/>
                      </a:cubicBezTo>
                      <a:lnTo>
                        <a:pt x="311" y="126"/>
                      </a:lnTo>
                      <a:lnTo>
                        <a:pt x="315" y="138"/>
                      </a:lnTo>
                      <a:lnTo>
                        <a:pt x="309" y="139"/>
                      </a:lnTo>
                      <a:lnTo>
                        <a:pt x="314" y="144"/>
                      </a:lnTo>
                      <a:lnTo>
                        <a:pt x="307" y="152"/>
                      </a:lnTo>
                      <a:lnTo>
                        <a:pt x="0" y="149"/>
                      </a:lnTo>
                      <a:lnTo>
                        <a:pt x="73" y="1"/>
                      </a:lnTo>
                      <a:close/>
                    </a:path>
                  </a:pathLst>
                </a:custGeom>
                <a:solidFill>
                  <a:srgbClr val="CCB374"/>
                </a:solidFill>
                <a:ln w="9525">
                  <a:noFill/>
                  <a:round/>
                  <a:headEnd/>
                  <a:tailEnd/>
                </a:ln>
                <a:effectLst/>
              </p:spPr>
              <p:txBody>
                <a:bodyPr wrap="none" anchor="ctr"/>
                <a:lstStyle/>
                <a:p>
                  <a:endParaRPr lang="en-US"/>
                </a:p>
              </p:txBody>
            </p:sp>
            <p:sp>
              <p:nvSpPr>
                <p:cNvPr id="2090" name="Freeform 42"/>
                <p:cNvSpPr>
                  <a:spLocks noChangeArrowheads="1"/>
                </p:cNvSpPr>
                <p:nvPr/>
              </p:nvSpPr>
              <p:spPr bwMode="auto">
                <a:xfrm>
                  <a:off x="3008" y="-13"/>
                  <a:ext cx="52" cy="148"/>
                </a:xfrm>
                <a:custGeom>
                  <a:avLst/>
                  <a:gdLst/>
                  <a:ahLst/>
                  <a:cxnLst>
                    <a:cxn ang="0">
                      <a:pos x="5" y="156"/>
                    </a:cxn>
                    <a:cxn ang="0">
                      <a:pos x="15" y="108"/>
                    </a:cxn>
                    <a:cxn ang="0">
                      <a:pos x="17" y="68"/>
                    </a:cxn>
                    <a:cxn ang="0">
                      <a:pos x="11" y="40"/>
                    </a:cxn>
                    <a:cxn ang="0">
                      <a:pos x="17" y="12"/>
                    </a:cxn>
                    <a:cxn ang="0">
                      <a:pos x="21" y="0"/>
                    </a:cxn>
                    <a:cxn ang="0">
                      <a:pos x="31" y="30"/>
                    </a:cxn>
                    <a:cxn ang="0">
                      <a:pos x="47" y="98"/>
                    </a:cxn>
                    <a:cxn ang="0">
                      <a:pos x="31" y="108"/>
                    </a:cxn>
                    <a:cxn ang="0">
                      <a:pos x="23" y="126"/>
                    </a:cxn>
                    <a:cxn ang="0">
                      <a:pos x="21" y="132"/>
                    </a:cxn>
                    <a:cxn ang="0">
                      <a:pos x="27" y="134"/>
                    </a:cxn>
                    <a:cxn ang="0">
                      <a:pos x="31" y="146"/>
                    </a:cxn>
                    <a:cxn ang="0">
                      <a:pos x="13" y="148"/>
                    </a:cxn>
                    <a:cxn ang="0">
                      <a:pos x="7" y="160"/>
                    </a:cxn>
                    <a:cxn ang="0">
                      <a:pos x="3" y="154"/>
                    </a:cxn>
                    <a:cxn ang="0">
                      <a:pos x="5" y="156"/>
                    </a:cxn>
                  </a:cxnLst>
                  <a:rect l="0" t="0" r="r" b="b"/>
                  <a:pathLst>
                    <a:path w="47" h="165">
                      <a:moveTo>
                        <a:pt x="5" y="156"/>
                      </a:moveTo>
                      <a:cubicBezTo>
                        <a:pt x="0" y="141"/>
                        <a:pt x="1" y="118"/>
                        <a:pt x="15" y="108"/>
                      </a:cubicBezTo>
                      <a:cubicBezTo>
                        <a:pt x="16" y="95"/>
                        <a:pt x="17" y="81"/>
                        <a:pt x="17" y="68"/>
                      </a:cubicBezTo>
                      <a:cubicBezTo>
                        <a:pt x="17" y="58"/>
                        <a:pt x="11" y="40"/>
                        <a:pt x="11" y="40"/>
                      </a:cubicBezTo>
                      <a:cubicBezTo>
                        <a:pt x="14" y="20"/>
                        <a:pt x="11" y="29"/>
                        <a:pt x="17" y="12"/>
                      </a:cubicBezTo>
                      <a:cubicBezTo>
                        <a:pt x="18" y="8"/>
                        <a:pt x="21" y="0"/>
                        <a:pt x="21" y="0"/>
                      </a:cubicBezTo>
                      <a:cubicBezTo>
                        <a:pt x="38" y="6"/>
                        <a:pt x="33" y="7"/>
                        <a:pt x="31" y="30"/>
                      </a:cubicBezTo>
                      <a:cubicBezTo>
                        <a:pt x="38" y="52"/>
                        <a:pt x="40" y="76"/>
                        <a:pt x="47" y="98"/>
                      </a:cubicBezTo>
                      <a:cubicBezTo>
                        <a:pt x="44" y="116"/>
                        <a:pt x="45" y="113"/>
                        <a:pt x="31" y="108"/>
                      </a:cubicBezTo>
                      <a:cubicBezTo>
                        <a:pt x="25" y="118"/>
                        <a:pt x="28" y="112"/>
                        <a:pt x="23" y="126"/>
                      </a:cubicBezTo>
                      <a:cubicBezTo>
                        <a:pt x="22" y="128"/>
                        <a:pt x="21" y="132"/>
                        <a:pt x="21" y="132"/>
                      </a:cubicBezTo>
                      <a:cubicBezTo>
                        <a:pt x="23" y="133"/>
                        <a:pt x="26" y="132"/>
                        <a:pt x="27" y="134"/>
                      </a:cubicBezTo>
                      <a:cubicBezTo>
                        <a:pt x="29" y="137"/>
                        <a:pt x="31" y="146"/>
                        <a:pt x="31" y="146"/>
                      </a:cubicBezTo>
                      <a:cubicBezTo>
                        <a:pt x="27" y="165"/>
                        <a:pt x="23" y="155"/>
                        <a:pt x="13" y="148"/>
                      </a:cubicBezTo>
                      <a:cubicBezTo>
                        <a:pt x="11" y="152"/>
                        <a:pt x="11" y="160"/>
                        <a:pt x="7" y="160"/>
                      </a:cubicBezTo>
                      <a:cubicBezTo>
                        <a:pt x="5" y="160"/>
                        <a:pt x="4" y="156"/>
                        <a:pt x="3" y="154"/>
                      </a:cubicBezTo>
                      <a:cubicBezTo>
                        <a:pt x="3" y="153"/>
                        <a:pt x="4" y="155"/>
                        <a:pt x="5" y="156"/>
                      </a:cubicBezTo>
                      <a:close/>
                    </a:path>
                  </a:pathLst>
                </a:custGeom>
                <a:solidFill>
                  <a:srgbClr val="CCB374"/>
                </a:solidFill>
                <a:ln w="9525">
                  <a:noFill/>
                  <a:round/>
                  <a:headEnd/>
                  <a:tailEnd/>
                </a:ln>
                <a:effectLst/>
              </p:spPr>
              <p:txBody>
                <a:bodyPr wrap="none" anchor="ctr"/>
                <a:lstStyle/>
                <a:p>
                  <a:endParaRPr lang="en-US"/>
                </a:p>
              </p:txBody>
            </p:sp>
            <p:sp>
              <p:nvSpPr>
                <p:cNvPr id="2091" name="Freeform 43"/>
                <p:cNvSpPr>
                  <a:spLocks noChangeArrowheads="1"/>
                </p:cNvSpPr>
                <p:nvPr/>
              </p:nvSpPr>
              <p:spPr bwMode="auto">
                <a:xfrm>
                  <a:off x="2978" y="110"/>
                  <a:ext cx="152" cy="93"/>
                </a:xfrm>
                <a:custGeom>
                  <a:avLst/>
                  <a:gdLst/>
                  <a:ahLst/>
                  <a:cxnLst>
                    <a:cxn ang="0">
                      <a:pos x="26" y="61"/>
                    </a:cxn>
                    <a:cxn ang="0">
                      <a:pos x="30" y="43"/>
                    </a:cxn>
                    <a:cxn ang="0">
                      <a:pos x="50" y="33"/>
                    </a:cxn>
                    <a:cxn ang="0">
                      <a:pos x="54" y="45"/>
                    </a:cxn>
                    <a:cxn ang="0">
                      <a:pos x="66" y="49"/>
                    </a:cxn>
                    <a:cxn ang="0">
                      <a:pos x="80" y="55"/>
                    </a:cxn>
                    <a:cxn ang="0">
                      <a:pos x="116" y="33"/>
                    </a:cxn>
                    <a:cxn ang="0">
                      <a:pos x="130" y="17"/>
                    </a:cxn>
                    <a:cxn ang="0">
                      <a:pos x="138" y="11"/>
                    </a:cxn>
                    <a:cxn ang="0">
                      <a:pos x="106" y="49"/>
                    </a:cxn>
                    <a:cxn ang="0">
                      <a:pos x="84" y="67"/>
                    </a:cxn>
                    <a:cxn ang="0">
                      <a:pos x="66" y="81"/>
                    </a:cxn>
                    <a:cxn ang="0">
                      <a:pos x="48" y="103"/>
                    </a:cxn>
                    <a:cxn ang="0">
                      <a:pos x="26" y="89"/>
                    </a:cxn>
                    <a:cxn ang="0">
                      <a:pos x="20" y="87"/>
                    </a:cxn>
                    <a:cxn ang="0">
                      <a:pos x="22" y="97"/>
                    </a:cxn>
                    <a:cxn ang="0">
                      <a:pos x="0" y="97"/>
                    </a:cxn>
                    <a:cxn ang="0">
                      <a:pos x="10" y="79"/>
                    </a:cxn>
                    <a:cxn ang="0">
                      <a:pos x="26" y="61"/>
                    </a:cxn>
                  </a:cxnLst>
                  <a:rect l="0" t="0" r="r" b="b"/>
                  <a:pathLst>
                    <a:path w="138" h="103">
                      <a:moveTo>
                        <a:pt x="26" y="61"/>
                      </a:moveTo>
                      <a:cubicBezTo>
                        <a:pt x="29" y="53"/>
                        <a:pt x="33" y="51"/>
                        <a:pt x="30" y="43"/>
                      </a:cubicBezTo>
                      <a:cubicBezTo>
                        <a:pt x="33" y="27"/>
                        <a:pt x="37" y="24"/>
                        <a:pt x="50" y="33"/>
                      </a:cubicBezTo>
                      <a:cubicBezTo>
                        <a:pt x="51" y="37"/>
                        <a:pt x="53" y="41"/>
                        <a:pt x="54" y="45"/>
                      </a:cubicBezTo>
                      <a:cubicBezTo>
                        <a:pt x="55" y="49"/>
                        <a:pt x="66" y="49"/>
                        <a:pt x="66" y="49"/>
                      </a:cubicBezTo>
                      <a:cubicBezTo>
                        <a:pt x="75" y="43"/>
                        <a:pt x="77" y="45"/>
                        <a:pt x="80" y="55"/>
                      </a:cubicBezTo>
                      <a:cubicBezTo>
                        <a:pt x="92" y="47"/>
                        <a:pt x="101" y="37"/>
                        <a:pt x="116" y="33"/>
                      </a:cubicBezTo>
                      <a:cubicBezTo>
                        <a:pt x="125" y="19"/>
                        <a:pt x="120" y="24"/>
                        <a:pt x="130" y="17"/>
                      </a:cubicBezTo>
                      <a:cubicBezTo>
                        <a:pt x="134" y="11"/>
                        <a:pt x="134" y="0"/>
                        <a:pt x="138" y="11"/>
                      </a:cubicBezTo>
                      <a:cubicBezTo>
                        <a:pt x="135" y="31"/>
                        <a:pt x="126" y="45"/>
                        <a:pt x="106" y="49"/>
                      </a:cubicBezTo>
                      <a:cubicBezTo>
                        <a:pt x="97" y="55"/>
                        <a:pt x="93" y="61"/>
                        <a:pt x="84" y="67"/>
                      </a:cubicBezTo>
                      <a:cubicBezTo>
                        <a:pt x="80" y="79"/>
                        <a:pt x="79" y="79"/>
                        <a:pt x="66" y="81"/>
                      </a:cubicBezTo>
                      <a:cubicBezTo>
                        <a:pt x="60" y="90"/>
                        <a:pt x="57" y="97"/>
                        <a:pt x="48" y="103"/>
                      </a:cubicBezTo>
                      <a:cubicBezTo>
                        <a:pt x="42" y="94"/>
                        <a:pt x="37" y="93"/>
                        <a:pt x="26" y="89"/>
                      </a:cubicBezTo>
                      <a:cubicBezTo>
                        <a:pt x="24" y="88"/>
                        <a:pt x="20" y="87"/>
                        <a:pt x="20" y="87"/>
                      </a:cubicBezTo>
                      <a:cubicBezTo>
                        <a:pt x="10" y="90"/>
                        <a:pt x="14" y="94"/>
                        <a:pt x="22" y="97"/>
                      </a:cubicBezTo>
                      <a:cubicBezTo>
                        <a:pt x="14" y="103"/>
                        <a:pt x="9" y="100"/>
                        <a:pt x="0" y="97"/>
                      </a:cubicBezTo>
                      <a:cubicBezTo>
                        <a:pt x="2" y="87"/>
                        <a:pt x="1" y="82"/>
                        <a:pt x="10" y="79"/>
                      </a:cubicBezTo>
                      <a:cubicBezTo>
                        <a:pt x="15" y="63"/>
                        <a:pt x="14" y="69"/>
                        <a:pt x="26" y="61"/>
                      </a:cubicBezTo>
                      <a:close/>
                    </a:path>
                  </a:pathLst>
                </a:custGeom>
                <a:solidFill>
                  <a:srgbClr val="CCB374"/>
                </a:solidFill>
                <a:ln w="9525">
                  <a:noFill/>
                  <a:round/>
                  <a:headEnd/>
                  <a:tailEnd/>
                </a:ln>
                <a:effectLst/>
              </p:spPr>
              <p:txBody>
                <a:bodyPr wrap="none" anchor="ctr"/>
                <a:lstStyle/>
                <a:p>
                  <a:endParaRPr lang="en-US"/>
                </a:p>
              </p:txBody>
            </p:sp>
            <p:sp>
              <p:nvSpPr>
                <p:cNvPr id="2092" name="Freeform 44"/>
                <p:cNvSpPr>
                  <a:spLocks noChangeArrowheads="1"/>
                </p:cNvSpPr>
                <p:nvPr/>
              </p:nvSpPr>
              <p:spPr bwMode="auto">
                <a:xfrm>
                  <a:off x="2814" y="198"/>
                  <a:ext cx="206" cy="194"/>
                </a:xfrm>
                <a:custGeom>
                  <a:avLst/>
                  <a:gdLst/>
                  <a:ahLst/>
                  <a:cxnLst>
                    <a:cxn ang="0">
                      <a:pos x="158" y="24"/>
                    </a:cxn>
                    <a:cxn ang="0">
                      <a:pos x="160" y="6"/>
                    </a:cxn>
                    <a:cxn ang="0">
                      <a:pos x="170" y="0"/>
                    </a:cxn>
                    <a:cxn ang="0">
                      <a:pos x="182" y="24"/>
                    </a:cxn>
                    <a:cxn ang="0">
                      <a:pos x="188" y="42"/>
                    </a:cxn>
                    <a:cxn ang="0">
                      <a:pos x="178" y="58"/>
                    </a:cxn>
                    <a:cxn ang="0">
                      <a:pos x="170" y="76"/>
                    </a:cxn>
                    <a:cxn ang="0">
                      <a:pos x="162" y="126"/>
                    </a:cxn>
                    <a:cxn ang="0">
                      <a:pos x="144" y="136"/>
                    </a:cxn>
                    <a:cxn ang="0">
                      <a:pos x="120" y="138"/>
                    </a:cxn>
                    <a:cxn ang="0">
                      <a:pos x="112" y="124"/>
                    </a:cxn>
                    <a:cxn ang="0">
                      <a:pos x="102" y="146"/>
                    </a:cxn>
                    <a:cxn ang="0">
                      <a:pos x="90" y="150"/>
                    </a:cxn>
                    <a:cxn ang="0">
                      <a:pos x="80" y="132"/>
                    </a:cxn>
                    <a:cxn ang="0">
                      <a:pos x="58" y="144"/>
                    </a:cxn>
                    <a:cxn ang="0">
                      <a:pos x="76" y="142"/>
                    </a:cxn>
                    <a:cxn ang="0">
                      <a:pos x="78" y="160"/>
                    </a:cxn>
                    <a:cxn ang="0">
                      <a:pos x="58" y="166"/>
                    </a:cxn>
                    <a:cxn ang="0">
                      <a:pos x="34" y="166"/>
                    </a:cxn>
                    <a:cxn ang="0">
                      <a:pos x="36" y="154"/>
                    </a:cxn>
                    <a:cxn ang="0">
                      <a:pos x="46" y="144"/>
                    </a:cxn>
                    <a:cxn ang="0">
                      <a:pos x="34" y="148"/>
                    </a:cxn>
                    <a:cxn ang="0">
                      <a:pos x="26" y="166"/>
                    </a:cxn>
                    <a:cxn ang="0">
                      <a:pos x="30" y="190"/>
                    </a:cxn>
                    <a:cxn ang="0">
                      <a:pos x="14" y="200"/>
                    </a:cxn>
                    <a:cxn ang="0">
                      <a:pos x="0" y="214"/>
                    </a:cxn>
                    <a:cxn ang="0">
                      <a:pos x="8" y="188"/>
                    </a:cxn>
                    <a:cxn ang="0">
                      <a:pos x="0" y="164"/>
                    </a:cxn>
                    <a:cxn ang="0">
                      <a:pos x="14" y="152"/>
                    </a:cxn>
                    <a:cxn ang="0">
                      <a:pos x="32" y="134"/>
                    </a:cxn>
                    <a:cxn ang="0">
                      <a:pos x="44" y="118"/>
                    </a:cxn>
                    <a:cxn ang="0">
                      <a:pos x="72" y="116"/>
                    </a:cxn>
                    <a:cxn ang="0">
                      <a:pos x="84" y="112"/>
                    </a:cxn>
                    <a:cxn ang="0">
                      <a:pos x="114" y="78"/>
                    </a:cxn>
                    <a:cxn ang="0">
                      <a:pos x="120" y="92"/>
                    </a:cxn>
                    <a:cxn ang="0">
                      <a:pos x="132" y="76"/>
                    </a:cxn>
                    <a:cxn ang="0">
                      <a:pos x="150" y="54"/>
                    </a:cxn>
                    <a:cxn ang="0">
                      <a:pos x="154" y="42"/>
                    </a:cxn>
                    <a:cxn ang="0">
                      <a:pos x="148" y="38"/>
                    </a:cxn>
                    <a:cxn ang="0">
                      <a:pos x="152" y="32"/>
                    </a:cxn>
                    <a:cxn ang="0">
                      <a:pos x="158" y="24"/>
                    </a:cxn>
                  </a:cxnLst>
                  <a:rect l="0" t="0" r="r" b="b"/>
                  <a:pathLst>
                    <a:path w="188" h="214">
                      <a:moveTo>
                        <a:pt x="158" y="24"/>
                      </a:moveTo>
                      <a:cubicBezTo>
                        <a:pt x="156" y="18"/>
                        <a:pt x="160" y="6"/>
                        <a:pt x="160" y="6"/>
                      </a:cubicBezTo>
                      <a:cubicBezTo>
                        <a:pt x="167" y="16"/>
                        <a:pt x="167" y="8"/>
                        <a:pt x="170" y="0"/>
                      </a:cubicBezTo>
                      <a:cubicBezTo>
                        <a:pt x="181" y="4"/>
                        <a:pt x="179" y="14"/>
                        <a:pt x="182" y="24"/>
                      </a:cubicBezTo>
                      <a:cubicBezTo>
                        <a:pt x="184" y="30"/>
                        <a:pt x="188" y="42"/>
                        <a:pt x="188" y="42"/>
                      </a:cubicBezTo>
                      <a:cubicBezTo>
                        <a:pt x="183" y="56"/>
                        <a:pt x="188" y="52"/>
                        <a:pt x="178" y="58"/>
                      </a:cubicBezTo>
                      <a:cubicBezTo>
                        <a:pt x="174" y="63"/>
                        <a:pt x="170" y="76"/>
                        <a:pt x="170" y="76"/>
                      </a:cubicBezTo>
                      <a:cubicBezTo>
                        <a:pt x="169" y="100"/>
                        <a:pt x="173" y="110"/>
                        <a:pt x="162" y="126"/>
                      </a:cubicBezTo>
                      <a:cubicBezTo>
                        <a:pt x="150" y="118"/>
                        <a:pt x="155" y="132"/>
                        <a:pt x="144" y="136"/>
                      </a:cubicBezTo>
                      <a:cubicBezTo>
                        <a:pt x="135" y="134"/>
                        <a:pt x="129" y="135"/>
                        <a:pt x="120" y="138"/>
                      </a:cubicBezTo>
                      <a:cubicBezTo>
                        <a:pt x="114" y="129"/>
                        <a:pt x="122" y="127"/>
                        <a:pt x="112" y="124"/>
                      </a:cubicBezTo>
                      <a:cubicBezTo>
                        <a:pt x="108" y="130"/>
                        <a:pt x="108" y="142"/>
                        <a:pt x="102" y="146"/>
                      </a:cubicBezTo>
                      <a:cubicBezTo>
                        <a:pt x="98" y="148"/>
                        <a:pt x="90" y="150"/>
                        <a:pt x="90" y="150"/>
                      </a:cubicBezTo>
                      <a:cubicBezTo>
                        <a:pt x="87" y="141"/>
                        <a:pt x="89" y="135"/>
                        <a:pt x="80" y="132"/>
                      </a:cubicBezTo>
                      <a:cubicBezTo>
                        <a:pt x="68" y="134"/>
                        <a:pt x="65" y="134"/>
                        <a:pt x="58" y="144"/>
                      </a:cubicBezTo>
                      <a:cubicBezTo>
                        <a:pt x="66" y="150"/>
                        <a:pt x="68" y="147"/>
                        <a:pt x="76" y="142"/>
                      </a:cubicBezTo>
                      <a:cubicBezTo>
                        <a:pt x="81" y="146"/>
                        <a:pt x="85" y="155"/>
                        <a:pt x="78" y="160"/>
                      </a:cubicBezTo>
                      <a:cubicBezTo>
                        <a:pt x="75" y="162"/>
                        <a:pt x="62" y="165"/>
                        <a:pt x="58" y="166"/>
                      </a:cubicBezTo>
                      <a:cubicBezTo>
                        <a:pt x="48" y="173"/>
                        <a:pt x="44" y="173"/>
                        <a:pt x="34" y="166"/>
                      </a:cubicBezTo>
                      <a:cubicBezTo>
                        <a:pt x="35" y="162"/>
                        <a:pt x="34" y="158"/>
                        <a:pt x="36" y="154"/>
                      </a:cubicBezTo>
                      <a:cubicBezTo>
                        <a:pt x="38" y="150"/>
                        <a:pt x="55" y="146"/>
                        <a:pt x="46" y="144"/>
                      </a:cubicBezTo>
                      <a:cubicBezTo>
                        <a:pt x="42" y="143"/>
                        <a:pt x="34" y="148"/>
                        <a:pt x="34" y="148"/>
                      </a:cubicBezTo>
                      <a:cubicBezTo>
                        <a:pt x="32" y="155"/>
                        <a:pt x="28" y="159"/>
                        <a:pt x="26" y="166"/>
                      </a:cubicBezTo>
                      <a:cubicBezTo>
                        <a:pt x="36" y="182"/>
                        <a:pt x="36" y="173"/>
                        <a:pt x="30" y="190"/>
                      </a:cubicBezTo>
                      <a:cubicBezTo>
                        <a:pt x="28" y="196"/>
                        <a:pt x="14" y="200"/>
                        <a:pt x="14" y="200"/>
                      </a:cubicBezTo>
                      <a:cubicBezTo>
                        <a:pt x="5" y="214"/>
                        <a:pt x="11" y="210"/>
                        <a:pt x="0" y="214"/>
                      </a:cubicBezTo>
                      <a:cubicBezTo>
                        <a:pt x="2" y="202"/>
                        <a:pt x="5" y="198"/>
                        <a:pt x="8" y="188"/>
                      </a:cubicBezTo>
                      <a:cubicBezTo>
                        <a:pt x="6" y="178"/>
                        <a:pt x="3" y="173"/>
                        <a:pt x="0" y="164"/>
                      </a:cubicBezTo>
                      <a:cubicBezTo>
                        <a:pt x="3" y="156"/>
                        <a:pt x="7" y="157"/>
                        <a:pt x="14" y="152"/>
                      </a:cubicBezTo>
                      <a:cubicBezTo>
                        <a:pt x="18" y="141"/>
                        <a:pt x="23" y="140"/>
                        <a:pt x="32" y="134"/>
                      </a:cubicBezTo>
                      <a:cubicBezTo>
                        <a:pt x="37" y="127"/>
                        <a:pt x="37" y="123"/>
                        <a:pt x="44" y="118"/>
                      </a:cubicBezTo>
                      <a:cubicBezTo>
                        <a:pt x="64" y="121"/>
                        <a:pt x="55" y="122"/>
                        <a:pt x="72" y="116"/>
                      </a:cubicBezTo>
                      <a:cubicBezTo>
                        <a:pt x="76" y="115"/>
                        <a:pt x="84" y="112"/>
                        <a:pt x="84" y="112"/>
                      </a:cubicBezTo>
                      <a:cubicBezTo>
                        <a:pt x="105" y="119"/>
                        <a:pt x="97" y="84"/>
                        <a:pt x="114" y="78"/>
                      </a:cubicBezTo>
                      <a:cubicBezTo>
                        <a:pt x="117" y="87"/>
                        <a:pt x="110" y="89"/>
                        <a:pt x="120" y="92"/>
                      </a:cubicBezTo>
                      <a:cubicBezTo>
                        <a:pt x="125" y="85"/>
                        <a:pt x="125" y="81"/>
                        <a:pt x="132" y="76"/>
                      </a:cubicBezTo>
                      <a:cubicBezTo>
                        <a:pt x="138" y="68"/>
                        <a:pt x="146" y="65"/>
                        <a:pt x="150" y="54"/>
                      </a:cubicBezTo>
                      <a:cubicBezTo>
                        <a:pt x="151" y="50"/>
                        <a:pt x="154" y="42"/>
                        <a:pt x="154" y="42"/>
                      </a:cubicBezTo>
                      <a:cubicBezTo>
                        <a:pt x="152" y="41"/>
                        <a:pt x="148" y="40"/>
                        <a:pt x="148" y="38"/>
                      </a:cubicBezTo>
                      <a:cubicBezTo>
                        <a:pt x="148" y="36"/>
                        <a:pt x="161" y="33"/>
                        <a:pt x="152" y="32"/>
                      </a:cubicBezTo>
                      <a:lnTo>
                        <a:pt x="158" y="24"/>
                      </a:lnTo>
                      <a:close/>
                    </a:path>
                  </a:pathLst>
                </a:custGeom>
                <a:solidFill>
                  <a:srgbClr val="CCB374"/>
                </a:solidFill>
                <a:ln w="9525">
                  <a:noFill/>
                  <a:round/>
                  <a:headEnd/>
                  <a:tailEnd/>
                </a:ln>
                <a:effectLst/>
              </p:spPr>
              <p:txBody>
                <a:bodyPr wrap="none" anchor="ctr"/>
                <a:lstStyle/>
                <a:p>
                  <a:endParaRPr lang="en-US"/>
                </a:p>
              </p:txBody>
            </p:sp>
            <p:sp>
              <p:nvSpPr>
                <p:cNvPr id="2093" name="Freeform 45"/>
                <p:cNvSpPr>
                  <a:spLocks noChangeArrowheads="1"/>
                </p:cNvSpPr>
                <p:nvPr/>
              </p:nvSpPr>
              <p:spPr bwMode="auto">
                <a:xfrm>
                  <a:off x="2951" y="254"/>
                  <a:ext cx="15" cy="11"/>
                </a:xfrm>
                <a:custGeom>
                  <a:avLst/>
                  <a:gdLst/>
                  <a:ahLst/>
                  <a:cxnLst>
                    <a:cxn ang="0">
                      <a:pos x="0" y="9"/>
                    </a:cxn>
                    <a:cxn ang="0">
                      <a:pos x="4" y="13"/>
                    </a:cxn>
                    <a:cxn ang="0">
                      <a:pos x="0" y="9"/>
                    </a:cxn>
                  </a:cxnLst>
                  <a:rect l="0" t="0" r="r" b="b"/>
                  <a:pathLst>
                    <a:path w="13" h="13">
                      <a:moveTo>
                        <a:pt x="0" y="9"/>
                      </a:moveTo>
                      <a:cubicBezTo>
                        <a:pt x="6" y="0"/>
                        <a:pt x="13" y="7"/>
                        <a:pt x="4" y="13"/>
                      </a:cubicBezTo>
                      <a:cubicBezTo>
                        <a:pt x="0" y="6"/>
                        <a:pt x="0" y="5"/>
                        <a:pt x="0" y="9"/>
                      </a:cubicBezTo>
                      <a:close/>
                    </a:path>
                  </a:pathLst>
                </a:custGeom>
                <a:solidFill>
                  <a:srgbClr val="CCB374"/>
                </a:solidFill>
                <a:ln w="9525">
                  <a:noFill/>
                  <a:round/>
                  <a:headEnd/>
                  <a:tailEnd/>
                </a:ln>
                <a:effectLst/>
              </p:spPr>
              <p:txBody>
                <a:bodyPr wrap="none" anchor="ctr"/>
                <a:lstStyle/>
                <a:p>
                  <a:endParaRPr lang="en-US"/>
                </a:p>
              </p:txBody>
            </p:sp>
            <p:sp>
              <p:nvSpPr>
                <p:cNvPr id="2094" name="Freeform 46"/>
                <p:cNvSpPr>
                  <a:spLocks noChangeArrowheads="1"/>
                </p:cNvSpPr>
                <p:nvPr/>
              </p:nvSpPr>
              <p:spPr bwMode="auto">
                <a:xfrm>
                  <a:off x="1794" y="386"/>
                  <a:ext cx="896" cy="509"/>
                </a:xfrm>
                <a:custGeom>
                  <a:avLst/>
                  <a:gdLst/>
                  <a:ahLst/>
                  <a:cxnLst>
                    <a:cxn ang="0">
                      <a:pos x="812" y="26"/>
                    </a:cxn>
                    <a:cxn ang="0">
                      <a:pos x="778" y="78"/>
                    </a:cxn>
                    <a:cxn ang="0">
                      <a:pos x="748" y="122"/>
                    </a:cxn>
                    <a:cxn ang="0">
                      <a:pos x="722" y="142"/>
                    </a:cxn>
                    <a:cxn ang="0">
                      <a:pos x="634" y="180"/>
                    </a:cxn>
                    <a:cxn ang="0">
                      <a:pos x="632" y="210"/>
                    </a:cxn>
                    <a:cxn ang="0">
                      <a:pos x="604" y="230"/>
                    </a:cxn>
                    <a:cxn ang="0">
                      <a:pos x="620" y="178"/>
                    </a:cxn>
                    <a:cxn ang="0">
                      <a:pos x="576" y="188"/>
                    </a:cxn>
                    <a:cxn ang="0">
                      <a:pos x="556" y="218"/>
                    </a:cxn>
                    <a:cxn ang="0">
                      <a:pos x="596" y="280"/>
                    </a:cxn>
                    <a:cxn ang="0">
                      <a:pos x="594" y="368"/>
                    </a:cxn>
                    <a:cxn ang="0">
                      <a:pos x="542" y="406"/>
                    </a:cxn>
                    <a:cxn ang="0">
                      <a:pos x="522" y="386"/>
                    </a:cxn>
                    <a:cxn ang="0">
                      <a:pos x="482" y="348"/>
                    </a:cxn>
                    <a:cxn ang="0">
                      <a:pos x="462" y="348"/>
                    </a:cxn>
                    <a:cxn ang="0">
                      <a:pos x="450" y="394"/>
                    </a:cxn>
                    <a:cxn ang="0">
                      <a:pos x="500" y="464"/>
                    </a:cxn>
                    <a:cxn ang="0">
                      <a:pos x="510" y="524"/>
                    </a:cxn>
                    <a:cxn ang="0">
                      <a:pos x="526" y="560"/>
                    </a:cxn>
                    <a:cxn ang="0">
                      <a:pos x="492" y="544"/>
                    </a:cxn>
                    <a:cxn ang="0">
                      <a:pos x="470" y="518"/>
                    </a:cxn>
                    <a:cxn ang="0">
                      <a:pos x="422" y="424"/>
                    </a:cxn>
                    <a:cxn ang="0">
                      <a:pos x="426" y="310"/>
                    </a:cxn>
                    <a:cxn ang="0">
                      <a:pos x="422" y="268"/>
                    </a:cxn>
                    <a:cxn ang="0">
                      <a:pos x="412" y="276"/>
                    </a:cxn>
                    <a:cxn ang="0">
                      <a:pos x="386" y="266"/>
                    </a:cxn>
                    <a:cxn ang="0">
                      <a:pos x="360" y="170"/>
                    </a:cxn>
                    <a:cxn ang="0">
                      <a:pos x="330" y="166"/>
                    </a:cxn>
                    <a:cxn ang="0">
                      <a:pos x="288" y="172"/>
                    </a:cxn>
                    <a:cxn ang="0">
                      <a:pos x="242" y="232"/>
                    </a:cxn>
                    <a:cxn ang="0">
                      <a:pos x="196" y="268"/>
                    </a:cxn>
                    <a:cxn ang="0">
                      <a:pos x="184" y="274"/>
                    </a:cxn>
                    <a:cxn ang="0">
                      <a:pos x="160" y="328"/>
                    </a:cxn>
                    <a:cxn ang="0">
                      <a:pos x="152" y="354"/>
                    </a:cxn>
                    <a:cxn ang="0">
                      <a:pos x="128" y="404"/>
                    </a:cxn>
                    <a:cxn ang="0">
                      <a:pos x="94" y="392"/>
                    </a:cxn>
                    <a:cxn ang="0">
                      <a:pos x="66" y="258"/>
                    </a:cxn>
                    <a:cxn ang="0">
                      <a:pos x="72" y="156"/>
                    </a:cxn>
                    <a:cxn ang="0">
                      <a:pos x="44" y="180"/>
                    </a:cxn>
                    <a:cxn ang="0">
                      <a:pos x="20" y="150"/>
                    </a:cxn>
                    <a:cxn ang="0">
                      <a:pos x="24" y="138"/>
                    </a:cxn>
                    <a:cxn ang="0">
                      <a:pos x="0" y="92"/>
                    </a:cxn>
                    <a:cxn ang="0">
                      <a:pos x="798" y="6"/>
                    </a:cxn>
                  </a:cxnLst>
                  <a:rect l="0" t="0" r="r" b="b"/>
                  <a:pathLst>
                    <a:path w="812" h="564">
                      <a:moveTo>
                        <a:pt x="798" y="6"/>
                      </a:moveTo>
                      <a:cubicBezTo>
                        <a:pt x="801" y="15"/>
                        <a:pt x="809" y="16"/>
                        <a:pt x="812" y="26"/>
                      </a:cubicBezTo>
                      <a:cubicBezTo>
                        <a:pt x="809" y="36"/>
                        <a:pt x="801" y="41"/>
                        <a:pt x="796" y="50"/>
                      </a:cubicBezTo>
                      <a:cubicBezTo>
                        <a:pt x="791" y="61"/>
                        <a:pt x="788" y="71"/>
                        <a:pt x="778" y="78"/>
                      </a:cubicBezTo>
                      <a:cubicBezTo>
                        <a:pt x="773" y="85"/>
                        <a:pt x="771" y="88"/>
                        <a:pt x="774" y="96"/>
                      </a:cubicBezTo>
                      <a:cubicBezTo>
                        <a:pt x="767" y="107"/>
                        <a:pt x="758" y="114"/>
                        <a:pt x="748" y="122"/>
                      </a:cubicBezTo>
                      <a:cubicBezTo>
                        <a:pt x="744" y="125"/>
                        <a:pt x="736" y="130"/>
                        <a:pt x="736" y="130"/>
                      </a:cubicBezTo>
                      <a:cubicBezTo>
                        <a:pt x="740" y="141"/>
                        <a:pt x="731" y="140"/>
                        <a:pt x="722" y="142"/>
                      </a:cubicBezTo>
                      <a:cubicBezTo>
                        <a:pt x="716" y="148"/>
                        <a:pt x="712" y="151"/>
                        <a:pt x="704" y="154"/>
                      </a:cubicBezTo>
                      <a:cubicBezTo>
                        <a:pt x="686" y="150"/>
                        <a:pt x="650" y="169"/>
                        <a:pt x="634" y="180"/>
                      </a:cubicBezTo>
                      <a:cubicBezTo>
                        <a:pt x="636" y="189"/>
                        <a:pt x="631" y="193"/>
                        <a:pt x="640" y="196"/>
                      </a:cubicBezTo>
                      <a:cubicBezTo>
                        <a:pt x="643" y="205"/>
                        <a:pt x="640" y="207"/>
                        <a:pt x="632" y="210"/>
                      </a:cubicBezTo>
                      <a:cubicBezTo>
                        <a:pt x="626" y="219"/>
                        <a:pt x="623" y="226"/>
                        <a:pt x="614" y="232"/>
                      </a:cubicBezTo>
                      <a:cubicBezTo>
                        <a:pt x="611" y="231"/>
                        <a:pt x="606" y="233"/>
                        <a:pt x="604" y="230"/>
                      </a:cubicBezTo>
                      <a:cubicBezTo>
                        <a:pt x="599" y="220"/>
                        <a:pt x="610" y="199"/>
                        <a:pt x="620" y="196"/>
                      </a:cubicBezTo>
                      <a:cubicBezTo>
                        <a:pt x="623" y="187"/>
                        <a:pt x="617" y="187"/>
                        <a:pt x="620" y="178"/>
                      </a:cubicBezTo>
                      <a:cubicBezTo>
                        <a:pt x="617" y="164"/>
                        <a:pt x="609" y="168"/>
                        <a:pt x="598" y="172"/>
                      </a:cubicBezTo>
                      <a:cubicBezTo>
                        <a:pt x="592" y="180"/>
                        <a:pt x="585" y="185"/>
                        <a:pt x="576" y="188"/>
                      </a:cubicBezTo>
                      <a:cubicBezTo>
                        <a:pt x="572" y="194"/>
                        <a:pt x="568" y="200"/>
                        <a:pt x="564" y="206"/>
                      </a:cubicBezTo>
                      <a:cubicBezTo>
                        <a:pt x="561" y="210"/>
                        <a:pt x="556" y="218"/>
                        <a:pt x="556" y="218"/>
                      </a:cubicBezTo>
                      <a:cubicBezTo>
                        <a:pt x="558" y="234"/>
                        <a:pt x="559" y="243"/>
                        <a:pt x="572" y="252"/>
                      </a:cubicBezTo>
                      <a:cubicBezTo>
                        <a:pt x="579" y="262"/>
                        <a:pt x="586" y="273"/>
                        <a:pt x="596" y="280"/>
                      </a:cubicBezTo>
                      <a:cubicBezTo>
                        <a:pt x="598" y="286"/>
                        <a:pt x="602" y="298"/>
                        <a:pt x="602" y="298"/>
                      </a:cubicBezTo>
                      <a:cubicBezTo>
                        <a:pt x="601" y="308"/>
                        <a:pt x="599" y="361"/>
                        <a:pt x="594" y="368"/>
                      </a:cubicBezTo>
                      <a:cubicBezTo>
                        <a:pt x="590" y="374"/>
                        <a:pt x="576" y="378"/>
                        <a:pt x="570" y="382"/>
                      </a:cubicBezTo>
                      <a:cubicBezTo>
                        <a:pt x="563" y="393"/>
                        <a:pt x="550" y="396"/>
                        <a:pt x="542" y="406"/>
                      </a:cubicBezTo>
                      <a:cubicBezTo>
                        <a:pt x="536" y="413"/>
                        <a:pt x="539" y="417"/>
                        <a:pt x="530" y="420"/>
                      </a:cubicBezTo>
                      <a:cubicBezTo>
                        <a:pt x="526" y="408"/>
                        <a:pt x="538" y="391"/>
                        <a:pt x="522" y="386"/>
                      </a:cubicBezTo>
                      <a:cubicBezTo>
                        <a:pt x="516" y="377"/>
                        <a:pt x="510" y="364"/>
                        <a:pt x="502" y="356"/>
                      </a:cubicBezTo>
                      <a:cubicBezTo>
                        <a:pt x="497" y="341"/>
                        <a:pt x="505" y="360"/>
                        <a:pt x="482" y="348"/>
                      </a:cubicBezTo>
                      <a:cubicBezTo>
                        <a:pt x="478" y="346"/>
                        <a:pt x="478" y="339"/>
                        <a:pt x="474" y="336"/>
                      </a:cubicBezTo>
                      <a:cubicBezTo>
                        <a:pt x="470" y="323"/>
                        <a:pt x="466" y="342"/>
                        <a:pt x="462" y="348"/>
                      </a:cubicBezTo>
                      <a:cubicBezTo>
                        <a:pt x="460" y="358"/>
                        <a:pt x="456" y="363"/>
                        <a:pt x="454" y="374"/>
                      </a:cubicBezTo>
                      <a:cubicBezTo>
                        <a:pt x="457" y="383"/>
                        <a:pt x="455" y="387"/>
                        <a:pt x="450" y="394"/>
                      </a:cubicBezTo>
                      <a:cubicBezTo>
                        <a:pt x="454" y="399"/>
                        <a:pt x="464" y="411"/>
                        <a:pt x="466" y="418"/>
                      </a:cubicBezTo>
                      <a:cubicBezTo>
                        <a:pt x="474" y="443"/>
                        <a:pt x="472" y="458"/>
                        <a:pt x="500" y="464"/>
                      </a:cubicBezTo>
                      <a:cubicBezTo>
                        <a:pt x="507" y="469"/>
                        <a:pt x="510" y="474"/>
                        <a:pt x="516" y="480"/>
                      </a:cubicBezTo>
                      <a:cubicBezTo>
                        <a:pt x="511" y="494"/>
                        <a:pt x="513" y="509"/>
                        <a:pt x="510" y="524"/>
                      </a:cubicBezTo>
                      <a:cubicBezTo>
                        <a:pt x="512" y="537"/>
                        <a:pt x="511" y="541"/>
                        <a:pt x="522" y="548"/>
                      </a:cubicBezTo>
                      <a:cubicBezTo>
                        <a:pt x="523" y="552"/>
                        <a:pt x="525" y="556"/>
                        <a:pt x="526" y="560"/>
                      </a:cubicBezTo>
                      <a:cubicBezTo>
                        <a:pt x="527" y="564"/>
                        <a:pt x="514" y="556"/>
                        <a:pt x="514" y="556"/>
                      </a:cubicBezTo>
                      <a:cubicBezTo>
                        <a:pt x="502" y="564"/>
                        <a:pt x="501" y="551"/>
                        <a:pt x="492" y="544"/>
                      </a:cubicBezTo>
                      <a:cubicBezTo>
                        <a:pt x="488" y="541"/>
                        <a:pt x="480" y="536"/>
                        <a:pt x="480" y="536"/>
                      </a:cubicBezTo>
                      <a:cubicBezTo>
                        <a:pt x="471" y="522"/>
                        <a:pt x="474" y="529"/>
                        <a:pt x="470" y="518"/>
                      </a:cubicBezTo>
                      <a:cubicBezTo>
                        <a:pt x="467" y="491"/>
                        <a:pt x="461" y="446"/>
                        <a:pt x="436" y="430"/>
                      </a:cubicBezTo>
                      <a:cubicBezTo>
                        <a:pt x="428" y="433"/>
                        <a:pt x="425" y="433"/>
                        <a:pt x="422" y="424"/>
                      </a:cubicBezTo>
                      <a:cubicBezTo>
                        <a:pt x="427" y="404"/>
                        <a:pt x="432" y="383"/>
                        <a:pt x="438" y="364"/>
                      </a:cubicBezTo>
                      <a:cubicBezTo>
                        <a:pt x="436" y="343"/>
                        <a:pt x="431" y="330"/>
                        <a:pt x="426" y="310"/>
                      </a:cubicBezTo>
                      <a:cubicBezTo>
                        <a:pt x="429" y="302"/>
                        <a:pt x="425" y="300"/>
                        <a:pt x="422" y="292"/>
                      </a:cubicBezTo>
                      <a:cubicBezTo>
                        <a:pt x="424" y="282"/>
                        <a:pt x="428" y="277"/>
                        <a:pt x="422" y="268"/>
                      </a:cubicBezTo>
                      <a:cubicBezTo>
                        <a:pt x="420" y="269"/>
                        <a:pt x="418" y="269"/>
                        <a:pt x="416" y="270"/>
                      </a:cubicBezTo>
                      <a:cubicBezTo>
                        <a:pt x="414" y="272"/>
                        <a:pt x="414" y="275"/>
                        <a:pt x="412" y="276"/>
                      </a:cubicBezTo>
                      <a:cubicBezTo>
                        <a:pt x="408" y="278"/>
                        <a:pt x="400" y="280"/>
                        <a:pt x="400" y="280"/>
                      </a:cubicBezTo>
                      <a:cubicBezTo>
                        <a:pt x="394" y="274"/>
                        <a:pt x="389" y="274"/>
                        <a:pt x="386" y="266"/>
                      </a:cubicBezTo>
                      <a:cubicBezTo>
                        <a:pt x="391" y="251"/>
                        <a:pt x="379" y="206"/>
                        <a:pt x="364" y="196"/>
                      </a:cubicBezTo>
                      <a:cubicBezTo>
                        <a:pt x="357" y="186"/>
                        <a:pt x="358" y="182"/>
                        <a:pt x="360" y="170"/>
                      </a:cubicBezTo>
                      <a:cubicBezTo>
                        <a:pt x="358" y="160"/>
                        <a:pt x="356" y="147"/>
                        <a:pt x="346" y="144"/>
                      </a:cubicBezTo>
                      <a:cubicBezTo>
                        <a:pt x="343" y="154"/>
                        <a:pt x="338" y="160"/>
                        <a:pt x="330" y="166"/>
                      </a:cubicBezTo>
                      <a:cubicBezTo>
                        <a:pt x="323" y="164"/>
                        <a:pt x="308" y="160"/>
                        <a:pt x="308" y="160"/>
                      </a:cubicBezTo>
                      <a:cubicBezTo>
                        <a:pt x="296" y="162"/>
                        <a:pt x="297" y="166"/>
                        <a:pt x="288" y="172"/>
                      </a:cubicBezTo>
                      <a:cubicBezTo>
                        <a:pt x="284" y="185"/>
                        <a:pt x="282" y="191"/>
                        <a:pt x="268" y="196"/>
                      </a:cubicBezTo>
                      <a:cubicBezTo>
                        <a:pt x="264" y="200"/>
                        <a:pt x="243" y="231"/>
                        <a:pt x="242" y="232"/>
                      </a:cubicBezTo>
                      <a:cubicBezTo>
                        <a:pt x="231" y="239"/>
                        <a:pt x="215" y="247"/>
                        <a:pt x="206" y="256"/>
                      </a:cubicBezTo>
                      <a:cubicBezTo>
                        <a:pt x="202" y="260"/>
                        <a:pt x="200" y="265"/>
                        <a:pt x="196" y="268"/>
                      </a:cubicBezTo>
                      <a:cubicBezTo>
                        <a:pt x="194" y="269"/>
                        <a:pt x="192" y="269"/>
                        <a:pt x="190" y="270"/>
                      </a:cubicBezTo>
                      <a:cubicBezTo>
                        <a:pt x="188" y="271"/>
                        <a:pt x="186" y="272"/>
                        <a:pt x="184" y="274"/>
                      </a:cubicBezTo>
                      <a:cubicBezTo>
                        <a:pt x="180" y="278"/>
                        <a:pt x="172" y="286"/>
                        <a:pt x="172" y="286"/>
                      </a:cubicBezTo>
                      <a:cubicBezTo>
                        <a:pt x="167" y="300"/>
                        <a:pt x="165" y="314"/>
                        <a:pt x="160" y="328"/>
                      </a:cubicBezTo>
                      <a:cubicBezTo>
                        <a:pt x="158" y="335"/>
                        <a:pt x="156" y="341"/>
                        <a:pt x="154" y="348"/>
                      </a:cubicBezTo>
                      <a:cubicBezTo>
                        <a:pt x="153" y="350"/>
                        <a:pt x="152" y="354"/>
                        <a:pt x="152" y="354"/>
                      </a:cubicBezTo>
                      <a:cubicBezTo>
                        <a:pt x="152" y="359"/>
                        <a:pt x="156" y="384"/>
                        <a:pt x="146" y="392"/>
                      </a:cubicBezTo>
                      <a:cubicBezTo>
                        <a:pt x="141" y="397"/>
                        <a:pt x="128" y="404"/>
                        <a:pt x="128" y="404"/>
                      </a:cubicBezTo>
                      <a:cubicBezTo>
                        <a:pt x="125" y="412"/>
                        <a:pt x="122" y="421"/>
                        <a:pt x="114" y="424"/>
                      </a:cubicBezTo>
                      <a:cubicBezTo>
                        <a:pt x="100" y="419"/>
                        <a:pt x="97" y="405"/>
                        <a:pt x="94" y="392"/>
                      </a:cubicBezTo>
                      <a:cubicBezTo>
                        <a:pt x="86" y="362"/>
                        <a:pt x="82" y="332"/>
                        <a:pt x="72" y="302"/>
                      </a:cubicBezTo>
                      <a:cubicBezTo>
                        <a:pt x="71" y="281"/>
                        <a:pt x="70" y="275"/>
                        <a:pt x="66" y="258"/>
                      </a:cubicBezTo>
                      <a:cubicBezTo>
                        <a:pt x="66" y="251"/>
                        <a:pt x="68" y="219"/>
                        <a:pt x="64" y="208"/>
                      </a:cubicBezTo>
                      <a:cubicBezTo>
                        <a:pt x="70" y="191"/>
                        <a:pt x="66" y="173"/>
                        <a:pt x="72" y="156"/>
                      </a:cubicBezTo>
                      <a:cubicBezTo>
                        <a:pt x="66" y="139"/>
                        <a:pt x="60" y="168"/>
                        <a:pt x="56" y="172"/>
                      </a:cubicBezTo>
                      <a:cubicBezTo>
                        <a:pt x="53" y="175"/>
                        <a:pt x="44" y="180"/>
                        <a:pt x="44" y="180"/>
                      </a:cubicBezTo>
                      <a:cubicBezTo>
                        <a:pt x="35" y="177"/>
                        <a:pt x="28" y="173"/>
                        <a:pt x="24" y="162"/>
                      </a:cubicBezTo>
                      <a:cubicBezTo>
                        <a:pt x="23" y="158"/>
                        <a:pt x="20" y="150"/>
                        <a:pt x="20" y="150"/>
                      </a:cubicBezTo>
                      <a:cubicBezTo>
                        <a:pt x="30" y="148"/>
                        <a:pt x="30" y="143"/>
                        <a:pt x="38" y="138"/>
                      </a:cubicBezTo>
                      <a:cubicBezTo>
                        <a:pt x="35" y="128"/>
                        <a:pt x="31" y="133"/>
                        <a:pt x="24" y="138"/>
                      </a:cubicBezTo>
                      <a:cubicBezTo>
                        <a:pt x="15" y="135"/>
                        <a:pt x="15" y="132"/>
                        <a:pt x="18" y="124"/>
                      </a:cubicBezTo>
                      <a:cubicBezTo>
                        <a:pt x="11" y="114"/>
                        <a:pt x="9" y="101"/>
                        <a:pt x="0" y="92"/>
                      </a:cubicBezTo>
                      <a:lnTo>
                        <a:pt x="76" y="0"/>
                      </a:lnTo>
                      <a:lnTo>
                        <a:pt x="798" y="6"/>
                      </a:lnTo>
                      <a:close/>
                    </a:path>
                  </a:pathLst>
                </a:custGeom>
                <a:solidFill>
                  <a:srgbClr val="CCB374"/>
                </a:solidFill>
                <a:ln w="9525">
                  <a:noFill/>
                  <a:round/>
                  <a:headEnd/>
                  <a:tailEnd/>
                </a:ln>
                <a:effectLst/>
              </p:spPr>
              <p:txBody>
                <a:bodyPr wrap="none" anchor="ctr"/>
                <a:lstStyle/>
                <a:p>
                  <a:endParaRPr lang="en-US"/>
                </a:p>
              </p:txBody>
            </p:sp>
            <p:sp>
              <p:nvSpPr>
                <p:cNvPr id="2095" name="Freeform 47"/>
                <p:cNvSpPr>
                  <a:spLocks noChangeArrowheads="1"/>
                </p:cNvSpPr>
                <p:nvPr/>
              </p:nvSpPr>
              <p:spPr bwMode="auto">
                <a:xfrm>
                  <a:off x="1951" y="737"/>
                  <a:ext cx="50" cy="78"/>
                </a:xfrm>
                <a:custGeom>
                  <a:avLst/>
                  <a:gdLst/>
                  <a:ahLst/>
                  <a:cxnLst>
                    <a:cxn ang="0">
                      <a:pos x="7" y="11"/>
                    </a:cxn>
                    <a:cxn ang="0">
                      <a:pos x="17" y="3"/>
                    </a:cxn>
                    <a:cxn ang="0">
                      <a:pos x="37" y="33"/>
                    </a:cxn>
                    <a:cxn ang="0">
                      <a:pos x="19" y="85"/>
                    </a:cxn>
                    <a:cxn ang="0">
                      <a:pos x="1" y="69"/>
                    </a:cxn>
                    <a:cxn ang="0">
                      <a:pos x="7" y="11"/>
                    </a:cxn>
                  </a:cxnLst>
                  <a:rect l="0" t="0" r="r" b="b"/>
                  <a:pathLst>
                    <a:path w="43" h="85">
                      <a:moveTo>
                        <a:pt x="7" y="11"/>
                      </a:moveTo>
                      <a:cubicBezTo>
                        <a:pt x="4" y="2"/>
                        <a:pt x="9" y="0"/>
                        <a:pt x="17" y="3"/>
                      </a:cubicBezTo>
                      <a:cubicBezTo>
                        <a:pt x="24" y="13"/>
                        <a:pt x="28" y="24"/>
                        <a:pt x="37" y="33"/>
                      </a:cubicBezTo>
                      <a:cubicBezTo>
                        <a:pt x="43" y="52"/>
                        <a:pt x="40" y="78"/>
                        <a:pt x="19" y="85"/>
                      </a:cubicBezTo>
                      <a:cubicBezTo>
                        <a:pt x="6" y="81"/>
                        <a:pt x="5" y="81"/>
                        <a:pt x="1" y="69"/>
                      </a:cubicBezTo>
                      <a:cubicBezTo>
                        <a:pt x="2" y="66"/>
                        <a:pt x="0" y="4"/>
                        <a:pt x="7" y="11"/>
                      </a:cubicBezTo>
                      <a:close/>
                    </a:path>
                  </a:pathLst>
                </a:custGeom>
                <a:solidFill>
                  <a:srgbClr val="CCB374"/>
                </a:solidFill>
                <a:ln w="9525">
                  <a:noFill/>
                  <a:round/>
                  <a:headEnd/>
                  <a:tailEnd/>
                </a:ln>
                <a:effectLst/>
              </p:spPr>
              <p:txBody>
                <a:bodyPr wrap="none" anchor="ctr"/>
                <a:lstStyle/>
                <a:p>
                  <a:endParaRPr lang="en-US"/>
                </a:p>
              </p:txBody>
            </p:sp>
            <p:sp>
              <p:nvSpPr>
                <p:cNvPr id="2096" name="Freeform 48"/>
                <p:cNvSpPr>
                  <a:spLocks noChangeArrowheads="1"/>
                </p:cNvSpPr>
                <p:nvPr/>
              </p:nvSpPr>
              <p:spPr bwMode="auto">
                <a:xfrm>
                  <a:off x="2639" y="472"/>
                  <a:ext cx="46" cy="65"/>
                </a:xfrm>
                <a:custGeom>
                  <a:avLst/>
                  <a:gdLst/>
                  <a:ahLst/>
                  <a:cxnLst>
                    <a:cxn ang="0">
                      <a:pos x="13" y="28"/>
                    </a:cxn>
                    <a:cxn ang="0">
                      <a:pos x="29" y="2"/>
                    </a:cxn>
                    <a:cxn ang="0">
                      <a:pos x="43" y="4"/>
                    </a:cxn>
                    <a:cxn ang="0">
                      <a:pos x="39" y="26"/>
                    </a:cxn>
                    <a:cxn ang="0">
                      <a:pos x="13" y="74"/>
                    </a:cxn>
                    <a:cxn ang="0">
                      <a:pos x="7" y="60"/>
                    </a:cxn>
                    <a:cxn ang="0">
                      <a:pos x="3" y="36"/>
                    </a:cxn>
                    <a:cxn ang="0">
                      <a:pos x="13" y="28"/>
                    </a:cxn>
                  </a:cxnLst>
                  <a:rect l="0" t="0" r="r" b="b"/>
                  <a:pathLst>
                    <a:path w="44" h="74">
                      <a:moveTo>
                        <a:pt x="13" y="28"/>
                      </a:moveTo>
                      <a:cubicBezTo>
                        <a:pt x="15" y="13"/>
                        <a:pt x="14" y="7"/>
                        <a:pt x="29" y="2"/>
                      </a:cubicBezTo>
                      <a:cubicBezTo>
                        <a:pt x="34" y="3"/>
                        <a:pt x="40" y="0"/>
                        <a:pt x="43" y="4"/>
                      </a:cubicBezTo>
                      <a:cubicBezTo>
                        <a:pt x="44" y="6"/>
                        <a:pt x="41" y="21"/>
                        <a:pt x="39" y="26"/>
                      </a:cubicBezTo>
                      <a:cubicBezTo>
                        <a:pt x="31" y="43"/>
                        <a:pt x="30" y="63"/>
                        <a:pt x="13" y="74"/>
                      </a:cubicBezTo>
                      <a:cubicBezTo>
                        <a:pt x="4" y="71"/>
                        <a:pt x="4" y="68"/>
                        <a:pt x="7" y="60"/>
                      </a:cubicBezTo>
                      <a:cubicBezTo>
                        <a:pt x="5" y="50"/>
                        <a:pt x="0" y="46"/>
                        <a:pt x="3" y="36"/>
                      </a:cubicBezTo>
                      <a:cubicBezTo>
                        <a:pt x="4" y="32"/>
                        <a:pt x="8" y="23"/>
                        <a:pt x="13" y="28"/>
                      </a:cubicBezTo>
                      <a:close/>
                    </a:path>
                  </a:pathLst>
                </a:custGeom>
                <a:solidFill>
                  <a:srgbClr val="CCB374"/>
                </a:solidFill>
                <a:ln w="9525">
                  <a:noFill/>
                  <a:round/>
                  <a:headEnd/>
                  <a:tailEnd/>
                </a:ln>
                <a:effectLst/>
              </p:spPr>
              <p:txBody>
                <a:bodyPr wrap="none" anchor="ctr"/>
                <a:lstStyle/>
                <a:p>
                  <a:endParaRPr lang="en-US"/>
                </a:p>
              </p:txBody>
            </p:sp>
            <p:sp>
              <p:nvSpPr>
                <p:cNvPr id="2097" name="Freeform 49"/>
                <p:cNvSpPr>
                  <a:spLocks noChangeArrowheads="1"/>
                </p:cNvSpPr>
                <p:nvPr/>
              </p:nvSpPr>
              <p:spPr bwMode="auto">
                <a:xfrm>
                  <a:off x="2770" y="440"/>
                  <a:ext cx="23" cy="26"/>
                </a:xfrm>
                <a:custGeom>
                  <a:avLst/>
                  <a:gdLst/>
                  <a:ahLst/>
                  <a:cxnLst>
                    <a:cxn ang="0">
                      <a:pos x="7" y="16"/>
                    </a:cxn>
                    <a:cxn ang="0">
                      <a:pos x="5" y="30"/>
                    </a:cxn>
                    <a:cxn ang="0">
                      <a:pos x="7" y="16"/>
                    </a:cxn>
                  </a:cxnLst>
                  <a:rect l="0" t="0" r="r" b="b"/>
                  <a:pathLst>
                    <a:path w="20" h="30">
                      <a:moveTo>
                        <a:pt x="7" y="16"/>
                      </a:moveTo>
                      <a:cubicBezTo>
                        <a:pt x="18" y="0"/>
                        <a:pt x="20" y="20"/>
                        <a:pt x="5" y="30"/>
                      </a:cubicBezTo>
                      <a:cubicBezTo>
                        <a:pt x="0" y="23"/>
                        <a:pt x="1" y="22"/>
                        <a:pt x="7" y="16"/>
                      </a:cubicBezTo>
                      <a:close/>
                    </a:path>
                  </a:pathLst>
                </a:custGeom>
                <a:solidFill>
                  <a:srgbClr val="CCB374"/>
                </a:solidFill>
                <a:ln w="9525">
                  <a:noFill/>
                  <a:round/>
                  <a:headEnd/>
                  <a:tailEnd/>
                </a:ln>
                <a:effectLst/>
              </p:spPr>
              <p:txBody>
                <a:bodyPr wrap="none" anchor="ctr"/>
                <a:lstStyle/>
                <a:p>
                  <a:endParaRPr lang="en-US"/>
                </a:p>
              </p:txBody>
            </p:sp>
            <p:sp>
              <p:nvSpPr>
                <p:cNvPr id="2098" name="Freeform 50"/>
                <p:cNvSpPr>
                  <a:spLocks noChangeArrowheads="1"/>
                </p:cNvSpPr>
                <p:nvPr/>
              </p:nvSpPr>
              <p:spPr bwMode="auto">
                <a:xfrm>
                  <a:off x="367" y="183"/>
                  <a:ext cx="1119" cy="954"/>
                </a:xfrm>
                <a:custGeom>
                  <a:avLst/>
                  <a:gdLst/>
                  <a:ahLst/>
                  <a:cxnLst>
                    <a:cxn ang="0">
                      <a:pos x="481" y="464"/>
                    </a:cxn>
                    <a:cxn ang="0">
                      <a:pos x="486" y="451"/>
                    </a:cxn>
                    <a:cxn ang="0">
                      <a:pos x="500" y="413"/>
                    </a:cxn>
                    <a:cxn ang="0">
                      <a:pos x="309" y="287"/>
                    </a:cxn>
                    <a:cxn ang="0">
                      <a:pos x="282" y="346"/>
                    </a:cxn>
                    <a:cxn ang="0">
                      <a:pos x="303" y="556"/>
                    </a:cxn>
                    <a:cxn ang="0">
                      <a:pos x="282" y="494"/>
                    </a:cxn>
                    <a:cxn ang="0">
                      <a:pos x="242" y="439"/>
                    </a:cxn>
                    <a:cxn ang="0">
                      <a:pos x="245" y="413"/>
                    </a:cxn>
                    <a:cxn ang="0">
                      <a:pos x="247" y="394"/>
                    </a:cxn>
                    <a:cxn ang="0">
                      <a:pos x="220" y="375"/>
                    </a:cxn>
                    <a:cxn ang="0">
                      <a:pos x="194" y="346"/>
                    </a:cxn>
                    <a:cxn ang="0">
                      <a:pos x="148" y="354"/>
                    </a:cxn>
                    <a:cxn ang="0">
                      <a:pos x="126" y="365"/>
                    </a:cxn>
                    <a:cxn ang="0">
                      <a:pos x="78" y="365"/>
                    </a:cxn>
                    <a:cxn ang="0">
                      <a:pos x="22" y="312"/>
                    </a:cxn>
                    <a:cxn ang="0">
                      <a:pos x="11" y="295"/>
                    </a:cxn>
                    <a:cxn ang="0">
                      <a:pos x="0" y="264"/>
                    </a:cxn>
                    <a:cxn ang="0">
                      <a:pos x="24" y="213"/>
                    </a:cxn>
                    <a:cxn ang="0">
                      <a:pos x="32" y="181"/>
                    </a:cxn>
                    <a:cxn ang="0">
                      <a:pos x="51" y="143"/>
                    </a:cxn>
                    <a:cxn ang="0">
                      <a:pos x="81" y="116"/>
                    </a:cxn>
                    <a:cxn ang="0">
                      <a:pos x="167" y="67"/>
                    </a:cxn>
                    <a:cxn ang="0">
                      <a:pos x="220" y="30"/>
                    </a:cxn>
                    <a:cxn ang="0">
                      <a:pos x="258" y="6"/>
                    </a:cxn>
                    <a:cxn ang="0">
                      <a:pos x="363" y="2"/>
                    </a:cxn>
                    <a:cxn ang="0">
                      <a:pos x="398" y="0"/>
                    </a:cxn>
                    <a:cxn ang="0">
                      <a:pos x="384" y="34"/>
                    </a:cxn>
                    <a:cxn ang="0">
                      <a:pos x="443" y="84"/>
                    </a:cxn>
                    <a:cxn ang="0">
                      <a:pos x="497" y="74"/>
                    </a:cxn>
                    <a:cxn ang="0">
                      <a:pos x="529" y="82"/>
                    </a:cxn>
                    <a:cxn ang="0">
                      <a:pos x="559" y="97"/>
                    </a:cxn>
                    <a:cxn ang="0">
                      <a:pos x="572" y="188"/>
                    </a:cxn>
                    <a:cxn ang="0">
                      <a:pos x="572" y="240"/>
                    </a:cxn>
                    <a:cxn ang="0">
                      <a:pos x="599" y="283"/>
                    </a:cxn>
                    <a:cxn ang="0">
                      <a:pos x="645" y="300"/>
                    </a:cxn>
                    <a:cxn ang="0">
                      <a:pos x="680" y="295"/>
                    </a:cxn>
                    <a:cxn ang="0">
                      <a:pos x="664" y="340"/>
                    </a:cxn>
                    <a:cxn ang="0">
                      <a:pos x="599" y="407"/>
                    </a:cxn>
                    <a:cxn ang="0">
                      <a:pos x="548" y="485"/>
                    </a:cxn>
                    <a:cxn ang="0">
                      <a:pos x="556" y="508"/>
                    </a:cxn>
                    <a:cxn ang="0">
                      <a:pos x="435" y="556"/>
                    </a:cxn>
                  </a:cxnLst>
                  <a:rect l="0" t="0" r="r" b="b"/>
                  <a:pathLst>
                    <a:path w="682" h="557">
                      <a:moveTo>
                        <a:pt x="435" y="556"/>
                      </a:moveTo>
                      <a:lnTo>
                        <a:pt x="481" y="464"/>
                      </a:lnTo>
                      <a:lnTo>
                        <a:pt x="473" y="449"/>
                      </a:lnTo>
                      <a:lnTo>
                        <a:pt x="486" y="451"/>
                      </a:lnTo>
                      <a:lnTo>
                        <a:pt x="495" y="441"/>
                      </a:lnTo>
                      <a:lnTo>
                        <a:pt x="500" y="413"/>
                      </a:lnTo>
                      <a:lnTo>
                        <a:pt x="500" y="371"/>
                      </a:lnTo>
                      <a:lnTo>
                        <a:pt x="309" y="287"/>
                      </a:lnTo>
                      <a:lnTo>
                        <a:pt x="296" y="308"/>
                      </a:lnTo>
                      <a:lnTo>
                        <a:pt x="282" y="346"/>
                      </a:lnTo>
                      <a:lnTo>
                        <a:pt x="396" y="557"/>
                      </a:lnTo>
                      <a:lnTo>
                        <a:pt x="303" y="556"/>
                      </a:lnTo>
                      <a:lnTo>
                        <a:pt x="304" y="536"/>
                      </a:lnTo>
                      <a:cubicBezTo>
                        <a:pt x="284" y="520"/>
                        <a:pt x="296" y="510"/>
                        <a:pt x="282" y="494"/>
                      </a:cubicBezTo>
                      <a:cubicBezTo>
                        <a:pt x="276" y="475"/>
                        <a:pt x="267" y="468"/>
                        <a:pt x="253" y="451"/>
                      </a:cubicBezTo>
                      <a:cubicBezTo>
                        <a:pt x="249" y="447"/>
                        <a:pt x="245" y="443"/>
                        <a:pt x="242" y="439"/>
                      </a:cubicBezTo>
                      <a:lnTo>
                        <a:pt x="237" y="432"/>
                      </a:lnTo>
                      <a:cubicBezTo>
                        <a:pt x="237" y="432"/>
                        <a:pt x="245" y="413"/>
                        <a:pt x="245" y="413"/>
                      </a:cubicBezTo>
                      <a:cubicBezTo>
                        <a:pt x="247" y="409"/>
                        <a:pt x="250" y="401"/>
                        <a:pt x="250" y="401"/>
                      </a:cubicBezTo>
                      <a:cubicBezTo>
                        <a:pt x="249" y="399"/>
                        <a:pt x="247" y="397"/>
                        <a:pt x="247" y="394"/>
                      </a:cubicBezTo>
                      <a:cubicBezTo>
                        <a:pt x="248" y="390"/>
                        <a:pt x="253" y="382"/>
                        <a:pt x="253" y="382"/>
                      </a:cubicBezTo>
                      <a:cubicBezTo>
                        <a:pt x="243" y="370"/>
                        <a:pt x="237" y="371"/>
                        <a:pt x="220" y="375"/>
                      </a:cubicBezTo>
                      <a:cubicBezTo>
                        <a:pt x="217" y="371"/>
                        <a:pt x="210" y="369"/>
                        <a:pt x="207" y="365"/>
                      </a:cubicBezTo>
                      <a:cubicBezTo>
                        <a:pt x="185" y="337"/>
                        <a:pt x="216" y="363"/>
                        <a:pt x="194" y="346"/>
                      </a:cubicBezTo>
                      <a:cubicBezTo>
                        <a:pt x="167" y="349"/>
                        <a:pt x="179" y="346"/>
                        <a:pt x="156" y="352"/>
                      </a:cubicBezTo>
                      <a:cubicBezTo>
                        <a:pt x="153" y="353"/>
                        <a:pt x="148" y="354"/>
                        <a:pt x="148" y="354"/>
                      </a:cubicBezTo>
                      <a:cubicBezTo>
                        <a:pt x="146" y="356"/>
                        <a:pt x="145" y="359"/>
                        <a:pt x="142" y="361"/>
                      </a:cubicBezTo>
                      <a:cubicBezTo>
                        <a:pt x="138" y="363"/>
                        <a:pt x="126" y="365"/>
                        <a:pt x="126" y="365"/>
                      </a:cubicBezTo>
                      <a:cubicBezTo>
                        <a:pt x="105" y="354"/>
                        <a:pt x="116" y="355"/>
                        <a:pt x="94" y="361"/>
                      </a:cubicBezTo>
                      <a:cubicBezTo>
                        <a:pt x="89" y="362"/>
                        <a:pt x="78" y="365"/>
                        <a:pt x="78" y="365"/>
                      </a:cubicBezTo>
                      <a:cubicBezTo>
                        <a:pt x="62" y="383"/>
                        <a:pt x="46" y="346"/>
                        <a:pt x="35" y="337"/>
                      </a:cubicBezTo>
                      <a:cubicBezTo>
                        <a:pt x="32" y="330"/>
                        <a:pt x="24" y="320"/>
                        <a:pt x="22" y="312"/>
                      </a:cubicBezTo>
                      <a:cubicBezTo>
                        <a:pt x="20" y="308"/>
                        <a:pt x="22" y="303"/>
                        <a:pt x="19" y="300"/>
                      </a:cubicBezTo>
                      <a:cubicBezTo>
                        <a:pt x="17" y="297"/>
                        <a:pt x="13" y="297"/>
                        <a:pt x="11" y="295"/>
                      </a:cubicBezTo>
                      <a:cubicBezTo>
                        <a:pt x="3" y="277"/>
                        <a:pt x="15" y="306"/>
                        <a:pt x="5" y="276"/>
                      </a:cubicBezTo>
                      <a:cubicBezTo>
                        <a:pt x="4" y="272"/>
                        <a:pt x="0" y="264"/>
                        <a:pt x="0" y="264"/>
                      </a:cubicBezTo>
                      <a:cubicBezTo>
                        <a:pt x="3" y="253"/>
                        <a:pt x="2" y="248"/>
                        <a:pt x="13" y="243"/>
                      </a:cubicBezTo>
                      <a:cubicBezTo>
                        <a:pt x="20" y="221"/>
                        <a:pt x="17" y="231"/>
                        <a:pt x="24" y="213"/>
                      </a:cubicBezTo>
                      <a:cubicBezTo>
                        <a:pt x="26" y="209"/>
                        <a:pt x="30" y="200"/>
                        <a:pt x="30" y="200"/>
                      </a:cubicBezTo>
                      <a:cubicBezTo>
                        <a:pt x="26" y="192"/>
                        <a:pt x="24" y="191"/>
                        <a:pt x="32" y="181"/>
                      </a:cubicBezTo>
                      <a:cubicBezTo>
                        <a:pt x="36" y="177"/>
                        <a:pt x="43" y="169"/>
                        <a:pt x="43" y="169"/>
                      </a:cubicBezTo>
                      <a:cubicBezTo>
                        <a:pt x="37" y="155"/>
                        <a:pt x="36" y="153"/>
                        <a:pt x="51" y="143"/>
                      </a:cubicBezTo>
                      <a:cubicBezTo>
                        <a:pt x="56" y="140"/>
                        <a:pt x="67" y="135"/>
                        <a:pt x="67" y="135"/>
                      </a:cubicBezTo>
                      <a:cubicBezTo>
                        <a:pt x="73" y="129"/>
                        <a:pt x="75" y="122"/>
                        <a:pt x="81" y="116"/>
                      </a:cubicBezTo>
                      <a:cubicBezTo>
                        <a:pt x="89" y="107"/>
                        <a:pt x="102" y="105"/>
                        <a:pt x="113" y="99"/>
                      </a:cubicBezTo>
                      <a:cubicBezTo>
                        <a:pt x="125" y="85"/>
                        <a:pt x="149" y="76"/>
                        <a:pt x="167" y="67"/>
                      </a:cubicBezTo>
                      <a:cubicBezTo>
                        <a:pt x="174" y="59"/>
                        <a:pt x="175" y="50"/>
                        <a:pt x="188" y="46"/>
                      </a:cubicBezTo>
                      <a:cubicBezTo>
                        <a:pt x="198" y="39"/>
                        <a:pt x="208" y="36"/>
                        <a:pt x="220" y="30"/>
                      </a:cubicBezTo>
                      <a:cubicBezTo>
                        <a:pt x="223" y="28"/>
                        <a:pt x="228" y="25"/>
                        <a:pt x="228" y="25"/>
                      </a:cubicBezTo>
                      <a:cubicBezTo>
                        <a:pt x="237" y="16"/>
                        <a:pt x="245" y="10"/>
                        <a:pt x="258" y="6"/>
                      </a:cubicBezTo>
                      <a:cubicBezTo>
                        <a:pt x="269" y="31"/>
                        <a:pt x="301" y="6"/>
                        <a:pt x="320" y="4"/>
                      </a:cubicBezTo>
                      <a:cubicBezTo>
                        <a:pt x="334" y="3"/>
                        <a:pt x="349" y="3"/>
                        <a:pt x="363" y="2"/>
                      </a:cubicBezTo>
                      <a:cubicBezTo>
                        <a:pt x="369" y="3"/>
                        <a:pt x="376" y="5"/>
                        <a:pt x="382" y="4"/>
                      </a:cubicBezTo>
                      <a:cubicBezTo>
                        <a:pt x="387" y="4"/>
                        <a:pt x="398" y="0"/>
                        <a:pt x="398" y="0"/>
                      </a:cubicBezTo>
                      <a:cubicBezTo>
                        <a:pt x="415" y="8"/>
                        <a:pt x="406" y="16"/>
                        <a:pt x="400" y="30"/>
                      </a:cubicBezTo>
                      <a:cubicBezTo>
                        <a:pt x="398" y="34"/>
                        <a:pt x="384" y="34"/>
                        <a:pt x="384" y="34"/>
                      </a:cubicBezTo>
                      <a:cubicBezTo>
                        <a:pt x="379" y="47"/>
                        <a:pt x="398" y="51"/>
                        <a:pt x="411" y="55"/>
                      </a:cubicBezTo>
                      <a:cubicBezTo>
                        <a:pt x="419" y="72"/>
                        <a:pt x="421" y="79"/>
                        <a:pt x="443" y="84"/>
                      </a:cubicBezTo>
                      <a:cubicBezTo>
                        <a:pt x="461" y="71"/>
                        <a:pt x="435" y="65"/>
                        <a:pt x="468" y="57"/>
                      </a:cubicBezTo>
                      <a:cubicBezTo>
                        <a:pt x="482" y="61"/>
                        <a:pt x="485" y="70"/>
                        <a:pt x="497" y="74"/>
                      </a:cubicBezTo>
                      <a:cubicBezTo>
                        <a:pt x="505" y="76"/>
                        <a:pt x="513" y="78"/>
                        <a:pt x="521" y="80"/>
                      </a:cubicBezTo>
                      <a:cubicBezTo>
                        <a:pt x="524" y="81"/>
                        <a:pt x="529" y="82"/>
                        <a:pt x="529" y="82"/>
                      </a:cubicBezTo>
                      <a:cubicBezTo>
                        <a:pt x="547" y="78"/>
                        <a:pt x="547" y="76"/>
                        <a:pt x="562" y="84"/>
                      </a:cubicBezTo>
                      <a:cubicBezTo>
                        <a:pt x="566" y="95"/>
                        <a:pt x="565" y="86"/>
                        <a:pt x="559" y="97"/>
                      </a:cubicBezTo>
                      <a:cubicBezTo>
                        <a:pt x="557" y="101"/>
                        <a:pt x="554" y="110"/>
                        <a:pt x="554" y="110"/>
                      </a:cubicBezTo>
                      <a:cubicBezTo>
                        <a:pt x="556" y="132"/>
                        <a:pt x="556" y="168"/>
                        <a:pt x="572" y="188"/>
                      </a:cubicBezTo>
                      <a:cubicBezTo>
                        <a:pt x="568" y="198"/>
                        <a:pt x="564" y="208"/>
                        <a:pt x="562" y="219"/>
                      </a:cubicBezTo>
                      <a:cubicBezTo>
                        <a:pt x="564" y="227"/>
                        <a:pt x="569" y="233"/>
                        <a:pt x="572" y="240"/>
                      </a:cubicBezTo>
                      <a:cubicBezTo>
                        <a:pt x="573" y="247"/>
                        <a:pt x="572" y="254"/>
                        <a:pt x="575" y="259"/>
                      </a:cubicBezTo>
                      <a:cubicBezTo>
                        <a:pt x="577" y="263"/>
                        <a:pt x="595" y="272"/>
                        <a:pt x="599" y="283"/>
                      </a:cubicBezTo>
                      <a:cubicBezTo>
                        <a:pt x="594" y="295"/>
                        <a:pt x="603" y="306"/>
                        <a:pt x="618" y="310"/>
                      </a:cubicBezTo>
                      <a:cubicBezTo>
                        <a:pt x="630" y="307"/>
                        <a:pt x="638" y="308"/>
                        <a:pt x="645" y="300"/>
                      </a:cubicBezTo>
                      <a:cubicBezTo>
                        <a:pt x="660" y="302"/>
                        <a:pt x="663" y="303"/>
                        <a:pt x="672" y="293"/>
                      </a:cubicBezTo>
                      <a:cubicBezTo>
                        <a:pt x="675" y="294"/>
                        <a:pt x="679" y="293"/>
                        <a:pt x="680" y="295"/>
                      </a:cubicBezTo>
                      <a:cubicBezTo>
                        <a:pt x="682" y="301"/>
                        <a:pt x="674" y="321"/>
                        <a:pt x="672" y="327"/>
                      </a:cubicBezTo>
                      <a:cubicBezTo>
                        <a:pt x="668" y="340"/>
                        <a:pt x="671" y="326"/>
                        <a:pt x="664" y="340"/>
                      </a:cubicBezTo>
                      <a:cubicBezTo>
                        <a:pt x="652" y="360"/>
                        <a:pt x="646" y="381"/>
                        <a:pt x="621" y="394"/>
                      </a:cubicBezTo>
                      <a:cubicBezTo>
                        <a:pt x="614" y="402"/>
                        <a:pt x="609" y="402"/>
                        <a:pt x="599" y="407"/>
                      </a:cubicBezTo>
                      <a:cubicBezTo>
                        <a:pt x="590" y="418"/>
                        <a:pt x="579" y="429"/>
                        <a:pt x="567" y="439"/>
                      </a:cubicBezTo>
                      <a:cubicBezTo>
                        <a:pt x="560" y="454"/>
                        <a:pt x="555" y="470"/>
                        <a:pt x="548" y="485"/>
                      </a:cubicBezTo>
                      <a:cubicBezTo>
                        <a:pt x="549" y="489"/>
                        <a:pt x="550" y="492"/>
                        <a:pt x="551" y="496"/>
                      </a:cubicBezTo>
                      <a:cubicBezTo>
                        <a:pt x="552" y="500"/>
                        <a:pt x="556" y="508"/>
                        <a:pt x="556" y="508"/>
                      </a:cubicBezTo>
                      <a:cubicBezTo>
                        <a:pt x="559" y="524"/>
                        <a:pt x="562" y="546"/>
                        <a:pt x="576" y="557"/>
                      </a:cubicBezTo>
                      <a:lnTo>
                        <a:pt x="435" y="556"/>
                      </a:lnTo>
                      <a:close/>
                    </a:path>
                  </a:pathLst>
                </a:custGeom>
                <a:solidFill>
                  <a:srgbClr val="CCB374"/>
                </a:solidFill>
                <a:ln w="9525">
                  <a:noFill/>
                  <a:round/>
                  <a:headEnd/>
                  <a:tailEnd/>
                </a:ln>
                <a:effectLst/>
              </p:spPr>
              <p:txBody>
                <a:bodyPr wrap="none" anchor="ctr"/>
                <a:lstStyle/>
                <a:p>
                  <a:endParaRPr lang="en-US"/>
                </a:p>
              </p:txBody>
            </p:sp>
            <p:sp>
              <p:nvSpPr>
                <p:cNvPr id="2099" name="Freeform 51"/>
                <p:cNvSpPr>
                  <a:spLocks noChangeArrowheads="1"/>
                </p:cNvSpPr>
                <p:nvPr/>
              </p:nvSpPr>
              <p:spPr bwMode="auto">
                <a:xfrm>
                  <a:off x="801" y="542"/>
                  <a:ext cx="421" cy="595"/>
                </a:xfrm>
                <a:custGeom>
                  <a:avLst/>
                  <a:gdLst/>
                  <a:ahLst/>
                  <a:cxnLst>
                    <a:cxn ang="0">
                      <a:pos x="243" y="347"/>
                    </a:cxn>
                    <a:cxn ang="0">
                      <a:pos x="233" y="301"/>
                    </a:cxn>
                    <a:cxn ang="0">
                      <a:pos x="217" y="288"/>
                    </a:cxn>
                    <a:cxn ang="0">
                      <a:pos x="215" y="269"/>
                    </a:cxn>
                    <a:cxn ang="0">
                      <a:pos x="209" y="254"/>
                    </a:cxn>
                    <a:cxn ang="0">
                      <a:pos x="209" y="229"/>
                    </a:cxn>
                    <a:cxn ang="0">
                      <a:pos x="207" y="214"/>
                    </a:cxn>
                    <a:cxn ang="0">
                      <a:pos x="228" y="202"/>
                    </a:cxn>
                    <a:cxn ang="0">
                      <a:pos x="257" y="197"/>
                    </a:cxn>
                    <a:cxn ang="0">
                      <a:pos x="257" y="136"/>
                    </a:cxn>
                    <a:cxn ang="0">
                      <a:pos x="54" y="96"/>
                    </a:cxn>
                    <a:cxn ang="0">
                      <a:pos x="32" y="98"/>
                    </a:cxn>
                    <a:cxn ang="0">
                      <a:pos x="16" y="102"/>
                    </a:cxn>
                    <a:cxn ang="0">
                      <a:pos x="0" y="149"/>
                    </a:cxn>
                    <a:cxn ang="0">
                      <a:pos x="93" y="346"/>
                    </a:cxn>
                    <a:cxn ang="0">
                      <a:pos x="243" y="347"/>
                    </a:cxn>
                  </a:cxnLst>
                  <a:rect l="0" t="0" r="r" b="b"/>
                  <a:pathLst>
                    <a:path w="257" h="347">
                      <a:moveTo>
                        <a:pt x="243" y="347"/>
                      </a:moveTo>
                      <a:lnTo>
                        <a:pt x="233" y="301"/>
                      </a:lnTo>
                      <a:lnTo>
                        <a:pt x="217" y="288"/>
                      </a:lnTo>
                      <a:lnTo>
                        <a:pt x="215" y="269"/>
                      </a:lnTo>
                      <a:lnTo>
                        <a:pt x="209" y="254"/>
                      </a:lnTo>
                      <a:lnTo>
                        <a:pt x="209" y="229"/>
                      </a:lnTo>
                      <a:lnTo>
                        <a:pt x="207" y="214"/>
                      </a:lnTo>
                      <a:lnTo>
                        <a:pt x="228" y="202"/>
                      </a:lnTo>
                      <a:lnTo>
                        <a:pt x="257" y="197"/>
                      </a:lnTo>
                      <a:lnTo>
                        <a:pt x="257" y="136"/>
                      </a:lnTo>
                      <a:cubicBezTo>
                        <a:pt x="209" y="119"/>
                        <a:pt x="13" y="0"/>
                        <a:pt x="54" y="96"/>
                      </a:cubicBezTo>
                      <a:cubicBezTo>
                        <a:pt x="36" y="106"/>
                        <a:pt x="57" y="97"/>
                        <a:pt x="32" y="98"/>
                      </a:cubicBezTo>
                      <a:cubicBezTo>
                        <a:pt x="27" y="99"/>
                        <a:pt x="16" y="102"/>
                        <a:pt x="16" y="102"/>
                      </a:cubicBezTo>
                      <a:lnTo>
                        <a:pt x="0" y="149"/>
                      </a:lnTo>
                      <a:lnTo>
                        <a:pt x="93" y="346"/>
                      </a:lnTo>
                      <a:lnTo>
                        <a:pt x="243" y="347"/>
                      </a:lnTo>
                      <a:close/>
                    </a:path>
                  </a:pathLst>
                </a:custGeom>
                <a:solidFill>
                  <a:srgbClr val="CCB374"/>
                </a:solidFill>
                <a:ln w="9525">
                  <a:noFill/>
                  <a:round/>
                  <a:headEnd/>
                  <a:tailEnd/>
                </a:ln>
                <a:effectLst/>
              </p:spPr>
              <p:txBody>
                <a:bodyPr wrap="none" anchor="ctr"/>
                <a:lstStyle/>
                <a:p>
                  <a:endParaRPr lang="en-US"/>
                </a:p>
              </p:txBody>
            </p:sp>
            <p:sp>
              <p:nvSpPr>
                <p:cNvPr id="2100" name="Freeform 52"/>
                <p:cNvSpPr>
                  <a:spLocks noChangeArrowheads="1"/>
                </p:cNvSpPr>
                <p:nvPr/>
              </p:nvSpPr>
              <p:spPr bwMode="auto">
                <a:xfrm>
                  <a:off x="1543" y="984"/>
                  <a:ext cx="17" cy="32"/>
                </a:xfrm>
                <a:custGeom>
                  <a:avLst/>
                  <a:gdLst/>
                  <a:ahLst/>
                  <a:cxnLst>
                    <a:cxn ang="0">
                      <a:pos x="7" y="25"/>
                    </a:cxn>
                    <a:cxn ang="0">
                      <a:pos x="19" y="21"/>
                    </a:cxn>
                    <a:cxn ang="0">
                      <a:pos x="7" y="25"/>
                    </a:cxn>
                  </a:cxnLst>
                  <a:rect l="0" t="0" r="r" b="b"/>
                  <a:pathLst>
                    <a:path w="19" h="37">
                      <a:moveTo>
                        <a:pt x="7" y="25"/>
                      </a:moveTo>
                      <a:cubicBezTo>
                        <a:pt x="0" y="4"/>
                        <a:pt x="12" y="0"/>
                        <a:pt x="19" y="21"/>
                      </a:cubicBezTo>
                      <a:cubicBezTo>
                        <a:pt x="14" y="37"/>
                        <a:pt x="18" y="36"/>
                        <a:pt x="7" y="25"/>
                      </a:cubicBezTo>
                      <a:close/>
                    </a:path>
                  </a:pathLst>
                </a:custGeom>
                <a:solidFill>
                  <a:srgbClr val="CCB374"/>
                </a:solidFill>
                <a:ln w="9525">
                  <a:noFill/>
                  <a:round/>
                  <a:headEnd/>
                  <a:tailEnd/>
                </a:ln>
                <a:effectLst/>
              </p:spPr>
              <p:txBody>
                <a:bodyPr wrap="none" anchor="ctr"/>
                <a:lstStyle/>
                <a:p>
                  <a:endParaRPr lang="en-US"/>
                </a:p>
              </p:txBody>
            </p:sp>
            <p:sp>
              <p:nvSpPr>
                <p:cNvPr id="2101" name="Freeform 53"/>
                <p:cNvSpPr>
                  <a:spLocks noChangeArrowheads="1"/>
                </p:cNvSpPr>
                <p:nvPr/>
              </p:nvSpPr>
              <p:spPr bwMode="auto">
                <a:xfrm>
                  <a:off x="1520" y="677"/>
                  <a:ext cx="23" cy="19"/>
                </a:xfrm>
                <a:custGeom>
                  <a:avLst/>
                  <a:gdLst/>
                  <a:ahLst/>
                  <a:cxnLst>
                    <a:cxn ang="0">
                      <a:pos x="12" y="12"/>
                    </a:cxn>
                    <a:cxn ang="0">
                      <a:pos x="16" y="0"/>
                    </a:cxn>
                    <a:cxn ang="0">
                      <a:pos x="20" y="12"/>
                    </a:cxn>
                    <a:cxn ang="0">
                      <a:pos x="8" y="20"/>
                    </a:cxn>
                    <a:cxn ang="0">
                      <a:pos x="12" y="12"/>
                    </a:cxn>
                  </a:cxnLst>
                  <a:rect l="0" t="0" r="r" b="b"/>
                  <a:pathLst>
                    <a:path w="22" h="20">
                      <a:moveTo>
                        <a:pt x="12" y="12"/>
                      </a:moveTo>
                      <a:cubicBezTo>
                        <a:pt x="13" y="8"/>
                        <a:pt x="12" y="0"/>
                        <a:pt x="16" y="0"/>
                      </a:cubicBezTo>
                      <a:cubicBezTo>
                        <a:pt x="20" y="0"/>
                        <a:pt x="22" y="8"/>
                        <a:pt x="20" y="12"/>
                      </a:cubicBezTo>
                      <a:cubicBezTo>
                        <a:pt x="18" y="16"/>
                        <a:pt x="12" y="17"/>
                        <a:pt x="8" y="20"/>
                      </a:cubicBezTo>
                      <a:cubicBezTo>
                        <a:pt x="3" y="5"/>
                        <a:pt x="0" y="6"/>
                        <a:pt x="12" y="12"/>
                      </a:cubicBezTo>
                      <a:close/>
                    </a:path>
                  </a:pathLst>
                </a:custGeom>
                <a:solidFill>
                  <a:srgbClr val="CCB374"/>
                </a:solidFill>
                <a:ln w="9525">
                  <a:noFill/>
                  <a:round/>
                  <a:headEnd/>
                  <a:tailEnd/>
                </a:ln>
                <a:effectLst/>
              </p:spPr>
              <p:txBody>
                <a:bodyPr wrap="none" anchor="ctr"/>
                <a:lstStyle/>
                <a:p>
                  <a:endParaRPr lang="en-US"/>
                </a:p>
              </p:txBody>
            </p:sp>
            <p:sp>
              <p:nvSpPr>
                <p:cNvPr id="2102" name="Freeform 54"/>
                <p:cNvSpPr>
                  <a:spLocks noChangeArrowheads="1"/>
                </p:cNvSpPr>
                <p:nvPr/>
              </p:nvSpPr>
              <p:spPr bwMode="auto">
                <a:xfrm>
                  <a:off x="499" y="300"/>
                  <a:ext cx="64" cy="26"/>
                </a:xfrm>
                <a:custGeom>
                  <a:avLst/>
                  <a:gdLst/>
                  <a:ahLst/>
                  <a:cxnLst>
                    <a:cxn ang="0">
                      <a:pos x="24" y="18"/>
                    </a:cxn>
                    <a:cxn ang="0">
                      <a:pos x="32" y="6"/>
                    </a:cxn>
                    <a:cxn ang="0">
                      <a:pos x="36" y="30"/>
                    </a:cxn>
                    <a:cxn ang="0">
                      <a:pos x="24" y="18"/>
                    </a:cxn>
                  </a:cxnLst>
                  <a:rect l="0" t="0" r="r" b="b"/>
                  <a:pathLst>
                    <a:path w="57" h="30">
                      <a:moveTo>
                        <a:pt x="24" y="18"/>
                      </a:moveTo>
                      <a:cubicBezTo>
                        <a:pt x="0" y="10"/>
                        <a:pt x="9" y="0"/>
                        <a:pt x="32" y="6"/>
                      </a:cubicBezTo>
                      <a:cubicBezTo>
                        <a:pt x="46" y="15"/>
                        <a:pt x="57" y="23"/>
                        <a:pt x="36" y="30"/>
                      </a:cubicBezTo>
                      <a:cubicBezTo>
                        <a:pt x="21" y="25"/>
                        <a:pt x="24" y="30"/>
                        <a:pt x="24" y="18"/>
                      </a:cubicBezTo>
                      <a:close/>
                    </a:path>
                  </a:pathLst>
                </a:custGeom>
                <a:solidFill>
                  <a:srgbClr val="CCB374"/>
                </a:solidFill>
                <a:ln w="9525">
                  <a:noFill/>
                  <a:round/>
                  <a:headEnd/>
                  <a:tailEnd/>
                </a:ln>
                <a:effectLst/>
              </p:spPr>
              <p:txBody>
                <a:bodyPr wrap="none" anchor="ctr"/>
                <a:lstStyle/>
                <a:p>
                  <a:endParaRPr lang="en-US"/>
                </a:p>
              </p:txBody>
            </p:sp>
            <p:sp>
              <p:nvSpPr>
                <p:cNvPr id="2103" name="Freeform 55"/>
                <p:cNvSpPr>
                  <a:spLocks noChangeArrowheads="1"/>
                </p:cNvSpPr>
                <p:nvPr/>
              </p:nvSpPr>
              <p:spPr bwMode="auto">
                <a:xfrm>
                  <a:off x="1280" y="52"/>
                  <a:ext cx="761" cy="627"/>
                </a:xfrm>
                <a:custGeom>
                  <a:avLst/>
                  <a:gdLst/>
                  <a:ahLst/>
                  <a:cxnLst>
                    <a:cxn ang="0">
                      <a:pos x="473" y="464"/>
                    </a:cxn>
                    <a:cxn ang="0">
                      <a:pos x="393" y="452"/>
                    </a:cxn>
                    <a:cxn ang="0">
                      <a:pos x="325" y="412"/>
                    </a:cxn>
                    <a:cxn ang="0">
                      <a:pos x="265" y="400"/>
                    </a:cxn>
                    <a:cxn ang="0">
                      <a:pos x="237" y="416"/>
                    </a:cxn>
                    <a:cxn ang="0">
                      <a:pos x="261" y="428"/>
                    </a:cxn>
                    <a:cxn ang="0">
                      <a:pos x="293" y="468"/>
                    </a:cxn>
                    <a:cxn ang="0">
                      <a:pos x="321" y="476"/>
                    </a:cxn>
                    <a:cxn ang="0">
                      <a:pos x="333" y="536"/>
                    </a:cxn>
                    <a:cxn ang="0">
                      <a:pos x="313" y="552"/>
                    </a:cxn>
                    <a:cxn ang="0">
                      <a:pos x="261" y="616"/>
                    </a:cxn>
                    <a:cxn ang="0">
                      <a:pos x="225" y="628"/>
                    </a:cxn>
                    <a:cxn ang="0">
                      <a:pos x="97" y="696"/>
                    </a:cxn>
                    <a:cxn ang="0">
                      <a:pos x="77" y="616"/>
                    </a:cxn>
                    <a:cxn ang="0">
                      <a:pos x="45" y="524"/>
                    </a:cxn>
                    <a:cxn ang="0">
                      <a:pos x="33" y="448"/>
                    </a:cxn>
                    <a:cxn ang="0">
                      <a:pos x="53" y="344"/>
                    </a:cxn>
                    <a:cxn ang="0">
                      <a:pos x="17" y="392"/>
                    </a:cxn>
                    <a:cxn ang="0">
                      <a:pos x="81" y="280"/>
                    </a:cxn>
                    <a:cxn ang="0">
                      <a:pos x="113" y="204"/>
                    </a:cxn>
                    <a:cxn ang="0">
                      <a:pos x="37" y="204"/>
                    </a:cxn>
                    <a:cxn ang="0">
                      <a:pos x="1" y="196"/>
                    </a:cxn>
                    <a:cxn ang="0">
                      <a:pos x="25" y="140"/>
                    </a:cxn>
                    <a:cxn ang="0">
                      <a:pos x="97" y="112"/>
                    </a:cxn>
                    <a:cxn ang="0">
                      <a:pos x="221" y="124"/>
                    </a:cxn>
                    <a:cxn ang="0">
                      <a:pos x="229" y="64"/>
                    </a:cxn>
                    <a:cxn ang="0">
                      <a:pos x="261" y="0"/>
                    </a:cxn>
                    <a:cxn ang="0">
                      <a:pos x="357" y="44"/>
                    </a:cxn>
                    <a:cxn ang="0">
                      <a:pos x="329" y="88"/>
                    </a:cxn>
                    <a:cxn ang="0">
                      <a:pos x="301" y="176"/>
                    </a:cxn>
                    <a:cxn ang="0">
                      <a:pos x="361" y="192"/>
                    </a:cxn>
                    <a:cxn ang="0">
                      <a:pos x="373" y="136"/>
                    </a:cxn>
                    <a:cxn ang="0">
                      <a:pos x="417" y="92"/>
                    </a:cxn>
                    <a:cxn ang="0">
                      <a:pos x="497" y="88"/>
                    </a:cxn>
                    <a:cxn ang="0">
                      <a:pos x="529" y="52"/>
                    </a:cxn>
                    <a:cxn ang="0">
                      <a:pos x="541" y="460"/>
                    </a:cxn>
                  </a:cxnLst>
                  <a:rect l="0" t="0" r="r" b="b"/>
                  <a:pathLst>
                    <a:path w="693" h="696">
                      <a:moveTo>
                        <a:pt x="541" y="460"/>
                      </a:moveTo>
                      <a:lnTo>
                        <a:pt x="473" y="464"/>
                      </a:lnTo>
                      <a:lnTo>
                        <a:pt x="441" y="452"/>
                      </a:lnTo>
                      <a:lnTo>
                        <a:pt x="393" y="452"/>
                      </a:lnTo>
                      <a:cubicBezTo>
                        <a:pt x="365" y="448"/>
                        <a:pt x="360" y="444"/>
                        <a:pt x="337" y="436"/>
                      </a:cubicBezTo>
                      <a:cubicBezTo>
                        <a:pt x="336" y="432"/>
                        <a:pt x="330" y="413"/>
                        <a:pt x="325" y="412"/>
                      </a:cubicBezTo>
                      <a:cubicBezTo>
                        <a:pt x="317" y="411"/>
                        <a:pt x="301" y="420"/>
                        <a:pt x="301" y="420"/>
                      </a:cubicBezTo>
                      <a:cubicBezTo>
                        <a:pt x="289" y="412"/>
                        <a:pt x="277" y="408"/>
                        <a:pt x="265" y="400"/>
                      </a:cubicBezTo>
                      <a:cubicBezTo>
                        <a:pt x="252" y="380"/>
                        <a:pt x="256" y="356"/>
                        <a:pt x="233" y="348"/>
                      </a:cubicBezTo>
                      <a:cubicBezTo>
                        <a:pt x="217" y="372"/>
                        <a:pt x="221" y="392"/>
                        <a:pt x="237" y="416"/>
                      </a:cubicBezTo>
                      <a:cubicBezTo>
                        <a:pt x="234" y="428"/>
                        <a:pt x="228" y="445"/>
                        <a:pt x="237" y="444"/>
                      </a:cubicBezTo>
                      <a:cubicBezTo>
                        <a:pt x="247" y="443"/>
                        <a:pt x="261" y="428"/>
                        <a:pt x="261" y="428"/>
                      </a:cubicBezTo>
                      <a:cubicBezTo>
                        <a:pt x="258" y="450"/>
                        <a:pt x="243" y="475"/>
                        <a:pt x="269" y="484"/>
                      </a:cubicBezTo>
                      <a:cubicBezTo>
                        <a:pt x="277" y="479"/>
                        <a:pt x="288" y="476"/>
                        <a:pt x="293" y="468"/>
                      </a:cubicBezTo>
                      <a:cubicBezTo>
                        <a:pt x="302" y="454"/>
                        <a:pt x="303" y="446"/>
                        <a:pt x="317" y="436"/>
                      </a:cubicBezTo>
                      <a:cubicBezTo>
                        <a:pt x="315" y="448"/>
                        <a:pt x="306" y="467"/>
                        <a:pt x="321" y="476"/>
                      </a:cubicBezTo>
                      <a:cubicBezTo>
                        <a:pt x="328" y="480"/>
                        <a:pt x="345" y="484"/>
                        <a:pt x="345" y="484"/>
                      </a:cubicBezTo>
                      <a:cubicBezTo>
                        <a:pt x="382" y="472"/>
                        <a:pt x="347" y="527"/>
                        <a:pt x="333" y="536"/>
                      </a:cubicBezTo>
                      <a:cubicBezTo>
                        <a:pt x="330" y="540"/>
                        <a:pt x="329" y="545"/>
                        <a:pt x="325" y="548"/>
                      </a:cubicBezTo>
                      <a:cubicBezTo>
                        <a:pt x="322" y="551"/>
                        <a:pt x="316" y="549"/>
                        <a:pt x="313" y="552"/>
                      </a:cubicBezTo>
                      <a:cubicBezTo>
                        <a:pt x="300" y="565"/>
                        <a:pt x="320" y="575"/>
                        <a:pt x="293" y="584"/>
                      </a:cubicBezTo>
                      <a:cubicBezTo>
                        <a:pt x="286" y="595"/>
                        <a:pt x="272" y="610"/>
                        <a:pt x="261" y="616"/>
                      </a:cubicBezTo>
                      <a:cubicBezTo>
                        <a:pt x="254" y="620"/>
                        <a:pt x="245" y="621"/>
                        <a:pt x="237" y="624"/>
                      </a:cubicBezTo>
                      <a:cubicBezTo>
                        <a:pt x="233" y="625"/>
                        <a:pt x="225" y="628"/>
                        <a:pt x="225" y="628"/>
                      </a:cubicBezTo>
                      <a:cubicBezTo>
                        <a:pt x="215" y="659"/>
                        <a:pt x="212" y="652"/>
                        <a:pt x="173" y="656"/>
                      </a:cubicBezTo>
                      <a:cubicBezTo>
                        <a:pt x="140" y="667"/>
                        <a:pt x="132" y="687"/>
                        <a:pt x="97" y="696"/>
                      </a:cubicBezTo>
                      <a:cubicBezTo>
                        <a:pt x="77" y="691"/>
                        <a:pt x="75" y="687"/>
                        <a:pt x="81" y="668"/>
                      </a:cubicBezTo>
                      <a:cubicBezTo>
                        <a:pt x="77" y="646"/>
                        <a:pt x="72" y="639"/>
                        <a:pt x="77" y="616"/>
                      </a:cubicBezTo>
                      <a:cubicBezTo>
                        <a:pt x="73" y="598"/>
                        <a:pt x="71" y="587"/>
                        <a:pt x="61" y="572"/>
                      </a:cubicBezTo>
                      <a:cubicBezTo>
                        <a:pt x="58" y="551"/>
                        <a:pt x="51" y="543"/>
                        <a:pt x="45" y="524"/>
                      </a:cubicBezTo>
                      <a:cubicBezTo>
                        <a:pt x="52" y="502"/>
                        <a:pt x="58" y="496"/>
                        <a:pt x="49" y="472"/>
                      </a:cubicBezTo>
                      <a:cubicBezTo>
                        <a:pt x="46" y="463"/>
                        <a:pt x="33" y="448"/>
                        <a:pt x="33" y="448"/>
                      </a:cubicBezTo>
                      <a:cubicBezTo>
                        <a:pt x="42" y="422"/>
                        <a:pt x="42" y="408"/>
                        <a:pt x="33" y="380"/>
                      </a:cubicBezTo>
                      <a:cubicBezTo>
                        <a:pt x="49" y="369"/>
                        <a:pt x="48" y="362"/>
                        <a:pt x="53" y="344"/>
                      </a:cubicBezTo>
                      <a:cubicBezTo>
                        <a:pt x="47" y="327"/>
                        <a:pt x="49" y="308"/>
                        <a:pt x="33" y="332"/>
                      </a:cubicBezTo>
                      <a:cubicBezTo>
                        <a:pt x="40" y="353"/>
                        <a:pt x="29" y="374"/>
                        <a:pt x="17" y="392"/>
                      </a:cubicBezTo>
                      <a:cubicBezTo>
                        <a:pt x="6" y="360"/>
                        <a:pt x="10" y="340"/>
                        <a:pt x="13" y="304"/>
                      </a:cubicBezTo>
                      <a:cubicBezTo>
                        <a:pt x="44" y="314"/>
                        <a:pt x="54" y="289"/>
                        <a:pt x="81" y="280"/>
                      </a:cubicBezTo>
                      <a:cubicBezTo>
                        <a:pt x="94" y="261"/>
                        <a:pt x="85" y="242"/>
                        <a:pt x="105" y="228"/>
                      </a:cubicBezTo>
                      <a:cubicBezTo>
                        <a:pt x="108" y="220"/>
                        <a:pt x="110" y="212"/>
                        <a:pt x="113" y="204"/>
                      </a:cubicBezTo>
                      <a:cubicBezTo>
                        <a:pt x="116" y="196"/>
                        <a:pt x="89" y="196"/>
                        <a:pt x="89" y="196"/>
                      </a:cubicBezTo>
                      <a:cubicBezTo>
                        <a:pt x="81" y="221"/>
                        <a:pt x="58" y="211"/>
                        <a:pt x="37" y="204"/>
                      </a:cubicBezTo>
                      <a:cubicBezTo>
                        <a:pt x="33" y="207"/>
                        <a:pt x="30" y="213"/>
                        <a:pt x="25" y="212"/>
                      </a:cubicBezTo>
                      <a:cubicBezTo>
                        <a:pt x="16" y="210"/>
                        <a:pt x="1" y="196"/>
                        <a:pt x="1" y="196"/>
                      </a:cubicBezTo>
                      <a:cubicBezTo>
                        <a:pt x="4" y="186"/>
                        <a:pt x="4" y="174"/>
                        <a:pt x="9" y="164"/>
                      </a:cubicBezTo>
                      <a:cubicBezTo>
                        <a:pt x="13" y="155"/>
                        <a:pt x="25" y="140"/>
                        <a:pt x="25" y="140"/>
                      </a:cubicBezTo>
                      <a:cubicBezTo>
                        <a:pt x="0" y="132"/>
                        <a:pt x="25" y="128"/>
                        <a:pt x="37" y="124"/>
                      </a:cubicBezTo>
                      <a:cubicBezTo>
                        <a:pt x="58" y="131"/>
                        <a:pt x="75" y="116"/>
                        <a:pt x="97" y="112"/>
                      </a:cubicBezTo>
                      <a:cubicBezTo>
                        <a:pt x="135" y="87"/>
                        <a:pt x="159" y="122"/>
                        <a:pt x="197" y="132"/>
                      </a:cubicBezTo>
                      <a:cubicBezTo>
                        <a:pt x="205" y="129"/>
                        <a:pt x="213" y="127"/>
                        <a:pt x="221" y="124"/>
                      </a:cubicBezTo>
                      <a:cubicBezTo>
                        <a:pt x="225" y="123"/>
                        <a:pt x="226" y="147"/>
                        <a:pt x="233" y="120"/>
                      </a:cubicBezTo>
                      <a:lnTo>
                        <a:pt x="229" y="64"/>
                      </a:lnTo>
                      <a:lnTo>
                        <a:pt x="209" y="40"/>
                      </a:lnTo>
                      <a:cubicBezTo>
                        <a:pt x="243" y="21"/>
                        <a:pt x="240" y="21"/>
                        <a:pt x="261" y="0"/>
                      </a:cubicBezTo>
                      <a:cubicBezTo>
                        <a:pt x="297" y="16"/>
                        <a:pt x="333" y="32"/>
                        <a:pt x="369" y="48"/>
                      </a:cubicBezTo>
                      <a:cubicBezTo>
                        <a:pt x="373" y="50"/>
                        <a:pt x="361" y="44"/>
                        <a:pt x="357" y="44"/>
                      </a:cubicBezTo>
                      <a:cubicBezTo>
                        <a:pt x="349" y="45"/>
                        <a:pt x="333" y="52"/>
                        <a:pt x="333" y="52"/>
                      </a:cubicBezTo>
                      <a:cubicBezTo>
                        <a:pt x="322" y="68"/>
                        <a:pt x="318" y="71"/>
                        <a:pt x="329" y="88"/>
                      </a:cubicBezTo>
                      <a:cubicBezTo>
                        <a:pt x="308" y="119"/>
                        <a:pt x="323" y="118"/>
                        <a:pt x="333" y="148"/>
                      </a:cubicBezTo>
                      <a:cubicBezTo>
                        <a:pt x="320" y="157"/>
                        <a:pt x="314" y="167"/>
                        <a:pt x="301" y="176"/>
                      </a:cubicBezTo>
                      <a:cubicBezTo>
                        <a:pt x="306" y="213"/>
                        <a:pt x="303" y="213"/>
                        <a:pt x="337" y="220"/>
                      </a:cubicBezTo>
                      <a:cubicBezTo>
                        <a:pt x="358" y="216"/>
                        <a:pt x="368" y="214"/>
                        <a:pt x="361" y="192"/>
                      </a:cubicBezTo>
                      <a:cubicBezTo>
                        <a:pt x="362" y="177"/>
                        <a:pt x="362" y="162"/>
                        <a:pt x="365" y="148"/>
                      </a:cubicBezTo>
                      <a:cubicBezTo>
                        <a:pt x="366" y="143"/>
                        <a:pt x="369" y="133"/>
                        <a:pt x="373" y="136"/>
                      </a:cubicBezTo>
                      <a:cubicBezTo>
                        <a:pt x="379" y="140"/>
                        <a:pt x="376" y="149"/>
                        <a:pt x="377" y="156"/>
                      </a:cubicBezTo>
                      <a:cubicBezTo>
                        <a:pt x="404" y="147"/>
                        <a:pt x="409" y="116"/>
                        <a:pt x="417" y="92"/>
                      </a:cubicBezTo>
                      <a:cubicBezTo>
                        <a:pt x="422" y="76"/>
                        <a:pt x="453" y="74"/>
                        <a:pt x="465" y="72"/>
                      </a:cubicBezTo>
                      <a:cubicBezTo>
                        <a:pt x="472" y="92"/>
                        <a:pt x="477" y="93"/>
                        <a:pt x="497" y="88"/>
                      </a:cubicBezTo>
                      <a:cubicBezTo>
                        <a:pt x="512" y="78"/>
                        <a:pt x="515" y="74"/>
                        <a:pt x="509" y="56"/>
                      </a:cubicBezTo>
                      <a:cubicBezTo>
                        <a:pt x="523" y="46"/>
                        <a:pt x="517" y="46"/>
                        <a:pt x="529" y="52"/>
                      </a:cubicBezTo>
                      <a:lnTo>
                        <a:pt x="693" y="72"/>
                      </a:lnTo>
                      <a:lnTo>
                        <a:pt x="541" y="460"/>
                      </a:lnTo>
                      <a:close/>
                    </a:path>
                  </a:pathLst>
                </a:custGeom>
                <a:solidFill>
                  <a:srgbClr val="CCB374"/>
                </a:solidFill>
                <a:ln w="9525">
                  <a:noFill/>
                  <a:round/>
                  <a:headEnd/>
                  <a:tailEnd/>
                </a:ln>
                <a:effectLst/>
              </p:spPr>
              <p:txBody>
                <a:bodyPr wrap="none" anchor="ctr"/>
                <a:lstStyle/>
                <a:p>
                  <a:endParaRPr lang="en-US"/>
                </a:p>
              </p:txBody>
            </p:sp>
            <p:sp>
              <p:nvSpPr>
                <p:cNvPr id="2104" name="Freeform 56"/>
                <p:cNvSpPr>
                  <a:spLocks noChangeArrowheads="1"/>
                </p:cNvSpPr>
                <p:nvPr/>
              </p:nvSpPr>
              <p:spPr bwMode="auto">
                <a:xfrm>
                  <a:off x="759" y="3"/>
                  <a:ext cx="1528" cy="256"/>
                </a:xfrm>
                <a:custGeom>
                  <a:avLst/>
                  <a:gdLst/>
                  <a:ahLst/>
                  <a:cxnLst>
                    <a:cxn ang="0">
                      <a:pos x="825" y="0"/>
                    </a:cxn>
                    <a:cxn ang="0">
                      <a:pos x="143" y="29"/>
                    </a:cxn>
                    <a:cxn ang="0">
                      <a:pos x="91" y="42"/>
                    </a:cxn>
                    <a:cxn ang="0">
                      <a:pos x="62" y="42"/>
                    </a:cxn>
                    <a:cxn ang="0">
                      <a:pos x="22" y="77"/>
                    </a:cxn>
                    <a:cxn ang="0">
                      <a:pos x="0" y="105"/>
                    </a:cxn>
                    <a:cxn ang="0">
                      <a:pos x="59" y="115"/>
                    </a:cxn>
                    <a:cxn ang="0">
                      <a:pos x="97" y="96"/>
                    </a:cxn>
                    <a:cxn ang="0">
                      <a:pos x="108" y="84"/>
                    </a:cxn>
                    <a:cxn ang="0">
                      <a:pos x="167" y="52"/>
                    </a:cxn>
                    <a:cxn ang="0">
                      <a:pos x="215" y="46"/>
                    </a:cxn>
                    <a:cxn ang="0">
                      <a:pos x="237" y="94"/>
                    </a:cxn>
                    <a:cxn ang="0">
                      <a:pos x="188" y="109"/>
                    </a:cxn>
                    <a:cxn ang="0">
                      <a:pos x="231" y="113"/>
                    </a:cxn>
                    <a:cxn ang="0">
                      <a:pos x="250" y="90"/>
                    </a:cxn>
                    <a:cxn ang="0">
                      <a:pos x="266" y="92"/>
                    </a:cxn>
                    <a:cxn ang="0">
                      <a:pos x="253" y="54"/>
                    </a:cxn>
                    <a:cxn ang="0">
                      <a:pos x="266" y="44"/>
                    </a:cxn>
                    <a:cxn ang="0">
                      <a:pos x="277" y="88"/>
                    </a:cxn>
                    <a:cxn ang="0">
                      <a:pos x="266" y="113"/>
                    </a:cxn>
                    <a:cxn ang="0">
                      <a:pos x="296" y="130"/>
                    </a:cxn>
                    <a:cxn ang="0">
                      <a:pos x="299" y="92"/>
                    </a:cxn>
                    <a:cxn ang="0">
                      <a:pos x="331" y="103"/>
                    </a:cxn>
                    <a:cxn ang="0">
                      <a:pos x="382" y="73"/>
                    </a:cxn>
                    <a:cxn ang="0">
                      <a:pos x="409" y="50"/>
                    </a:cxn>
                    <a:cxn ang="0">
                      <a:pos x="439" y="56"/>
                    </a:cxn>
                    <a:cxn ang="0">
                      <a:pos x="455" y="50"/>
                    </a:cxn>
                    <a:cxn ang="0">
                      <a:pos x="431" y="44"/>
                    </a:cxn>
                    <a:cxn ang="0">
                      <a:pos x="474" y="35"/>
                    </a:cxn>
                    <a:cxn ang="0">
                      <a:pos x="544" y="54"/>
                    </a:cxn>
                    <a:cxn ang="0">
                      <a:pos x="581" y="42"/>
                    </a:cxn>
                    <a:cxn ang="0">
                      <a:pos x="584" y="63"/>
                    </a:cxn>
                    <a:cxn ang="0">
                      <a:pos x="568" y="101"/>
                    </a:cxn>
                    <a:cxn ang="0">
                      <a:pos x="611" y="88"/>
                    </a:cxn>
                    <a:cxn ang="0">
                      <a:pos x="624" y="80"/>
                    </a:cxn>
                    <a:cxn ang="0">
                      <a:pos x="648" y="61"/>
                    </a:cxn>
                    <a:cxn ang="0">
                      <a:pos x="794" y="84"/>
                    </a:cxn>
                  </a:cxnLst>
                  <a:rect l="0" t="0" r="r" b="b"/>
                  <a:pathLst>
                    <a:path w="931" h="149">
                      <a:moveTo>
                        <a:pt x="794" y="84"/>
                      </a:moveTo>
                      <a:cubicBezTo>
                        <a:pt x="813" y="72"/>
                        <a:pt x="931" y="14"/>
                        <a:pt x="825" y="0"/>
                      </a:cubicBezTo>
                      <a:lnTo>
                        <a:pt x="159" y="0"/>
                      </a:lnTo>
                      <a:cubicBezTo>
                        <a:pt x="149" y="12"/>
                        <a:pt x="162" y="18"/>
                        <a:pt x="143" y="29"/>
                      </a:cubicBezTo>
                      <a:cubicBezTo>
                        <a:pt x="130" y="44"/>
                        <a:pt x="133" y="39"/>
                        <a:pt x="116" y="48"/>
                      </a:cubicBezTo>
                      <a:cubicBezTo>
                        <a:pt x="108" y="46"/>
                        <a:pt x="100" y="44"/>
                        <a:pt x="91" y="42"/>
                      </a:cubicBezTo>
                      <a:cubicBezTo>
                        <a:pt x="89" y="41"/>
                        <a:pt x="83" y="40"/>
                        <a:pt x="83" y="40"/>
                      </a:cubicBezTo>
                      <a:cubicBezTo>
                        <a:pt x="76" y="40"/>
                        <a:pt x="68" y="39"/>
                        <a:pt x="62" y="42"/>
                      </a:cubicBezTo>
                      <a:cubicBezTo>
                        <a:pt x="54" y="45"/>
                        <a:pt x="46" y="61"/>
                        <a:pt x="38" y="67"/>
                      </a:cubicBezTo>
                      <a:cubicBezTo>
                        <a:pt x="32" y="71"/>
                        <a:pt x="27" y="74"/>
                        <a:pt x="22" y="77"/>
                      </a:cubicBezTo>
                      <a:cubicBezTo>
                        <a:pt x="16" y="81"/>
                        <a:pt x="5" y="86"/>
                        <a:pt x="5" y="86"/>
                      </a:cubicBezTo>
                      <a:cubicBezTo>
                        <a:pt x="9" y="95"/>
                        <a:pt x="7" y="97"/>
                        <a:pt x="0" y="105"/>
                      </a:cubicBezTo>
                      <a:cubicBezTo>
                        <a:pt x="17" y="107"/>
                        <a:pt x="22" y="107"/>
                        <a:pt x="16" y="120"/>
                      </a:cubicBezTo>
                      <a:cubicBezTo>
                        <a:pt x="27" y="122"/>
                        <a:pt x="48" y="116"/>
                        <a:pt x="59" y="115"/>
                      </a:cubicBezTo>
                      <a:cubicBezTo>
                        <a:pt x="71" y="112"/>
                        <a:pt x="73" y="117"/>
                        <a:pt x="83" y="111"/>
                      </a:cubicBezTo>
                      <a:cubicBezTo>
                        <a:pt x="89" y="96"/>
                        <a:pt x="83" y="100"/>
                        <a:pt x="97" y="96"/>
                      </a:cubicBezTo>
                      <a:cubicBezTo>
                        <a:pt x="100" y="94"/>
                        <a:pt x="103" y="93"/>
                        <a:pt x="105" y="90"/>
                      </a:cubicBezTo>
                      <a:cubicBezTo>
                        <a:pt x="106" y="88"/>
                        <a:pt x="106" y="85"/>
                        <a:pt x="108" y="84"/>
                      </a:cubicBezTo>
                      <a:cubicBezTo>
                        <a:pt x="112" y="80"/>
                        <a:pt x="140" y="69"/>
                        <a:pt x="148" y="67"/>
                      </a:cubicBezTo>
                      <a:cubicBezTo>
                        <a:pt x="160" y="52"/>
                        <a:pt x="153" y="56"/>
                        <a:pt x="167" y="52"/>
                      </a:cubicBezTo>
                      <a:cubicBezTo>
                        <a:pt x="178" y="55"/>
                        <a:pt x="179" y="62"/>
                        <a:pt x="191" y="58"/>
                      </a:cubicBezTo>
                      <a:cubicBezTo>
                        <a:pt x="199" y="52"/>
                        <a:pt x="206" y="51"/>
                        <a:pt x="215" y="46"/>
                      </a:cubicBezTo>
                      <a:cubicBezTo>
                        <a:pt x="226" y="58"/>
                        <a:pt x="217" y="46"/>
                        <a:pt x="223" y="69"/>
                      </a:cubicBezTo>
                      <a:cubicBezTo>
                        <a:pt x="226" y="79"/>
                        <a:pt x="233" y="85"/>
                        <a:pt x="237" y="94"/>
                      </a:cubicBezTo>
                      <a:cubicBezTo>
                        <a:pt x="227" y="100"/>
                        <a:pt x="229" y="104"/>
                        <a:pt x="218" y="107"/>
                      </a:cubicBezTo>
                      <a:cubicBezTo>
                        <a:pt x="207" y="120"/>
                        <a:pt x="203" y="113"/>
                        <a:pt x="188" y="109"/>
                      </a:cubicBezTo>
                      <a:cubicBezTo>
                        <a:pt x="191" y="117"/>
                        <a:pt x="200" y="127"/>
                        <a:pt x="210" y="132"/>
                      </a:cubicBezTo>
                      <a:cubicBezTo>
                        <a:pt x="218" y="114"/>
                        <a:pt x="211" y="122"/>
                        <a:pt x="231" y="113"/>
                      </a:cubicBezTo>
                      <a:cubicBezTo>
                        <a:pt x="237" y="111"/>
                        <a:pt x="248" y="105"/>
                        <a:pt x="248" y="105"/>
                      </a:cubicBezTo>
                      <a:cubicBezTo>
                        <a:pt x="248" y="100"/>
                        <a:pt x="246" y="94"/>
                        <a:pt x="250" y="90"/>
                      </a:cubicBezTo>
                      <a:cubicBezTo>
                        <a:pt x="253" y="88"/>
                        <a:pt x="254" y="96"/>
                        <a:pt x="258" y="96"/>
                      </a:cubicBezTo>
                      <a:cubicBezTo>
                        <a:pt x="262" y="97"/>
                        <a:pt x="264" y="94"/>
                        <a:pt x="266" y="92"/>
                      </a:cubicBezTo>
                      <a:cubicBezTo>
                        <a:pt x="262" y="82"/>
                        <a:pt x="252" y="77"/>
                        <a:pt x="248" y="67"/>
                      </a:cubicBezTo>
                      <a:cubicBezTo>
                        <a:pt x="250" y="63"/>
                        <a:pt x="255" y="58"/>
                        <a:pt x="253" y="54"/>
                      </a:cubicBezTo>
                      <a:cubicBezTo>
                        <a:pt x="251" y="50"/>
                        <a:pt x="248" y="42"/>
                        <a:pt x="248" y="42"/>
                      </a:cubicBezTo>
                      <a:cubicBezTo>
                        <a:pt x="256" y="32"/>
                        <a:pt x="259" y="35"/>
                        <a:pt x="266" y="44"/>
                      </a:cubicBezTo>
                      <a:cubicBezTo>
                        <a:pt x="270" y="56"/>
                        <a:pt x="276" y="61"/>
                        <a:pt x="285" y="71"/>
                      </a:cubicBezTo>
                      <a:cubicBezTo>
                        <a:pt x="281" y="81"/>
                        <a:pt x="289" y="82"/>
                        <a:pt x="277" y="88"/>
                      </a:cubicBezTo>
                      <a:cubicBezTo>
                        <a:pt x="262" y="106"/>
                        <a:pt x="278" y="83"/>
                        <a:pt x="274" y="101"/>
                      </a:cubicBezTo>
                      <a:cubicBezTo>
                        <a:pt x="274" y="105"/>
                        <a:pt x="268" y="109"/>
                        <a:pt x="266" y="113"/>
                      </a:cubicBezTo>
                      <a:cubicBezTo>
                        <a:pt x="270" y="122"/>
                        <a:pt x="268" y="125"/>
                        <a:pt x="261" y="132"/>
                      </a:cubicBezTo>
                      <a:cubicBezTo>
                        <a:pt x="268" y="149"/>
                        <a:pt x="282" y="134"/>
                        <a:pt x="296" y="130"/>
                      </a:cubicBezTo>
                      <a:cubicBezTo>
                        <a:pt x="299" y="122"/>
                        <a:pt x="295" y="119"/>
                        <a:pt x="299" y="111"/>
                      </a:cubicBezTo>
                      <a:cubicBezTo>
                        <a:pt x="296" y="105"/>
                        <a:pt x="288" y="97"/>
                        <a:pt x="299" y="92"/>
                      </a:cubicBezTo>
                      <a:cubicBezTo>
                        <a:pt x="303" y="90"/>
                        <a:pt x="315" y="88"/>
                        <a:pt x="315" y="88"/>
                      </a:cubicBezTo>
                      <a:cubicBezTo>
                        <a:pt x="326" y="91"/>
                        <a:pt x="325" y="95"/>
                        <a:pt x="331" y="103"/>
                      </a:cubicBezTo>
                      <a:cubicBezTo>
                        <a:pt x="339" y="84"/>
                        <a:pt x="331" y="90"/>
                        <a:pt x="361" y="92"/>
                      </a:cubicBezTo>
                      <a:cubicBezTo>
                        <a:pt x="355" y="76"/>
                        <a:pt x="365" y="76"/>
                        <a:pt x="382" y="73"/>
                      </a:cubicBezTo>
                      <a:cubicBezTo>
                        <a:pt x="383" y="71"/>
                        <a:pt x="387" y="57"/>
                        <a:pt x="393" y="54"/>
                      </a:cubicBezTo>
                      <a:cubicBezTo>
                        <a:pt x="398" y="52"/>
                        <a:pt x="409" y="50"/>
                        <a:pt x="409" y="50"/>
                      </a:cubicBezTo>
                      <a:cubicBezTo>
                        <a:pt x="430" y="54"/>
                        <a:pt x="413" y="58"/>
                        <a:pt x="431" y="63"/>
                      </a:cubicBezTo>
                      <a:cubicBezTo>
                        <a:pt x="433" y="61"/>
                        <a:pt x="435" y="57"/>
                        <a:pt x="439" y="56"/>
                      </a:cubicBezTo>
                      <a:cubicBezTo>
                        <a:pt x="445" y="55"/>
                        <a:pt x="452" y="61"/>
                        <a:pt x="457" y="58"/>
                      </a:cubicBezTo>
                      <a:cubicBezTo>
                        <a:pt x="461" y="57"/>
                        <a:pt x="457" y="52"/>
                        <a:pt x="455" y="50"/>
                      </a:cubicBezTo>
                      <a:cubicBezTo>
                        <a:pt x="451" y="47"/>
                        <a:pt x="444" y="47"/>
                        <a:pt x="439" y="46"/>
                      </a:cubicBezTo>
                      <a:cubicBezTo>
                        <a:pt x="436" y="45"/>
                        <a:pt x="431" y="44"/>
                        <a:pt x="431" y="44"/>
                      </a:cubicBezTo>
                      <a:cubicBezTo>
                        <a:pt x="440" y="38"/>
                        <a:pt x="443" y="36"/>
                        <a:pt x="455" y="40"/>
                      </a:cubicBezTo>
                      <a:cubicBezTo>
                        <a:pt x="461" y="38"/>
                        <a:pt x="467" y="35"/>
                        <a:pt x="474" y="35"/>
                      </a:cubicBezTo>
                      <a:cubicBezTo>
                        <a:pt x="483" y="36"/>
                        <a:pt x="511" y="43"/>
                        <a:pt x="519" y="46"/>
                      </a:cubicBezTo>
                      <a:cubicBezTo>
                        <a:pt x="527" y="49"/>
                        <a:pt x="544" y="54"/>
                        <a:pt x="544" y="54"/>
                      </a:cubicBezTo>
                      <a:cubicBezTo>
                        <a:pt x="548" y="54"/>
                        <a:pt x="560" y="52"/>
                        <a:pt x="565" y="50"/>
                      </a:cubicBezTo>
                      <a:cubicBezTo>
                        <a:pt x="570" y="47"/>
                        <a:pt x="581" y="42"/>
                        <a:pt x="581" y="42"/>
                      </a:cubicBezTo>
                      <a:cubicBezTo>
                        <a:pt x="585" y="42"/>
                        <a:pt x="598" y="44"/>
                        <a:pt x="600" y="48"/>
                      </a:cubicBezTo>
                      <a:cubicBezTo>
                        <a:pt x="603" y="55"/>
                        <a:pt x="589" y="61"/>
                        <a:pt x="584" y="63"/>
                      </a:cubicBezTo>
                      <a:cubicBezTo>
                        <a:pt x="576" y="69"/>
                        <a:pt x="568" y="69"/>
                        <a:pt x="565" y="77"/>
                      </a:cubicBezTo>
                      <a:cubicBezTo>
                        <a:pt x="568" y="86"/>
                        <a:pt x="564" y="92"/>
                        <a:pt x="568" y="101"/>
                      </a:cubicBezTo>
                      <a:cubicBezTo>
                        <a:pt x="574" y="93"/>
                        <a:pt x="577" y="91"/>
                        <a:pt x="589" y="94"/>
                      </a:cubicBezTo>
                      <a:cubicBezTo>
                        <a:pt x="595" y="108"/>
                        <a:pt x="602" y="93"/>
                        <a:pt x="611" y="88"/>
                      </a:cubicBezTo>
                      <a:cubicBezTo>
                        <a:pt x="613" y="86"/>
                        <a:pt x="613" y="83"/>
                        <a:pt x="616" y="82"/>
                      </a:cubicBezTo>
                      <a:cubicBezTo>
                        <a:pt x="618" y="80"/>
                        <a:pt x="622" y="81"/>
                        <a:pt x="624" y="80"/>
                      </a:cubicBezTo>
                      <a:cubicBezTo>
                        <a:pt x="626" y="78"/>
                        <a:pt x="626" y="75"/>
                        <a:pt x="627" y="73"/>
                      </a:cubicBezTo>
                      <a:cubicBezTo>
                        <a:pt x="632" y="65"/>
                        <a:pt x="638" y="63"/>
                        <a:pt x="648" y="61"/>
                      </a:cubicBezTo>
                      <a:cubicBezTo>
                        <a:pt x="664" y="62"/>
                        <a:pt x="684" y="69"/>
                        <a:pt x="700" y="69"/>
                      </a:cubicBezTo>
                      <a:lnTo>
                        <a:pt x="794" y="84"/>
                      </a:lnTo>
                      <a:close/>
                    </a:path>
                  </a:pathLst>
                </a:custGeom>
                <a:solidFill>
                  <a:srgbClr val="CCB374"/>
                </a:solidFill>
                <a:ln w="9525">
                  <a:noFill/>
                  <a:round/>
                  <a:headEnd/>
                  <a:tailEnd/>
                </a:ln>
                <a:effectLst/>
              </p:spPr>
              <p:txBody>
                <a:bodyPr wrap="none" anchor="ctr"/>
                <a:lstStyle/>
                <a:p>
                  <a:endParaRPr lang="en-US"/>
                </a:p>
              </p:txBody>
            </p:sp>
            <p:sp>
              <p:nvSpPr>
                <p:cNvPr id="2105" name="Freeform 57"/>
                <p:cNvSpPr>
                  <a:spLocks noChangeArrowheads="1"/>
                </p:cNvSpPr>
                <p:nvPr/>
              </p:nvSpPr>
              <p:spPr bwMode="auto">
                <a:xfrm>
                  <a:off x="1070" y="97"/>
                  <a:ext cx="33" cy="28"/>
                </a:xfrm>
                <a:custGeom>
                  <a:avLst/>
                  <a:gdLst/>
                  <a:ahLst/>
                  <a:cxnLst>
                    <a:cxn ang="0">
                      <a:pos x="3" y="28"/>
                    </a:cxn>
                    <a:cxn ang="0">
                      <a:pos x="31" y="0"/>
                    </a:cxn>
                    <a:cxn ang="0">
                      <a:pos x="19" y="24"/>
                    </a:cxn>
                    <a:cxn ang="0">
                      <a:pos x="3" y="28"/>
                    </a:cxn>
                  </a:cxnLst>
                  <a:rect l="0" t="0" r="r" b="b"/>
                  <a:pathLst>
                    <a:path w="31" h="30">
                      <a:moveTo>
                        <a:pt x="3" y="28"/>
                      </a:moveTo>
                      <a:cubicBezTo>
                        <a:pt x="8" y="8"/>
                        <a:pt x="12" y="6"/>
                        <a:pt x="31" y="0"/>
                      </a:cubicBezTo>
                      <a:cubicBezTo>
                        <a:pt x="29" y="5"/>
                        <a:pt x="25" y="22"/>
                        <a:pt x="19" y="24"/>
                      </a:cubicBezTo>
                      <a:cubicBezTo>
                        <a:pt x="0" y="30"/>
                        <a:pt x="3" y="9"/>
                        <a:pt x="3" y="28"/>
                      </a:cubicBezTo>
                      <a:close/>
                    </a:path>
                  </a:pathLst>
                </a:custGeom>
                <a:solidFill>
                  <a:srgbClr val="CCB374"/>
                </a:solidFill>
                <a:ln w="9525">
                  <a:noFill/>
                  <a:round/>
                  <a:headEnd/>
                  <a:tailEnd/>
                </a:ln>
                <a:effectLst/>
              </p:spPr>
              <p:txBody>
                <a:bodyPr wrap="none" anchor="ctr"/>
                <a:lstStyle/>
                <a:p>
                  <a:endParaRPr lang="en-US"/>
                </a:p>
              </p:txBody>
            </p:sp>
            <p:sp>
              <p:nvSpPr>
                <p:cNvPr id="2106" name="Freeform 58"/>
                <p:cNvSpPr>
                  <a:spLocks noChangeArrowheads="1"/>
                </p:cNvSpPr>
                <p:nvPr/>
              </p:nvSpPr>
              <p:spPr bwMode="auto">
                <a:xfrm>
                  <a:off x="1030" y="135"/>
                  <a:ext cx="50" cy="30"/>
                </a:xfrm>
                <a:custGeom>
                  <a:avLst/>
                  <a:gdLst/>
                  <a:ahLst/>
                  <a:cxnLst>
                    <a:cxn ang="0">
                      <a:pos x="6" y="32"/>
                    </a:cxn>
                    <a:cxn ang="0">
                      <a:pos x="22" y="0"/>
                    </a:cxn>
                    <a:cxn ang="0">
                      <a:pos x="38" y="4"/>
                    </a:cxn>
                    <a:cxn ang="0">
                      <a:pos x="6" y="32"/>
                    </a:cxn>
                  </a:cxnLst>
                  <a:rect l="0" t="0" r="r" b="b"/>
                  <a:pathLst>
                    <a:path w="44" h="32">
                      <a:moveTo>
                        <a:pt x="6" y="32"/>
                      </a:moveTo>
                      <a:cubicBezTo>
                        <a:pt x="0" y="14"/>
                        <a:pt x="7" y="10"/>
                        <a:pt x="22" y="0"/>
                      </a:cubicBezTo>
                      <a:cubicBezTo>
                        <a:pt x="27" y="1"/>
                        <a:pt x="35" y="0"/>
                        <a:pt x="38" y="4"/>
                      </a:cubicBezTo>
                      <a:cubicBezTo>
                        <a:pt x="44" y="13"/>
                        <a:pt x="16" y="32"/>
                        <a:pt x="6" y="32"/>
                      </a:cubicBezTo>
                      <a:close/>
                    </a:path>
                  </a:pathLst>
                </a:custGeom>
                <a:solidFill>
                  <a:srgbClr val="CCB374"/>
                </a:solidFill>
                <a:ln w="9525">
                  <a:noFill/>
                  <a:round/>
                  <a:headEnd/>
                  <a:tailEnd/>
                </a:ln>
                <a:effectLst/>
              </p:spPr>
              <p:txBody>
                <a:bodyPr wrap="none" anchor="ctr"/>
                <a:lstStyle/>
                <a:p>
                  <a:endParaRPr lang="en-US"/>
                </a:p>
              </p:txBody>
            </p:sp>
            <p:sp>
              <p:nvSpPr>
                <p:cNvPr id="2107" name="Freeform 59"/>
                <p:cNvSpPr>
                  <a:spLocks noChangeArrowheads="1"/>
                </p:cNvSpPr>
                <p:nvPr/>
              </p:nvSpPr>
              <p:spPr bwMode="auto">
                <a:xfrm>
                  <a:off x="1191" y="246"/>
                  <a:ext cx="83" cy="15"/>
                </a:xfrm>
                <a:custGeom>
                  <a:avLst/>
                  <a:gdLst/>
                  <a:ahLst/>
                  <a:cxnLst>
                    <a:cxn ang="0">
                      <a:pos x="37" y="18"/>
                    </a:cxn>
                    <a:cxn ang="0">
                      <a:pos x="25" y="2"/>
                    </a:cxn>
                    <a:cxn ang="0">
                      <a:pos x="37" y="18"/>
                    </a:cxn>
                  </a:cxnLst>
                  <a:rect l="0" t="0" r="r" b="b"/>
                  <a:pathLst>
                    <a:path w="76" h="18">
                      <a:moveTo>
                        <a:pt x="37" y="18"/>
                      </a:moveTo>
                      <a:cubicBezTo>
                        <a:pt x="25" y="14"/>
                        <a:pt x="0" y="10"/>
                        <a:pt x="25" y="2"/>
                      </a:cubicBezTo>
                      <a:cubicBezTo>
                        <a:pt x="76" y="9"/>
                        <a:pt x="46" y="0"/>
                        <a:pt x="37" y="18"/>
                      </a:cubicBezTo>
                      <a:close/>
                    </a:path>
                  </a:pathLst>
                </a:custGeom>
                <a:solidFill>
                  <a:srgbClr val="CCB374"/>
                </a:solidFill>
                <a:ln w="9525">
                  <a:noFill/>
                  <a:round/>
                  <a:headEnd/>
                  <a:tailEnd/>
                </a:ln>
                <a:effectLst/>
              </p:spPr>
              <p:txBody>
                <a:bodyPr wrap="none" anchor="ctr"/>
                <a:lstStyle/>
                <a:p>
                  <a:endParaRPr lang="en-US"/>
                </a:p>
              </p:txBody>
            </p:sp>
            <p:sp>
              <p:nvSpPr>
                <p:cNvPr id="2108" name="Freeform 60"/>
                <p:cNvSpPr>
                  <a:spLocks noChangeArrowheads="1"/>
                </p:cNvSpPr>
                <p:nvPr/>
              </p:nvSpPr>
              <p:spPr bwMode="auto">
                <a:xfrm>
                  <a:off x="1334" y="243"/>
                  <a:ext cx="46" cy="41"/>
                </a:xfrm>
                <a:custGeom>
                  <a:avLst/>
                  <a:gdLst/>
                  <a:ahLst/>
                  <a:cxnLst>
                    <a:cxn ang="0">
                      <a:pos x="0" y="21"/>
                    </a:cxn>
                    <a:cxn ang="0">
                      <a:pos x="12" y="9"/>
                    </a:cxn>
                    <a:cxn ang="0">
                      <a:pos x="0" y="21"/>
                    </a:cxn>
                  </a:cxnLst>
                  <a:rect l="0" t="0" r="r" b="b"/>
                  <a:pathLst>
                    <a:path w="42" h="44">
                      <a:moveTo>
                        <a:pt x="0" y="21"/>
                      </a:moveTo>
                      <a:cubicBezTo>
                        <a:pt x="4" y="17"/>
                        <a:pt x="7" y="11"/>
                        <a:pt x="12" y="9"/>
                      </a:cubicBezTo>
                      <a:cubicBezTo>
                        <a:pt x="42" y="0"/>
                        <a:pt x="23" y="44"/>
                        <a:pt x="0" y="21"/>
                      </a:cubicBezTo>
                      <a:close/>
                    </a:path>
                  </a:pathLst>
                </a:custGeom>
                <a:solidFill>
                  <a:srgbClr val="CCB374"/>
                </a:solidFill>
                <a:ln w="9525">
                  <a:noFill/>
                  <a:round/>
                  <a:headEnd/>
                  <a:tailEnd/>
                </a:ln>
                <a:effectLst/>
              </p:spPr>
              <p:txBody>
                <a:bodyPr wrap="none" anchor="ctr"/>
                <a:lstStyle/>
                <a:p>
                  <a:endParaRPr lang="en-US"/>
                </a:p>
              </p:txBody>
            </p:sp>
            <p:sp>
              <p:nvSpPr>
                <p:cNvPr id="2109" name="Freeform 61"/>
                <p:cNvSpPr>
                  <a:spLocks noChangeArrowheads="1"/>
                </p:cNvSpPr>
                <p:nvPr/>
              </p:nvSpPr>
              <p:spPr bwMode="auto">
                <a:xfrm>
                  <a:off x="953" y="132"/>
                  <a:ext cx="36" cy="26"/>
                </a:xfrm>
                <a:custGeom>
                  <a:avLst/>
                  <a:gdLst/>
                  <a:ahLst/>
                  <a:cxnLst>
                    <a:cxn ang="0">
                      <a:pos x="7" y="22"/>
                    </a:cxn>
                    <a:cxn ang="0">
                      <a:pos x="31" y="10"/>
                    </a:cxn>
                    <a:cxn ang="0">
                      <a:pos x="7" y="22"/>
                    </a:cxn>
                  </a:cxnLst>
                  <a:rect l="0" t="0" r="r" b="b"/>
                  <a:pathLst>
                    <a:path w="31" h="30">
                      <a:moveTo>
                        <a:pt x="7" y="22"/>
                      </a:moveTo>
                      <a:cubicBezTo>
                        <a:pt x="0" y="0"/>
                        <a:pt x="15" y="6"/>
                        <a:pt x="31" y="10"/>
                      </a:cubicBezTo>
                      <a:cubicBezTo>
                        <a:pt x="14" y="16"/>
                        <a:pt x="15" y="30"/>
                        <a:pt x="7" y="22"/>
                      </a:cubicBezTo>
                      <a:close/>
                    </a:path>
                  </a:pathLst>
                </a:custGeom>
                <a:solidFill>
                  <a:srgbClr val="CCB374"/>
                </a:solidFill>
                <a:ln w="9525">
                  <a:noFill/>
                  <a:round/>
                  <a:headEnd/>
                  <a:tailEnd/>
                </a:ln>
                <a:effectLst/>
              </p:spPr>
              <p:txBody>
                <a:bodyPr wrap="none" anchor="ctr"/>
                <a:lstStyle/>
                <a:p>
                  <a:endParaRPr lang="en-US"/>
                </a:p>
              </p:txBody>
            </p:sp>
          </p:grpSp>
          <p:grpSp>
            <p:nvGrpSpPr>
              <p:cNvPr id="2110" name="Group 62"/>
              <p:cNvGrpSpPr>
                <a:grpSpLocks/>
              </p:cNvGrpSpPr>
              <p:nvPr/>
            </p:nvGrpSpPr>
            <p:grpSpPr bwMode="auto">
              <a:xfrm>
                <a:off x="8" y="3"/>
                <a:ext cx="6325" cy="1125"/>
                <a:chOff x="8" y="3"/>
                <a:chExt cx="6325" cy="1125"/>
              </a:xfrm>
            </p:grpSpPr>
            <p:sp>
              <p:nvSpPr>
                <p:cNvPr id="2111" name="Line 63"/>
                <p:cNvSpPr>
                  <a:spLocks noChangeShapeType="1"/>
                </p:cNvSpPr>
                <p:nvPr/>
              </p:nvSpPr>
              <p:spPr bwMode="auto">
                <a:xfrm>
                  <a:off x="8" y="599"/>
                  <a:ext cx="6326" cy="1"/>
                </a:xfrm>
                <a:prstGeom prst="line">
                  <a:avLst/>
                </a:prstGeom>
                <a:noFill/>
                <a:ln w="9360">
                  <a:solidFill>
                    <a:srgbClr val="CCB374"/>
                  </a:solidFill>
                  <a:miter lim="800000"/>
                  <a:headEnd/>
                  <a:tailEnd/>
                </a:ln>
                <a:effectLst/>
              </p:spPr>
              <p:txBody>
                <a:bodyPr/>
                <a:lstStyle/>
                <a:p>
                  <a:endParaRPr lang="en-US"/>
                </a:p>
              </p:txBody>
            </p:sp>
            <p:sp>
              <p:nvSpPr>
                <p:cNvPr id="2112" name="Line 64"/>
                <p:cNvSpPr>
                  <a:spLocks noChangeShapeType="1"/>
                </p:cNvSpPr>
                <p:nvPr/>
              </p:nvSpPr>
              <p:spPr bwMode="auto">
                <a:xfrm>
                  <a:off x="519" y="3"/>
                  <a:ext cx="1" cy="1126"/>
                </a:xfrm>
                <a:prstGeom prst="line">
                  <a:avLst/>
                </a:prstGeom>
                <a:noFill/>
                <a:ln w="9360">
                  <a:solidFill>
                    <a:srgbClr val="CCB374"/>
                  </a:solidFill>
                  <a:miter lim="800000"/>
                  <a:headEnd/>
                  <a:tailEnd/>
                </a:ln>
                <a:effectLst/>
              </p:spPr>
              <p:txBody>
                <a:bodyPr/>
                <a:lstStyle/>
                <a:p>
                  <a:endParaRPr lang="en-US"/>
                </a:p>
              </p:txBody>
            </p:sp>
            <p:sp>
              <p:nvSpPr>
                <p:cNvPr id="2113" name="Line 65"/>
                <p:cNvSpPr>
                  <a:spLocks noChangeShapeType="1"/>
                </p:cNvSpPr>
                <p:nvPr/>
              </p:nvSpPr>
              <p:spPr bwMode="auto">
                <a:xfrm>
                  <a:off x="1108" y="3"/>
                  <a:ext cx="1" cy="1126"/>
                </a:xfrm>
                <a:prstGeom prst="line">
                  <a:avLst/>
                </a:prstGeom>
                <a:noFill/>
                <a:ln w="9360">
                  <a:solidFill>
                    <a:srgbClr val="CCB374"/>
                  </a:solidFill>
                  <a:miter lim="800000"/>
                  <a:headEnd/>
                  <a:tailEnd/>
                </a:ln>
                <a:effectLst/>
              </p:spPr>
              <p:txBody>
                <a:bodyPr/>
                <a:lstStyle/>
                <a:p>
                  <a:endParaRPr lang="en-US"/>
                </a:p>
              </p:txBody>
            </p:sp>
            <p:sp>
              <p:nvSpPr>
                <p:cNvPr id="2114" name="Line 66"/>
                <p:cNvSpPr>
                  <a:spLocks noChangeShapeType="1"/>
                </p:cNvSpPr>
                <p:nvPr/>
              </p:nvSpPr>
              <p:spPr bwMode="auto">
                <a:xfrm>
                  <a:off x="1698" y="3"/>
                  <a:ext cx="1" cy="1126"/>
                </a:xfrm>
                <a:prstGeom prst="line">
                  <a:avLst/>
                </a:prstGeom>
                <a:noFill/>
                <a:ln w="9360">
                  <a:solidFill>
                    <a:srgbClr val="CCB374"/>
                  </a:solidFill>
                  <a:miter lim="800000"/>
                  <a:headEnd/>
                  <a:tailEnd/>
                </a:ln>
                <a:effectLst/>
              </p:spPr>
              <p:txBody>
                <a:bodyPr/>
                <a:lstStyle/>
                <a:p>
                  <a:endParaRPr lang="en-US"/>
                </a:p>
              </p:txBody>
            </p:sp>
            <p:sp>
              <p:nvSpPr>
                <p:cNvPr id="2115" name="Line 67"/>
                <p:cNvSpPr>
                  <a:spLocks noChangeShapeType="1"/>
                </p:cNvSpPr>
                <p:nvPr/>
              </p:nvSpPr>
              <p:spPr bwMode="auto">
                <a:xfrm>
                  <a:off x="2287" y="3"/>
                  <a:ext cx="1" cy="1126"/>
                </a:xfrm>
                <a:prstGeom prst="line">
                  <a:avLst/>
                </a:prstGeom>
                <a:noFill/>
                <a:ln w="9360">
                  <a:solidFill>
                    <a:srgbClr val="CCB374"/>
                  </a:solidFill>
                  <a:miter lim="800000"/>
                  <a:headEnd/>
                  <a:tailEnd/>
                </a:ln>
                <a:effectLst/>
              </p:spPr>
              <p:txBody>
                <a:bodyPr/>
                <a:lstStyle/>
                <a:p>
                  <a:endParaRPr lang="en-US"/>
                </a:p>
              </p:txBody>
            </p:sp>
            <p:sp>
              <p:nvSpPr>
                <p:cNvPr id="2116" name="Line 68"/>
                <p:cNvSpPr>
                  <a:spLocks noChangeShapeType="1"/>
                </p:cNvSpPr>
                <p:nvPr/>
              </p:nvSpPr>
              <p:spPr bwMode="auto">
                <a:xfrm>
                  <a:off x="2876" y="3"/>
                  <a:ext cx="1" cy="1126"/>
                </a:xfrm>
                <a:prstGeom prst="line">
                  <a:avLst/>
                </a:prstGeom>
                <a:noFill/>
                <a:ln w="9360">
                  <a:solidFill>
                    <a:srgbClr val="CCB374"/>
                  </a:solidFill>
                  <a:miter lim="800000"/>
                  <a:headEnd/>
                  <a:tailEnd/>
                </a:ln>
                <a:effectLst/>
              </p:spPr>
              <p:txBody>
                <a:bodyPr/>
                <a:lstStyle/>
                <a:p>
                  <a:endParaRPr lang="en-US"/>
                </a:p>
              </p:txBody>
            </p:sp>
            <p:sp>
              <p:nvSpPr>
                <p:cNvPr id="2117" name="Line 69"/>
                <p:cNvSpPr>
                  <a:spLocks noChangeShapeType="1"/>
                </p:cNvSpPr>
                <p:nvPr/>
              </p:nvSpPr>
              <p:spPr bwMode="auto">
                <a:xfrm>
                  <a:off x="3465" y="3"/>
                  <a:ext cx="1" cy="1126"/>
                </a:xfrm>
                <a:prstGeom prst="line">
                  <a:avLst/>
                </a:prstGeom>
                <a:noFill/>
                <a:ln w="9360">
                  <a:solidFill>
                    <a:srgbClr val="CCB374"/>
                  </a:solidFill>
                  <a:miter lim="800000"/>
                  <a:headEnd/>
                  <a:tailEnd/>
                </a:ln>
                <a:effectLst/>
              </p:spPr>
              <p:txBody>
                <a:bodyPr/>
                <a:lstStyle/>
                <a:p>
                  <a:endParaRPr lang="en-US"/>
                </a:p>
              </p:txBody>
            </p:sp>
            <p:sp>
              <p:nvSpPr>
                <p:cNvPr id="2118" name="Line 70"/>
                <p:cNvSpPr>
                  <a:spLocks noChangeShapeType="1"/>
                </p:cNvSpPr>
                <p:nvPr/>
              </p:nvSpPr>
              <p:spPr bwMode="auto">
                <a:xfrm>
                  <a:off x="4054" y="3"/>
                  <a:ext cx="1" cy="1126"/>
                </a:xfrm>
                <a:prstGeom prst="line">
                  <a:avLst/>
                </a:prstGeom>
                <a:noFill/>
                <a:ln w="9360">
                  <a:solidFill>
                    <a:srgbClr val="CCB374"/>
                  </a:solidFill>
                  <a:miter lim="800000"/>
                  <a:headEnd/>
                  <a:tailEnd/>
                </a:ln>
                <a:effectLst/>
              </p:spPr>
              <p:txBody>
                <a:bodyPr/>
                <a:lstStyle/>
                <a:p>
                  <a:endParaRPr lang="en-US"/>
                </a:p>
              </p:txBody>
            </p:sp>
            <p:sp>
              <p:nvSpPr>
                <p:cNvPr id="2119" name="Line 71"/>
                <p:cNvSpPr>
                  <a:spLocks noChangeShapeType="1"/>
                </p:cNvSpPr>
                <p:nvPr/>
              </p:nvSpPr>
              <p:spPr bwMode="auto">
                <a:xfrm>
                  <a:off x="4644" y="3"/>
                  <a:ext cx="1" cy="1126"/>
                </a:xfrm>
                <a:prstGeom prst="line">
                  <a:avLst/>
                </a:prstGeom>
                <a:noFill/>
                <a:ln w="9360">
                  <a:solidFill>
                    <a:srgbClr val="CCB374"/>
                  </a:solidFill>
                  <a:miter lim="800000"/>
                  <a:headEnd/>
                  <a:tailEnd/>
                </a:ln>
                <a:effectLst/>
              </p:spPr>
              <p:txBody>
                <a:bodyPr/>
                <a:lstStyle/>
                <a:p>
                  <a:endParaRPr lang="en-US"/>
                </a:p>
              </p:txBody>
            </p:sp>
            <p:sp>
              <p:nvSpPr>
                <p:cNvPr id="2120" name="Line 72"/>
                <p:cNvSpPr>
                  <a:spLocks noChangeShapeType="1"/>
                </p:cNvSpPr>
                <p:nvPr/>
              </p:nvSpPr>
              <p:spPr bwMode="auto">
                <a:xfrm>
                  <a:off x="5233" y="3"/>
                  <a:ext cx="1" cy="1126"/>
                </a:xfrm>
                <a:prstGeom prst="line">
                  <a:avLst/>
                </a:prstGeom>
                <a:noFill/>
                <a:ln w="9360">
                  <a:solidFill>
                    <a:srgbClr val="CCB374"/>
                  </a:solidFill>
                  <a:miter lim="800000"/>
                  <a:headEnd/>
                  <a:tailEnd/>
                </a:ln>
                <a:effectLst/>
              </p:spPr>
              <p:txBody>
                <a:bodyPr/>
                <a:lstStyle/>
                <a:p>
                  <a:endParaRPr lang="en-US"/>
                </a:p>
              </p:txBody>
            </p:sp>
            <p:sp>
              <p:nvSpPr>
                <p:cNvPr id="2121" name="Line 73"/>
                <p:cNvSpPr>
                  <a:spLocks noChangeShapeType="1"/>
                </p:cNvSpPr>
                <p:nvPr/>
              </p:nvSpPr>
              <p:spPr bwMode="auto">
                <a:xfrm>
                  <a:off x="5822" y="3"/>
                  <a:ext cx="1" cy="1126"/>
                </a:xfrm>
                <a:prstGeom prst="line">
                  <a:avLst/>
                </a:prstGeom>
                <a:noFill/>
                <a:ln w="9360">
                  <a:solidFill>
                    <a:srgbClr val="CCB374"/>
                  </a:solidFill>
                  <a:miter lim="800000"/>
                  <a:headEnd/>
                  <a:tailEnd/>
                </a:ln>
                <a:effectLst/>
              </p:spPr>
              <p:txBody>
                <a:bodyPr/>
                <a:lstStyle/>
                <a:p>
                  <a:endParaRPr lang="en-US"/>
                </a:p>
              </p:txBody>
            </p:sp>
          </p:grpSp>
          <p:grpSp>
            <p:nvGrpSpPr>
              <p:cNvPr id="2122" name="Group 74"/>
              <p:cNvGrpSpPr>
                <a:grpSpLocks/>
              </p:cNvGrpSpPr>
              <p:nvPr/>
            </p:nvGrpSpPr>
            <p:grpSpPr bwMode="auto">
              <a:xfrm>
                <a:off x="400" y="-2"/>
                <a:ext cx="5421" cy="1138"/>
                <a:chOff x="400" y="-2"/>
                <a:chExt cx="5421" cy="1138"/>
              </a:xfrm>
            </p:grpSpPr>
            <p:sp>
              <p:nvSpPr>
                <p:cNvPr id="2123" name="Line 75"/>
                <p:cNvSpPr>
                  <a:spLocks noChangeShapeType="1"/>
                </p:cNvSpPr>
                <p:nvPr/>
              </p:nvSpPr>
              <p:spPr bwMode="auto">
                <a:xfrm>
                  <a:off x="4644" y="0"/>
                  <a:ext cx="1" cy="382"/>
                </a:xfrm>
                <a:prstGeom prst="line">
                  <a:avLst/>
                </a:prstGeom>
                <a:noFill/>
                <a:ln w="9360">
                  <a:solidFill>
                    <a:srgbClr val="E5D093"/>
                  </a:solidFill>
                  <a:miter lim="800000"/>
                  <a:headEnd/>
                  <a:tailEnd/>
                </a:ln>
                <a:effectLst/>
              </p:spPr>
              <p:txBody>
                <a:bodyPr/>
                <a:lstStyle/>
                <a:p>
                  <a:endParaRPr lang="en-US"/>
                </a:p>
              </p:txBody>
            </p:sp>
            <p:sp>
              <p:nvSpPr>
                <p:cNvPr id="2124" name="Line 76"/>
                <p:cNvSpPr>
                  <a:spLocks noChangeShapeType="1"/>
                </p:cNvSpPr>
                <p:nvPr/>
              </p:nvSpPr>
              <p:spPr bwMode="auto">
                <a:xfrm>
                  <a:off x="4959" y="598"/>
                  <a:ext cx="180" cy="1"/>
                </a:xfrm>
                <a:prstGeom prst="line">
                  <a:avLst/>
                </a:prstGeom>
                <a:noFill/>
                <a:ln w="9360">
                  <a:solidFill>
                    <a:srgbClr val="E5D093"/>
                  </a:solidFill>
                  <a:miter lim="800000"/>
                  <a:headEnd/>
                  <a:tailEnd/>
                </a:ln>
                <a:effectLst/>
              </p:spPr>
              <p:txBody>
                <a:bodyPr/>
                <a:lstStyle/>
                <a:p>
                  <a:endParaRPr lang="en-US"/>
                </a:p>
              </p:txBody>
            </p:sp>
            <p:sp>
              <p:nvSpPr>
                <p:cNvPr id="2125" name="Line 77"/>
                <p:cNvSpPr>
                  <a:spLocks noChangeShapeType="1"/>
                </p:cNvSpPr>
                <p:nvPr/>
              </p:nvSpPr>
              <p:spPr bwMode="auto">
                <a:xfrm>
                  <a:off x="5233" y="647"/>
                  <a:ext cx="1" cy="76"/>
                </a:xfrm>
                <a:prstGeom prst="line">
                  <a:avLst/>
                </a:prstGeom>
                <a:noFill/>
                <a:ln w="9360">
                  <a:solidFill>
                    <a:srgbClr val="E5D093"/>
                  </a:solidFill>
                  <a:miter lim="800000"/>
                  <a:headEnd/>
                  <a:tailEnd/>
                </a:ln>
                <a:effectLst/>
              </p:spPr>
              <p:txBody>
                <a:bodyPr/>
                <a:lstStyle/>
                <a:p>
                  <a:endParaRPr lang="en-US"/>
                </a:p>
              </p:txBody>
            </p:sp>
            <p:sp>
              <p:nvSpPr>
                <p:cNvPr id="2126" name="Line 78"/>
                <p:cNvSpPr>
                  <a:spLocks noChangeShapeType="1"/>
                </p:cNvSpPr>
                <p:nvPr/>
              </p:nvSpPr>
              <p:spPr bwMode="auto">
                <a:xfrm>
                  <a:off x="5822" y="916"/>
                  <a:ext cx="1" cy="213"/>
                </a:xfrm>
                <a:prstGeom prst="line">
                  <a:avLst/>
                </a:prstGeom>
                <a:noFill/>
                <a:ln w="9360">
                  <a:solidFill>
                    <a:srgbClr val="E5D093"/>
                  </a:solidFill>
                  <a:miter lim="800000"/>
                  <a:headEnd/>
                  <a:tailEnd/>
                </a:ln>
                <a:effectLst/>
              </p:spPr>
              <p:txBody>
                <a:bodyPr/>
                <a:lstStyle/>
                <a:p>
                  <a:endParaRPr lang="en-US"/>
                </a:p>
              </p:txBody>
            </p:sp>
            <p:sp>
              <p:nvSpPr>
                <p:cNvPr id="2127" name="Line 79"/>
                <p:cNvSpPr>
                  <a:spLocks noChangeShapeType="1"/>
                </p:cNvSpPr>
                <p:nvPr/>
              </p:nvSpPr>
              <p:spPr bwMode="auto">
                <a:xfrm>
                  <a:off x="2875" y="12"/>
                  <a:ext cx="1" cy="167"/>
                </a:xfrm>
                <a:prstGeom prst="line">
                  <a:avLst/>
                </a:prstGeom>
                <a:noFill/>
                <a:ln w="9360">
                  <a:solidFill>
                    <a:srgbClr val="E5D093"/>
                  </a:solidFill>
                  <a:miter lim="800000"/>
                  <a:headEnd/>
                  <a:tailEnd/>
                </a:ln>
                <a:effectLst/>
              </p:spPr>
              <p:txBody>
                <a:bodyPr/>
                <a:lstStyle/>
                <a:p>
                  <a:endParaRPr lang="en-US"/>
                </a:p>
              </p:txBody>
            </p:sp>
            <p:sp>
              <p:nvSpPr>
                <p:cNvPr id="2128" name="Line 80"/>
                <p:cNvSpPr>
                  <a:spLocks noChangeShapeType="1"/>
                </p:cNvSpPr>
                <p:nvPr/>
              </p:nvSpPr>
              <p:spPr bwMode="auto">
                <a:xfrm>
                  <a:off x="2287" y="3"/>
                  <a:ext cx="1" cy="908"/>
                </a:xfrm>
                <a:prstGeom prst="line">
                  <a:avLst/>
                </a:prstGeom>
                <a:noFill/>
                <a:ln w="9360">
                  <a:solidFill>
                    <a:srgbClr val="E5D093"/>
                  </a:solidFill>
                  <a:miter lim="800000"/>
                  <a:headEnd/>
                  <a:tailEnd/>
                </a:ln>
                <a:effectLst/>
              </p:spPr>
              <p:txBody>
                <a:bodyPr/>
                <a:lstStyle/>
                <a:p>
                  <a:endParaRPr lang="en-US"/>
                </a:p>
              </p:txBody>
            </p:sp>
            <p:sp>
              <p:nvSpPr>
                <p:cNvPr id="2129" name="Line 81"/>
                <p:cNvSpPr>
                  <a:spLocks noChangeShapeType="1"/>
                </p:cNvSpPr>
                <p:nvPr/>
              </p:nvSpPr>
              <p:spPr bwMode="auto">
                <a:xfrm flipH="1">
                  <a:off x="2217" y="598"/>
                  <a:ext cx="178" cy="1"/>
                </a:xfrm>
                <a:prstGeom prst="line">
                  <a:avLst/>
                </a:prstGeom>
                <a:noFill/>
                <a:ln w="9360">
                  <a:solidFill>
                    <a:srgbClr val="E5D093"/>
                  </a:solidFill>
                  <a:miter lim="800000"/>
                  <a:headEnd/>
                  <a:tailEnd/>
                </a:ln>
                <a:effectLst/>
              </p:spPr>
              <p:txBody>
                <a:bodyPr/>
                <a:lstStyle/>
                <a:p>
                  <a:endParaRPr lang="en-US"/>
                </a:p>
              </p:txBody>
            </p:sp>
            <p:sp>
              <p:nvSpPr>
                <p:cNvPr id="2130" name="Line 82"/>
                <p:cNvSpPr>
                  <a:spLocks noChangeShapeType="1"/>
                </p:cNvSpPr>
                <p:nvPr/>
              </p:nvSpPr>
              <p:spPr bwMode="auto">
                <a:xfrm>
                  <a:off x="1873" y="598"/>
                  <a:ext cx="155" cy="1"/>
                </a:xfrm>
                <a:prstGeom prst="line">
                  <a:avLst/>
                </a:prstGeom>
                <a:noFill/>
                <a:ln w="9360">
                  <a:solidFill>
                    <a:srgbClr val="E5D093"/>
                  </a:solidFill>
                  <a:miter lim="800000"/>
                  <a:headEnd/>
                  <a:tailEnd/>
                </a:ln>
                <a:effectLst/>
              </p:spPr>
              <p:txBody>
                <a:bodyPr/>
                <a:lstStyle/>
                <a:p>
                  <a:endParaRPr lang="en-US"/>
                </a:p>
              </p:txBody>
            </p:sp>
            <p:sp>
              <p:nvSpPr>
                <p:cNvPr id="2131" name="Line 83"/>
                <p:cNvSpPr>
                  <a:spLocks noChangeShapeType="1"/>
                </p:cNvSpPr>
                <p:nvPr/>
              </p:nvSpPr>
              <p:spPr bwMode="auto">
                <a:xfrm flipH="1">
                  <a:off x="1356" y="598"/>
                  <a:ext cx="213" cy="1"/>
                </a:xfrm>
                <a:prstGeom prst="line">
                  <a:avLst/>
                </a:prstGeom>
                <a:noFill/>
                <a:ln w="9360">
                  <a:solidFill>
                    <a:srgbClr val="E5D093"/>
                  </a:solidFill>
                  <a:miter lim="800000"/>
                  <a:headEnd/>
                  <a:tailEnd/>
                </a:ln>
                <a:effectLst/>
              </p:spPr>
              <p:txBody>
                <a:bodyPr/>
                <a:lstStyle/>
                <a:p>
                  <a:endParaRPr lang="en-US"/>
                </a:p>
              </p:txBody>
            </p:sp>
            <p:sp>
              <p:nvSpPr>
                <p:cNvPr id="2132" name="Line 84"/>
                <p:cNvSpPr>
                  <a:spLocks noChangeShapeType="1"/>
                </p:cNvSpPr>
                <p:nvPr/>
              </p:nvSpPr>
              <p:spPr bwMode="auto">
                <a:xfrm>
                  <a:off x="400" y="598"/>
                  <a:ext cx="899" cy="1"/>
                </a:xfrm>
                <a:prstGeom prst="line">
                  <a:avLst/>
                </a:prstGeom>
                <a:noFill/>
                <a:ln w="9360">
                  <a:solidFill>
                    <a:srgbClr val="E5D093"/>
                  </a:solidFill>
                  <a:miter lim="800000"/>
                  <a:headEnd/>
                  <a:tailEnd/>
                </a:ln>
                <a:effectLst/>
              </p:spPr>
              <p:txBody>
                <a:bodyPr/>
                <a:lstStyle/>
                <a:p>
                  <a:endParaRPr lang="en-US"/>
                </a:p>
              </p:txBody>
            </p:sp>
            <p:sp>
              <p:nvSpPr>
                <p:cNvPr id="2133" name="Line 85"/>
                <p:cNvSpPr>
                  <a:spLocks noChangeShapeType="1"/>
                </p:cNvSpPr>
                <p:nvPr/>
              </p:nvSpPr>
              <p:spPr bwMode="auto">
                <a:xfrm>
                  <a:off x="1103" y="335"/>
                  <a:ext cx="1" cy="803"/>
                </a:xfrm>
                <a:prstGeom prst="line">
                  <a:avLst/>
                </a:prstGeom>
                <a:noFill/>
                <a:ln w="9360">
                  <a:solidFill>
                    <a:srgbClr val="E5D093"/>
                  </a:solidFill>
                  <a:miter lim="800000"/>
                  <a:headEnd/>
                  <a:tailEnd/>
                </a:ln>
                <a:effectLst/>
              </p:spPr>
              <p:txBody>
                <a:bodyPr/>
                <a:lstStyle/>
                <a:p>
                  <a:endParaRPr lang="en-US"/>
                </a:p>
              </p:txBody>
            </p:sp>
            <p:sp>
              <p:nvSpPr>
                <p:cNvPr id="2134" name="Line 86"/>
                <p:cNvSpPr>
                  <a:spLocks noChangeShapeType="1"/>
                </p:cNvSpPr>
                <p:nvPr/>
              </p:nvSpPr>
              <p:spPr bwMode="auto">
                <a:xfrm>
                  <a:off x="519" y="383"/>
                  <a:ext cx="1" cy="420"/>
                </a:xfrm>
                <a:prstGeom prst="line">
                  <a:avLst/>
                </a:prstGeom>
                <a:noFill/>
                <a:ln w="9360">
                  <a:solidFill>
                    <a:srgbClr val="E5D093"/>
                  </a:solidFill>
                  <a:miter lim="800000"/>
                  <a:headEnd/>
                  <a:tailEnd/>
                </a:ln>
                <a:effectLst/>
              </p:spPr>
              <p:txBody>
                <a:bodyPr/>
                <a:lstStyle/>
                <a:p>
                  <a:endParaRPr lang="en-US"/>
                </a:p>
              </p:txBody>
            </p:sp>
            <p:sp>
              <p:nvSpPr>
                <p:cNvPr id="2135" name="Line 87"/>
                <p:cNvSpPr>
                  <a:spLocks noChangeShapeType="1"/>
                </p:cNvSpPr>
                <p:nvPr/>
              </p:nvSpPr>
              <p:spPr bwMode="auto">
                <a:xfrm flipV="1">
                  <a:off x="1108" y="-3"/>
                  <a:ext cx="1" cy="75"/>
                </a:xfrm>
                <a:prstGeom prst="line">
                  <a:avLst/>
                </a:prstGeom>
                <a:noFill/>
                <a:ln w="9360">
                  <a:solidFill>
                    <a:srgbClr val="E5D093"/>
                  </a:solidFill>
                  <a:miter lim="800000"/>
                  <a:headEnd/>
                  <a:tailEnd/>
                </a:ln>
                <a:effectLst/>
              </p:spPr>
              <p:txBody>
                <a:bodyPr/>
                <a:lstStyle/>
                <a:p>
                  <a:endParaRPr lang="en-US"/>
                </a:p>
              </p:txBody>
            </p:sp>
            <p:sp>
              <p:nvSpPr>
                <p:cNvPr id="2136" name="Line 88"/>
                <p:cNvSpPr>
                  <a:spLocks noChangeShapeType="1"/>
                </p:cNvSpPr>
                <p:nvPr/>
              </p:nvSpPr>
              <p:spPr bwMode="auto">
                <a:xfrm>
                  <a:off x="1697" y="189"/>
                  <a:ext cx="1" cy="258"/>
                </a:xfrm>
                <a:prstGeom prst="line">
                  <a:avLst/>
                </a:prstGeom>
                <a:noFill/>
                <a:ln w="9360">
                  <a:solidFill>
                    <a:srgbClr val="E5D093"/>
                  </a:solidFill>
                  <a:miter lim="800000"/>
                  <a:headEnd/>
                  <a:tailEnd/>
                </a:ln>
                <a:effectLst/>
              </p:spPr>
              <p:txBody>
                <a:bodyPr/>
                <a:lstStyle/>
                <a:p>
                  <a:endParaRPr lang="en-US"/>
                </a:p>
              </p:txBody>
            </p:sp>
            <p:sp>
              <p:nvSpPr>
                <p:cNvPr id="2137" name="Line 89"/>
                <p:cNvSpPr>
                  <a:spLocks noChangeShapeType="1"/>
                </p:cNvSpPr>
                <p:nvPr/>
              </p:nvSpPr>
              <p:spPr bwMode="auto">
                <a:xfrm flipV="1">
                  <a:off x="1697" y="2"/>
                  <a:ext cx="1" cy="61"/>
                </a:xfrm>
                <a:prstGeom prst="line">
                  <a:avLst/>
                </a:prstGeom>
                <a:noFill/>
                <a:ln w="9360">
                  <a:solidFill>
                    <a:srgbClr val="E5D093"/>
                  </a:solidFill>
                  <a:miter lim="800000"/>
                  <a:headEnd/>
                  <a:tailEnd/>
                </a:ln>
                <a:effectLst/>
              </p:spPr>
              <p:txBody>
                <a:bodyPr/>
                <a:lstStyle/>
                <a:p>
                  <a:endParaRPr lang="en-US"/>
                </a:p>
              </p:txBody>
            </p:sp>
          </p:grpSp>
        </p:grpSp>
        <p:pic>
          <p:nvPicPr>
            <p:cNvPr id="2138" name="Picture 90"/>
            <p:cNvPicPr>
              <a:picLocks noChangeAspect="1" noChangeArrowheads="1"/>
            </p:cNvPicPr>
            <p:nvPr/>
          </p:nvPicPr>
          <p:blipFill>
            <a:blip r:embed="rId14" cstate="print"/>
            <a:srcRect/>
            <a:stretch>
              <a:fillRect/>
            </a:stretch>
          </p:blipFill>
          <p:spPr bwMode="auto">
            <a:xfrm>
              <a:off x="370" y="1726"/>
              <a:ext cx="760" cy="708"/>
            </a:xfrm>
            <a:prstGeom prst="rect">
              <a:avLst/>
            </a:prstGeom>
            <a:noFill/>
            <a:ln w="9525">
              <a:noFill/>
              <a:round/>
              <a:headEnd/>
              <a:tailEnd/>
            </a:ln>
            <a:effectLst/>
          </p:spPr>
        </p:pic>
      </p:grpSp>
      <p:sp>
        <p:nvSpPr>
          <p:cNvPr id="2139" name="Rectangle 91"/>
          <p:cNvSpPr>
            <a:spLocks noGrp="1" noChangeArrowheads="1"/>
          </p:cNvSpPr>
          <p:nvPr>
            <p:ph type="title"/>
          </p:nvPr>
        </p:nvSpPr>
        <p:spPr bwMode="auto">
          <a:xfrm>
            <a:off x="2016125" y="2016125"/>
            <a:ext cx="7642225" cy="2601913"/>
          </a:xfrm>
          <a:prstGeom prst="rect">
            <a:avLst/>
          </a:prstGeom>
          <a:noFill/>
          <a:ln w="9525">
            <a:noFill/>
            <a:round/>
            <a:headEnd/>
            <a:tailEnd/>
          </a:ln>
          <a:effectLst/>
        </p:spPr>
        <p:txBody>
          <a:bodyPr vert="horz" wrap="square" lIns="100800" tIns="50400" rIns="100800" bIns="50400" numCol="1" anchor="ctr" anchorCtr="0" compatLnSpc="1">
            <a:prstTxWarp prst="textNoShape">
              <a:avLst/>
            </a:prstTxWarp>
          </a:bodyPr>
          <a:lstStyle/>
          <a:p>
            <a:pPr lvl="0"/>
            <a:r>
              <a:rPr lang="en-GB" smtClean="0"/>
              <a:t>Click to edit the title text format</a:t>
            </a:r>
          </a:p>
        </p:txBody>
      </p:sp>
      <p:sp>
        <p:nvSpPr>
          <p:cNvPr id="2140" name="Rectangle 92"/>
          <p:cNvSpPr>
            <a:spLocks noGrp="1" noChangeArrowheads="1"/>
          </p:cNvSpPr>
          <p:nvPr>
            <p:ph type="dt"/>
          </p:nvPr>
        </p:nvSpPr>
        <p:spPr bwMode="auto">
          <a:xfrm>
            <a:off x="587375" y="6972300"/>
            <a:ext cx="2098675" cy="501650"/>
          </a:xfrm>
          <a:prstGeom prst="rect">
            <a:avLst/>
          </a:prstGeom>
          <a:noFill/>
          <a:ln w="9525">
            <a:noFill/>
            <a:round/>
            <a:headEnd/>
            <a:tailEnd/>
          </a:ln>
          <a:effectLst/>
        </p:spPr>
        <p:txBody>
          <a:bodyPr vert="horz" wrap="square" lIns="100800" tIns="50400" rIns="100800" bIns="50400" numCol="1" anchor="b" anchorCtr="0" compatLnSpc="1">
            <a:prstTxWarp prst="textNoShape">
              <a:avLst/>
            </a:prstTxWarp>
          </a:bodyPr>
          <a:lstStyle>
            <a:lvl1pPr>
              <a:lnSpc>
                <a:spcPct val="100000"/>
              </a:lnSpc>
              <a:tabLst>
                <a:tab pos="723900" algn="l"/>
                <a:tab pos="1447800" algn="l"/>
              </a:tabLst>
              <a:defRPr sz="1500">
                <a:solidFill>
                  <a:srgbClr val="000000"/>
                </a:solidFill>
                <a:cs typeface="+mn-cs"/>
              </a:defRPr>
            </a:lvl1pPr>
          </a:lstStyle>
          <a:p>
            <a:endParaRPr lang="en-GB"/>
          </a:p>
        </p:txBody>
      </p:sp>
      <p:sp>
        <p:nvSpPr>
          <p:cNvPr id="2141" name="Rectangle 93"/>
          <p:cNvSpPr>
            <a:spLocks noGrp="1" noChangeArrowheads="1"/>
          </p:cNvSpPr>
          <p:nvPr>
            <p:ph type="ftr"/>
          </p:nvPr>
        </p:nvSpPr>
        <p:spPr bwMode="auto">
          <a:xfrm>
            <a:off x="3529013" y="6972300"/>
            <a:ext cx="3189287" cy="501650"/>
          </a:xfrm>
          <a:prstGeom prst="rect">
            <a:avLst/>
          </a:prstGeom>
          <a:noFill/>
          <a:ln w="9525">
            <a:noFill/>
            <a:round/>
            <a:headEnd/>
            <a:tailEnd/>
          </a:ln>
          <a:effectLst/>
        </p:spPr>
        <p:txBody>
          <a:bodyPr vert="horz" wrap="square" lIns="100800" tIns="50400" rIns="100800" bIns="50400" numCol="1" anchor="b" anchorCtr="0" compatLnSpc="1">
            <a:prstTxWarp prst="textNoShape">
              <a:avLst/>
            </a:prstTxWarp>
          </a:bodyPr>
          <a:lstStyle>
            <a:lvl1pPr algn="ctr">
              <a:lnSpc>
                <a:spcPct val="100000"/>
              </a:lnSpc>
              <a:tabLst>
                <a:tab pos="723900" algn="l"/>
                <a:tab pos="1447800" algn="l"/>
                <a:tab pos="2171700" algn="l"/>
                <a:tab pos="2895600" algn="l"/>
              </a:tabLst>
              <a:defRPr sz="1500">
                <a:solidFill>
                  <a:srgbClr val="000000"/>
                </a:solidFill>
                <a:cs typeface="+mn-cs"/>
              </a:defRPr>
            </a:lvl1pPr>
          </a:lstStyle>
          <a:p>
            <a:endParaRPr lang="en-US"/>
          </a:p>
        </p:txBody>
      </p:sp>
      <p:sp>
        <p:nvSpPr>
          <p:cNvPr id="2142" name="Rectangle 94"/>
          <p:cNvSpPr>
            <a:spLocks noGrp="1" noChangeArrowheads="1"/>
          </p:cNvSpPr>
          <p:nvPr>
            <p:ph type="sldNum"/>
          </p:nvPr>
        </p:nvSpPr>
        <p:spPr bwMode="auto">
          <a:xfrm>
            <a:off x="7561263" y="6972300"/>
            <a:ext cx="2097087" cy="501650"/>
          </a:xfrm>
          <a:prstGeom prst="rect">
            <a:avLst/>
          </a:prstGeom>
          <a:noFill/>
          <a:ln w="9525">
            <a:noFill/>
            <a:round/>
            <a:headEnd/>
            <a:tailEnd/>
          </a:ln>
          <a:effectLst/>
        </p:spPr>
        <p:txBody>
          <a:bodyPr vert="horz" wrap="square" lIns="100800" tIns="50400" rIns="100800" bIns="50400" numCol="1" anchor="b" anchorCtr="0" compatLnSpc="1">
            <a:prstTxWarp prst="textNoShape">
              <a:avLst/>
            </a:prstTxWarp>
          </a:bodyPr>
          <a:lstStyle>
            <a:lvl1pPr algn="r">
              <a:lnSpc>
                <a:spcPct val="100000"/>
              </a:lnSpc>
              <a:tabLst>
                <a:tab pos="723900" algn="l"/>
                <a:tab pos="1447800" algn="l"/>
              </a:tabLst>
              <a:defRPr sz="1500">
                <a:solidFill>
                  <a:srgbClr val="000000"/>
                </a:solidFill>
                <a:cs typeface="+mn-cs"/>
              </a:defRPr>
            </a:lvl1pPr>
          </a:lstStyle>
          <a:p>
            <a:fld id="{524DB319-5FA4-4164-9820-41BF3096066B}" type="slidenum">
              <a:rPr lang="en-US"/>
              <a:pPr/>
              <a:t>‹#›</a:t>
            </a:fld>
            <a:endParaRPr lang="en-US"/>
          </a:p>
        </p:txBody>
      </p:sp>
      <p:sp>
        <p:nvSpPr>
          <p:cNvPr id="2143" name="Rectangle 95"/>
          <p:cNvSpPr>
            <a:spLocks noGrp="1" noChangeArrowheads="1"/>
          </p:cNvSpPr>
          <p:nvPr>
            <p:ph type="body" idx="1"/>
          </p:nvPr>
        </p:nvSpPr>
        <p:spPr bwMode="auto">
          <a:xfrm>
            <a:off x="503238" y="1768475"/>
            <a:ext cx="9069387" cy="49879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457200" rtl="0" fontAlgn="base">
        <a:spcBef>
          <a:spcPct val="0"/>
        </a:spcBef>
        <a:spcAft>
          <a:spcPct val="0"/>
        </a:spcAft>
        <a:buClr>
          <a:srgbClr val="CC6600"/>
        </a:buClr>
        <a:buSzPct val="100000"/>
        <a:buFont typeface="Times New Roman" charset="0"/>
        <a:defRPr sz="4900" i="1">
          <a:solidFill>
            <a:srgbClr val="CC6600"/>
          </a:solidFill>
          <a:latin typeface="+mj-lt"/>
          <a:ea typeface="+mj-ea"/>
          <a:cs typeface="+mj-cs"/>
        </a:defRPr>
      </a:lvl1pPr>
      <a:lvl2pPr algn="l" defTabSz="457200" rtl="0" fontAlgn="base">
        <a:spcBef>
          <a:spcPct val="0"/>
        </a:spcBef>
        <a:spcAft>
          <a:spcPct val="0"/>
        </a:spcAft>
        <a:buClr>
          <a:srgbClr val="CC6600"/>
        </a:buClr>
        <a:buSzPct val="100000"/>
        <a:buFont typeface="Times New Roman" charset="0"/>
        <a:defRPr sz="4900" i="1">
          <a:solidFill>
            <a:srgbClr val="CC6600"/>
          </a:solidFill>
          <a:latin typeface="Times New Roman" charset="0"/>
          <a:cs typeface="DejaVu Sans" charset="0"/>
        </a:defRPr>
      </a:lvl2pPr>
      <a:lvl3pPr algn="l" defTabSz="457200" rtl="0" fontAlgn="base">
        <a:spcBef>
          <a:spcPct val="0"/>
        </a:spcBef>
        <a:spcAft>
          <a:spcPct val="0"/>
        </a:spcAft>
        <a:buClr>
          <a:srgbClr val="CC6600"/>
        </a:buClr>
        <a:buSzPct val="100000"/>
        <a:buFont typeface="Times New Roman" charset="0"/>
        <a:defRPr sz="4900" i="1">
          <a:solidFill>
            <a:srgbClr val="CC6600"/>
          </a:solidFill>
          <a:latin typeface="Times New Roman" charset="0"/>
          <a:cs typeface="DejaVu Sans" charset="0"/>
        </a:defRPr>
      </a:lvl3pPr>
      <a:lvl4pPr algn="l" defTabSz="457200" rtl="0" fontAlgn="base">
        <a:spcBef>
          <a:spcPct val="0"/>
        </a:spcBef>
        <a:spcAft>
          <a:spcPct val="0"/>
        </a:spcAft>
        <a:buClr>
          <a:srgbClr val="CC6600"/>
        </a:buClr>
        <a:buSzPct val="100000"/>
        <a:buFont typeface="Times New Roman" charset="0"/>
        <a:defRPr sz="4900" i="1">
          <a:solidFill>
            <a:srgbClr val="CC6600"/>
          </a:solidFill>
          <a:latin typeface="Times New Roman" charset="0"/>
          <a:cs typeface="DejaVu Sans" charset="0"/>
        </a:defRPr>
      </a:lvl4pPr>
      <a:lvl5pPr algn="l" defTabSz="457200" rtl="0" fontAlgn="base">
        <a:spcBef>
          <a:spcPct val="0"/>
        </a:spcBef>
        <a:spcAft>
          <a:spcPct val="0"/>
        </a:spcAft>
        <a:buClr>
          <a:srgbClr val="CC6600"/>
        </a:buClr>
        <a:buSzPct val="100000"/>
        <a:buFont typeface="Times New Roman" charset="0"/>
        <a:defRPr sz="4900" i="1">
          <a:solidFill>
            <a:srgbClr val="CC6600"/>
          </a:solidFill>
          <a:latin typeface="Times New Roman" charset="0"/>
          <a:cs typeface="DejaVu Sans" charset="0"/>
        </a:defRPr>
      </a:lvl5pPr>
      <a:lvl6pPr marL="457200" algn="l" defTabSz="457200" rtl="0" fontAlgn="base">
        <a:spcBef>
          <a:spcPct val="0"/>
        </a:spcBef>
        <a:spcAft>
          <a:spcPct val="0"/>
        </a:spcAft>
        <a:buClr>
          <a:srgbClr val="CC6600"/>
        </a:buClr>
        <a:buSzPct val="100000"/>
        <a:buFont typeface="Times New Roman" charset="0"/>
        <a:defRPr sz="4900" i="1">
          <a:solidFill>
            <a:srgbClr val="CC6600"/>
          </a:solidFill>
          <a:latin typeface="Times New Roman" charset="0"/>
          <a:cs typeface="DejaVu Sans" charset="0"/>
        </a:defRPr>
      </a:lvl6pPr>
      <a:lvl7pPr marL="914400" algn="l" defTabSz="457200" rtl="0" fontAlgn="base">
        <a:spcBef>
          <a:spcPct val="0"/>
        </a:spcBef>
        <a:spcAft>
          <a:spcPct val="0"/>
        </a:spcAft>
        <a:buClr>
          <a:srgbClr val="CC6600"/>
        </a:buClr>
        <a:buSzPct val="100000"/>
        <a:buFont typeface="Times New Roman" charset="0"/>
        <a:defRPr sz="4900" i="1">
          <a:solidFill>
            <a:srgbClr val="CC6600"/>
          </a:solidFill>
          <a:latin typeface="Times New Roman" charset="0"/>
          <a:cs typeface="DejaVu Sans" charset="0"/>
        </a:defRPr>
      </a:lvl7pPr>
      <a:lvl8pPr marL="1371600" algn="l" defTabSz="457200" rtl="0" fontAlgn="base">
        <a:spcBef>
          <a:spcPct val="0"/>
        </a:spcBef>
        <a:spcAft>
          <a:spcPct val="0"/>
        </a:spcAft>
        <a:buClr>
          <a:srgbClr val="CC6600"/>
        </a:buClr>
        <a:buSzPct val="100000"/>
        <a:buFont typeface="Times New Roman" charset="0"/>
        <a:defRPr sz="4900" i="1">
          <a:solidFill>
            <a:srgbClr val="CC6600"/>
          </a:solidFill>
          <a:latin typeface="Times New Roman" charset="0"/>
          <a:cs typeface="DejaVu Sans" charset="0"/>
        </a:defRPr>
      </a:lvl8pPr>
      <a:lvl9pPr marL="1828800" algn="l" defTabSz="457200" rtl="0" fontAlgn="base">
        <a:spcBef>
          <a:spcPct val="0"/>
        </a:spcBef>
        <a:spcAft>
          <a:spcPct val="0"/>
        </a:spcAft>
        <a:buClr>
          <a:srgbClr val="CC6600"/>
        </a:buClr>
        <a:buSzPct val="100000"/>
        <a:buFont typeface="Times New Roman" charset="0"/>
        <a:defRPr sz="4900" i="1">
          <a:solidFill>
            <a:srgbClr val="CC6600"/>
          </a:solidFill>
          <a:latin typeface="Times New Roman" charset="0"/>
          <a:cs typeface="DejaVu Sans" charset="0"/>
        </a:defRPr>
      </a:lvl9pPr>
    </p:titleStyle>
    <p:bodyStyle>
      <a:lvl1pPr marL="376238" indent="-376238" algn="l" defTabSz="457200" rtl="0" fontAlgn="base">
        <a:spcBef>
          <a:spcPts val="875"/>
        </a:spcBef>
        <a:spcAft>
          <a:spcPct val="0"/>
        </a:spcAft>
        <a:buClr>
          <a:srgbClr val="000000"/>
        </a:buClr>
        <a:buSzPct val="100000"/>
        <a:buFont typeface="Tahoma" pitchFamily="34" charset="0"/>
        <a:buBlip>
          <a:blip r:embed="rId15"/>
        </a:buBlip>
        <a:defRPr sz="3500">
          <a:solidFill>
            <a:srgbClr val="000000"/>
          </a:solidFill>
          <a:latin typeface="+mn-lt"/>
          <a:ea typeface="+mn-ea"/>
          <a:cs typeface="+mn-cs"/>
        </a:defRPr>
      </a:lvl1pPr>
      <a:lvl2pPr marL="817563" indent="-315913" algn="l" defTabSz="457200" rtl="0" fontAlgn="base">
        <a:spcBef>
          <a:spcPts val="775"/>
        </a:spcBef>
        <a:spcAft>
          <a:spcPct val="0"/>
        </a:spcAft>
        <a:buClr>
          <a:srgbClr val="000000"/>
        </a:buClr>
        <a:buSzPct val="97000"/>
        <a:buFont typeface="Tahoma" pitchFamily="34" charset="0"/>
        <a:buBlip>
          <a:blip r:embed="rId16"/>
        </a:buBlip>
        <a:defRPr sz="3100">
          <a:solidFill>
            <a:srgbClr val="000000"/>
          </a:solidFill>
          <a:latin typeface="+mn-lt"/>
          <a:cs typeface="+mn-cs"/>
        </a:defRPr>
      </a:lvl2pPr>
      <a:lvl3pPr marL="1258888" indent="-250825" algn="l" defTabSz="457200" rtl="0" fontAlgn="base">
        <a:spcBef>
          <a:spcPts val="650"/>
        </a:spcBef>
        <a:spcAft>
          <a:spcPct val="0"/>
        </a:spcAft>
        <a:buClr>
          <a:srgbClr val="000000"/>
        </a:buClr>
        <a:buSzPct val="100000"/>
        <a:buFont typeface="Tahoma" pitchFamily="34" charset="0"/>
        <a:buChar char="•"/>
        <a:defRPr sz="2600">
          <a:solidFill>
            <a:srgbClr val="000000"/>
          </a:solidFill>
          <a:latin typeface="+mn-lt"/>
          <a:cs typeface="+mn-cs"/>
        </a:defRPr>
      </a:lvl3pPr>
      <a:lvl4pPr marL="1762125" indent="-250825" algn="l" defTabSz="457200" rtl="0" fontAlgn="base">
        <a:spcBef>
          <a:spcPts val="550"/>
        </a:spcBef>
        <a:spcAft>
          <a:spcPct val="0"/>
        </a:spcAft>
        <a:buClr>
          <a:srgbClr val="000000"/>
        </a:buClr>
        <a:buSzPct val="100000"/>
        <a:buFont typeface="Tahoma" pitchFamily="34" charset="0"/>
        <a:buChar char="–"/>
        <a:defRPr sz="2200">
          <a:solidFill>
            <a:srgbClr val="000000"/>
          </a:solidFill>
          <a:latin typeface="+mn-lt"/>
          <a:cs typeface="+mn-cs"/>
        </a:defRPr>
      </a:lvl4pPr>
      <a:lvl5pPr marL="2266950" indent="-250825" algn="l" defTabSz="457200" rtl="0" fontAlgn="base">
        <a:spcBef>
          <a:spcPts val="550"/>
        </a:spcBef>
        <a:spcAft>
          <a:spcPct val="0"/>
        </a:spcAft>
        <a:buClr>
          <a:srgbClr val="000000"/>
        </a:buClr>
        <a:buSzPct val="100000"/>
        <a:buFont typeface="Tahoma" pitchFamily="34" charset="0"/>
        <a:buChar char="–"/>
        <a:defRPr sz="2200">
          <a:solidFill>
            <a:srgbClr val="000000"/>
          </a:solidFill>
          <a:latin typeface="+mn-lt"/>
          <a:cs typeface="+mn-cs"/>
        </a:defRPr>
      </a:lvl5pPr>
      <a:lvl6pPr marL="2724150" indent="-250825" algn="l" defTabSz="457200" rtl="0" fontAlgn="base">
        <a:spcBef>
          <a:spcPts val="550"/>
        </a:spcBef>
        <a:spcAft>
          <a:spcPct val="0"/>
        </a:spcAft>
        <a:buClr>
          <a:srgbClr val="000000"/>
        </a:buClr>
        <a:buSzPct val="100000"/>
        <a:buFont typeface="Tahoma" pitchFamily="34" charset="0"/>
        <a:buChar char="–"/>
        <a:defRPr sz="2200">
          <a:solidFill>
            <a:srgbClr val="000000"/>
          </a:solidFill>
          <a:latin typeface="+mn-lt"/>
          <a:cs typeface="+mn-cs"/>
        </a:defRPr>
      </a:lvl6pPr>
      <a:lvl7pPr marL="3181350" indent="-250825" algn="l" defTabSz="457200" rtl="0" fontAlgn="base">
        <a:spcBef>
          <a:spcPts val="550"/>
        </a:spcBef>
        <a:spcAft>
          <a:spcPct val="0"/>
        </a:spcAft>
        <a:buClr>
          <a:srgbClr val="000000"/>
        </a:buClr>
        <a:buSzPct val="100000"/>
        <a:buFont typeface="Tahoma" pitchFamily="34" charset="0"/>
        <a:buChar char="–"/>
        <a:defRPr sz="2200">
          <a:solidFill>
            <a:srgbClr val="000000"/>
          </a:solidFill>
          <a:latin typeface="+mn-lt"/>
          <a:cs typeface="+mn-cs"/>
        </a:defRPr>
      </a:lvl7pPr>
      <a:lvl8pPr marL="3638550" indent="-250825" algn="l" defTabSz="457200" rtl="0" fontAlgn="base">
        <a:spcBef>
          <a:spcPts val="550"/>
        </a:spcBef>
        <a:spcAft>
          <a:spcPct val="0"/>
        </a:spcAft>
        <a:buClr>
          <a:srgbClr val="000000"/>
        </a:buClr>
        <a:buSzPct val="100000"/>
        <a:buFont typeface="Tahoma" pitchFamily="34" charset="0"/>
        <a:buChar char="–"/>
        <a:defRPr sz="2200">
          <a:solidFill>
            <a:srgbClr val="000000"/>
          </a:solidFill>
          <a:latin typeface="+mn-lt"/>
          <a:cs typeface="+mn-cs"/>
        </a:defRPr>
      </a:lvl8pPr>
      <a:lvl9pPr marL="4095750" indent="-250825" algn="l" defTabSz="457200" rtl="0" fontAlgn="base">
        <a:spcBef>
          <a:spcPts val="550"/>
        </a:spcBef>
        <a:spcAft>
          <a:spcPct val="0"/>
        </a:spcAft>
        <a:buClr>
          <a:srgbClr val="000000"/>
        </a:buClr>
        <a:buSzPct val="100000"/>
        <a:buFont typeface="Tahoma" pitchFamily="34" charset="0"/>
        <a:buChar char="–"/>
        <a:defRPr sz="22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8" Type="http://schemas.openxmlformats.org/officeDocument/2006/relationships/hyperlink" Target="http://datatracker.ietf.org/doc/draft-ietf-sidr-rpki-algs/" TargetMode="External"/><Relationship Id="rId3" Type="http://schemas.openxmlformats.org/officeDocument/2006/relationships/hyperlink" Target="http://datatracker.ietf.org/doc/draft-ietf-sidr-keyroll/" TargetMode="External"/><Relationship Id="rId7" Type="http://schemas.openxmlformats.org/officeDocument/2006/relationships/hyperlink" Target="http://datatracker.ietf.org/doc/draft-ietf-sidr-rescerts-provisioni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datatracker.ietf.org/doc/draft-ietf-sidr-res-certs/" TargetMode="External"/><Relationship Id="rId11" Type="http://schemas.openxmlformats.org/officeDocument/2006/relationships/hyperlink" Target="http://datatracker.ietf.org/doc/draft-ietf-sidr-usecases/" TargetMode="External"/><Relationship Id="rId5" Type="http://schemas.openxmlformats.org/officeDocument/2006/relationships/hyperlink" Target="http://datatracker.ietf.org/doc/draft-ietf-sidr-repos-struct/" TargetMode="External"/><Relationship Id="rId10" Type="http://schemas.openxmlformats.org/officeDocument/2006/relationships/hyperlink" Target="http://datatracker.ietf.org/doc/draft-ietf-sidr-ta/" TargetMode="External"/><Relationship Id="rId4" Type="http://schemas.openxmlformats.org/officeDocument/2006/relationships/hyperlink" Target="http://datatracker.ietf.org/doc/draft-ietf-sidr-pfx-validate/" TargetMode="External"/><Relationship Id="rId9" Type="http://schemas.openxmlformats.org/officeDocument/2006/relationships/hyperlink" Target="http://datatracker.ietf.org/doc/draft-ietf-sidr-rpki-rtr/"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datatracker.ietf.org/doc/draft-ietf-softwire-gateway-init-ds-lite/"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datatracker.ietf.org/doc/draft-ietf-softwire-ds-lite-tunnel-op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datatracker.ietf.org/doc/draft-ietf-dnsop-as112-under-attack-help-hel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datatracker.ietf.org/doc/draft-ietf-dnsop-name-server-management-reqs/" TargetMode="External"/><Relationship Id="rId5" Type="http://schemas.openxmlformats.org/officeDocument/2006/relationships/hyperlink" Target="http://datatracker.ietf.org/doc/draft-ietf-dnsop-dnssec-key-timing/" TargetMode="External"/><Relationship Id="rId4" Type="http://schemas.openxmlformats.org/officeDocument/2006/relationships/hyperlink" Target="http://datatracker.ietf.org/doc/draft-ietf-dnsop-as112-op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datatracker.ietf.org/doc/draft-ietf-opsec-protect-control-plane/"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datatracker.ietf.org/doc/draft-ietf-opsec-igp-crypto-requirement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datatracker.ietf.org/doc/draft-ietf-grow-diverse-bgp-path-dis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datatracker.ietf.org/doc/draft-ietf-grow-geomr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datatracker.ietf.org/doc/draft-ietf-opsawg-mpls-tp-oam-de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datatracker.ietf.org/doc/draft-ietf-opsawg-oam-overview/"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datatracker.ietf.org/doc/draft-ietf-rtgwg-cl-requiremen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datatracker.ietf.org/doc/draft-ietf-rtgwg-lfa-applicability/"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datatracker.ietf.org/doc/draft-ietf-6man-text-addr-representation/" TargetMode="External"/><Relationship Id="rId3" Type="http://schemas.openxmlformats.org/officeDocument/2006/relationships/hyperlink" Target="http://datatracker.ietf.org/doc/draft-ietf-6man-exthdr/" TargetMode="External"/><Relationship Id="rId7" Type="http://schemas.openxmlformats.org/officeDocument/2006/relationships/hyperlink" Target="http://datatracker.ietf.org/doc/draft-ietf-6man-udpzero/"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datatracker.ietf.org/doc/draft-ietf-6man-rpl-routing-header/" TargetMode="External"/><Relationship Id="rId5" Type="http://schemas.openxmlformats.org/officeDocument/2006/relationships/hyperlink" Target="http://datatracker.ietf.org/doc/draft-ietf-6man-rpl-option/" TargetMode="External"/><Relationship Id="rId4" Type="http://schemas.openxmlformats.org/officeDocument/2006/relationships/hyperlink" Target="http://datatracker.ietf.org/doc/draft-ietf-6man-rfc3484-revis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datatracker.ietf.org/doc/draft-ietf-v6ops-3177bis-end-sit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datatracker.ietf.org/doc/draft-ietf-v6ops-v6-in-mobile-networks/" TargetMode="External"/><Relationship Id="rId5" Type="http://schemas.openxmlformats.org/officeDocument/2006/relationships/hyperlink" Target="http://datatracker.ietf.org/doc/draft-ietf-v6ops-tunnel-loops/" TargetMode="External"/><Relationship Id="rId4" Type="http://schemas.openxmlformats.org/officeDocument/2006/relationships/hyperlink" Target="http://datatracker.ietf.org/doc/draft-ietf-v6ops-ra-guar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datatracker.ietf.org/doc/draft-ietf-v6ops-isp-scenario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datatracker.ietf.org/doc/draft-ietf-v6ops-v6inixp/" TargetMode="External"/><Relationship Id="rId4" Type="http://schemas.openxmlformats.org/officeDocument/2006/relationships/hyperlink" Target="http://datatracker.ietf.org/doc/draft-ietf-v6ops-rogue-ra/"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datatracker.ietf.org/doc/draft-ietf-behave-ftp64/"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1752600"/>
            <a:ext cx="8607425" cy="1263650"/>
          </a:xfrm>
          <a:ln/>
        </p:spPr>
        <p:txBody>
          <a:bodyPr lIns="0" tIns="0" rIns="0" bIns="0"/>
          <a:lstStyle/>
          <a:p>
            <a:pPr algn="ctr">
              <a:tabLst>
                <a:tab pos="0" algn="l"/>
                <a:tab pos="1006475" algn="l"/>
                <a:tab pos="2014538" algn="l"/>
                <a:tab pos="3022600" algn="l"/>
                <a:tab pos="4030663" algn="l"/>
                <a:tab pos="5038725" algn="l"/>
                <a:tab pos="6046788" algn="l"/>
                <a:tab pos="7054850" algn="l"/>
                <a:tab pos="8062913" algn="l"/>
                <a:tab pos="9070975" algn="l"/>
                <a:tab pos="10079038" algn="l"/>
              </a:tabLst>
            </a:pPr>
            <a:r>
              <a:rPr lang="en-US"/>
              <a:t>IETF Activities Update</a:t>
            </a:r>
          </a:p>
        </p:txBody>
      </p:sp>
      <p:sp>
        <p:nvSpPr>
          <p:cNvPr id="4098" name="Rectangle 2"/>
          <p:cNvSpPr>
            <a:spLocks noGrp="1" noChangeArrowheads="1"/>
          </p:cNvSpPr>
          <p:nvPr>
            <p:ph type="subTitle" idx="4294967295"/>
          </p:nvPr>
        </p:nvSpPr>
        <p:spPr bwMode="auto">
          <a:xfrm>
            <a:off x="739775" y="2625725"/>
            <a:ext cx="8607425" cy="4765675"/>
          </a:xfrm>
          <a:prstGeom prst="rect">
            <a:avLst/>
          </a:prstGeom>
          <a:noFill/>
          <a:ln/>
        </p:spPr>
        <p:txBody>
          <a:bodyPr lIns="0" tIns="0" rIns="0" bIns="0" anchor="ctr"/>
          <a:lstStyle/>
          <a:p>
            <a:pPr marL="501650" lvl="1" indent="0" algn="ctr">
              <a:spcBef>
                <a:spcPts val="700"/>
              </a:spcBef>
              <a:buSzPct val="75000"/>
              <a:buFont typeface="Tahoma" pitchFamily="34" charset="0"/>
              <a:buNone/>
              <a:tabLst>
                <a:tab pos="501650" algn="l"/>
                <a:tab pos="1508125" algn="l"/>
                <a:tab pos="2516188" algn="l"/>
                <a:tab pos="3524250" algn="l"/>
                <a:tab pos="4532313" algn="l"/>
                <a:tab pos="5540375" algn="l"/>
                <a:tab pos="6548438" algn="l"/>
                <a:tab pos="7556500" algn="l"/>
                <a:tab pos="8564563" algn="l"/>
                <a:tab pos="9572625" algn="l"/>
                <a:tab pos="10580688" algn="l"/>
              </a:tabLst>
            </a:pPr>
            <a:r>
              <a:rPr lang="en-GB" sz="2800"/>
              <a:t>Marla Azinger</a:t>
            </a:r>
          </a:p>
          <a:p>
            <a:pPr marL="501650" lvl="1" indent="0" algn="ctr">
              <a:spcBef>
                <a:spcPts val="700"/>
              </a:spcBef>
              <a:buSzPct val="75000"/>
              <a:buFont typeface="Tahoma" pitchFamily="34" charset="0"/>
              <a:buNone/>
              <a:tabLst>
                <a:tab pos="501650" algn="l"/>
                <a:tab pos="1508125" algn="l"/>
                <a:tab pos="2516188" algn="l"/>
                <a:tab pos="3524250" algn="l"/>
                <a:tab pos="4532313" algn="l"/>
                <a:tab pos="5540375" algn="l"/>
                <a:tab pos="6548438" algn="l"/>
                <a:tab pos="7556500" algn="l"/>
                <a:tab pos="8564563" algn="l"/>
                <a:tab pos="9572625" algn="l"/>
                <a:tab pos="10580688" algn="l"/>
              </a:tabLst>
            </a:pPr>
            <a:r>
              <a:rPr lang="en-GB" sz="2800"/>
              <a:t>marla.azinger@frontiercorp.com</a:t>
            </a:r>
          </a:p>
          <a:p>
            <a:pPr marL="501650" lvl="1" indent="0" algn="ctr">
              <a:spcBef>
                <a:spcPts val="700"/>
              </a:spcBef>
              <a:buSzPct val="75000"/>
              <a:buFont typeface="Tahoma" pitchFamily="34" charset="0"/>
              <a:buNone/>
              <a:tabLst>
                <a:tab pos="501650" algn="l"/>
                <a:tab pos="1508125" algn="l"/>
                <a:tab pos="2516188" algn="l"/>
                <a:tab pos="3524250" algn="l"/>
                <a:tab pos="4532313" algn="l"/>
                <a:tab pos="5540375" algn="l"/>
                <a:tab pos="6548438" algn="l"/>
                <a:tab pos="7556500" algn="l"/>
                <a:tab pos="8564563" algn="l"/>
                <a:tab pos="9572625" algn="l"/>
                <a:tab pos="10580688" algn="l"/>
              </a:tabLst>
            </a:pPr>
            <a:endParaRPr lang="en-GB" sz="2800"/>
          </a:p>
          <a:p>
            <a:pPr marL="501650" lvl="1" indent="0" algn="ctr">
              <a:spcBef>
                <a:spcPts val="700"/>
              </a:spcBef>
              <a:buSzPct val="75000"/>
              <a:buFont typeface="Tahoma" pitchFamily="34" charset="0"/>
              <a:buNone/>
              <a:tabLst>
                <a:tab pos="501650" algn="l"/>
                <a:tab pos="1508125" algn="l"/>
                <a:tab pos="2516188" algn="l"/>
                <a:tab pos="3524250" algn="l"/>
                <a:tab pos="4532313" algn="l"/>
                <a:tab pos="5540375" algn="l"/>
                <a:tab pos="6548438" algn="l"/>
                <a:tab pos="7556500" algn="l"/>
                <a:tab pos="8564563" algn="l"/>
                <a:tab pos="9572625" algn="l"/>
                <a:tab pos="10580688" algn="l"/>
              </a:tabLst>
            </a:pPr>
            <a:endParaRPr lang="en-GB" sz="2800"/>
          </a:p>
          <a:p>
            <a:pPr marL="501650" lvl="1" indent="0" algn="ctr">
              <a:spcBef>
                <a:spcPts val="700"/>
              </a:spcBef>
              <a:buSzPct val="75000"/>
              <a:buFont typeface="Tahoma" pitchFamily="34" charset="0"/>
              <a:buNone/>
              <a:tabLst>
                <a:tab pos="501650" algn="l"/>
                <a:tab pos="1508125" algn="l"/>
                <a:tab pos="2516188" algn="l"/>
                <a:tab pos="3524250" algn="l"/>
                <a:tab pos="4532313" algn="l"/>
                <a:tab pos="5540375" algn="l"/>
                <a:tab pos="6548438" algn="l"/>
                <a:tab pos="7556500" algn="l"/>
                <a:tab pos="8564563" algn="l"/>
                <a:tab pos="9572625" algn="l"/>
                <a:tab pos="10580688" algn="l"/>
              </a:tabLst>
            </a:pPr>
            <a:r>
              <a:rPr lang="en-GB" sz="2800"/>
              <a:t>ARIN XXVI</a:t>
            </a:r>
          </a:p>
          <a:p>
            <a:pPr marL="501650" lvl="1" indent="0" algn="ctr">
              <a:spcBef>
                <a:spcPts val="700"/>
              </a:spcBef>
              <a:buSzPct val="75000"/>
              <a:buFont typeface="Tahoma" pitchFamily="34" charset="0"/>
              <a:buNone/>
              <a:tabLst>
                <a:tab pos="501650" algn="l"/>
                <a:tab pos="1508125" algn="l"/>
                <a:tab pos="2516188" algn="l"/>
                <a:tab pos="3524250" algn="l"/>
                <a:tab pos="4532313" algn="l"/>
                <a:tab pos="5540375" algn="l"/>
                <a:tab pos="6548438" algn="l"/>
                <a:tab pos="7556500" algn="l"/>
                <a:tab pos="8564563" algn="l"/>
                <a:tab pos="9572625" algn="l"/>
                <a:tab pos="10580688" algn="l"/>
              </a:tabLst>
            </a:pPr>
            <a:r>
              <a:rPr lang="en-GB" sz="2800"/>
              <a:t>OCT 2010</a:t>
            </a:r>
          </a:p>
          <a:p>
            <a:pPr marL="501650" lvl="1" indent="0" algn="ctr">
              <a:spcBef>
                <a:spcPts val="700"/>
              </a:spcBef>
              <a:buSzPct val="75000"/>
              <a:buFont typeface="Tahoma" pitchFamily="34" charset="0"/>
              <a:buNone/>
              <a:tabLst>
                <a:tab pos="501650" algn="l"/>
                <a:tab pos="1508125" algn="l"/>
                <a:tab pos="2516188" algn="l"/>
                <a:tab pos="3524250" algn="l"/>
                <a:tab pos="4532313" algn="l"/>
                <a:tab pos="5540375" algn="l"/>
                <a:tab pos="6548438" algn="l"/>
                <a:tab pos="7556500" algn="l"/>
                <a:tab pos="8564563" algn="l"/>
                <a:tab pos="9572625" algn="l"/>
                <a:tab pos="10580688" algn="l"/>
              </a:tabLst>
            </a:pPr>
            <a:r>
              <a:rPr lang="en-GB" sz="2800"/>
              <a:t>Atlanta, GA</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idx="4294967295"/>
          </p:nvPr>
        </p:nvSpPr>
        <p:spPr>
          <a:xfrm>
            <a:off x="1562100" y="-152400"/>
            <a:ext cx="8572500" cy="1265238"/>
          </a:xfrm>
          <a:ln/>
        </p:spPr>
        <p:txBody>
          <a:bodyPr/>
          <a:lstStyle/>
          <a:p>
            <a:pPr>
              <a:lnSpc>
                <a:spcPct val="144000"/>
              </a:lnSpc>
              <a:buClr>
                <a:srgbClr val="000000"/>
              </a:buClr>
              <a:tabLst>
                <a:tab pos="0" algn="l"/>
                <a:tab pos="1006475" algn="l"/>
                <a:tab pos="2014538" algn="l"/>
                <a:tab pos="3022600" algn="l"/>
                <a:tab pos="4030663" algn="l"/>
                <a:tab pos="5038725" algn="l"/>
                <a:tab pos="6046788" algn="l"/>
                <a:tab pos="7054850" algn="l"/>
                <a:tab pos="8062913" algn="l"/>
                <a:tab pos="9070975" algn="l"/>
                <a:tab pos="10079038" algn="l"/>
              </a:tabLst>
            </a:pPr>
            <a:r>
              <a:rPr lang="en-GB" sz="4000" b="1">
                <a:solidFill>
                  <a:srgbClr val="000000"/>
                </a:solidFill>
              </a:rPr>
              <a:t>Secure Inter-Domain Routing (sidr)‏</a:t>
            </a:r>
          </a:p>
        </p:txBody>
      </p:sp>
      <p:sp>
        <p:nvSpPr>
          <p:cNvPr id="12290" name="Rectangle 2"/>
          <p:cNvSpPr>
            <a:spLocks noGrp="1" noChangeArrowheads="1"/>
          </p:cNvSpPr>
          <p:nvPr>
            <p:ph type="body" idx="4294967295"/>
          </p:nvPr>
        </p:nvSpPr>
        <p:spPr>
          <a:xfrm>
            <a:off x="533400" y="1066800"/>
            <a:ext cx="9067800" cy="7508875"/>
          </a:xfrm>
          <a:ln/>
        </p:spPr>
        <p:txBody>
          <a:bodyPr/>
          <a:lstStyle/>
          <a:p>
            <a:pPr>
              <a:lnSpc>
                <a:spcPct val="124000"/>
              </a:lnSpc>
              <a:spcBef>
                <a:spcPts val="700"/>
              </a:spcBef>
              <a:tabLst>
                <a:tab pos="1004888" algn="l"/>
                <a:tab pos="2012950" algn="l"/>
                <a:tab pos="3021013" algn="l"/>
                <a:tab pos="4029075" algn="l"/>
                <a:tab pos="5037138" algn="l"/>
                <a:tab pos="6045200" algn="l"/>
                <a:tab pos="7053263" algn="l"/>
                <a:tab pos="8061325" algn="l"/>
                <a:tab pos="9069388" algn="l"/>
                <a:tab pos="10077450" algn="l"/>
              </a:tabLst>
            </a:pPr>
            <a:r>
              <a:rPr lang="en-GB" sz="2000" i="1"/>
              <a:t>Active documents:</a:t>
            </a:r>
          </a:p>
          <a:p>
            <a:pPr lvl="1">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GB" sz="1600" b="1"/>
              <a:t>An Infrastructure to Support Secure Internet Routing (sidr-arch-11)‏</a:t>
            </a:r>
          </a:p>
          <a:p>
            <a:pPr lvl="1">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a:cs typeface="Courier New" pitchFamily="49" charset="0"/>
              </a:rPr>
              <a:t>Certificate Policy (CP)</a:t>
            </a:r>
            <a:r>
              <a:rPr lang="en-US" sz="1600"/>
              <a:t> </a:t>
            </a:r>
            <a:r>
              <a:rPr lang="en-US" sz="1600">
                <a:cs typeface="Courier New" pitchFamily="49" charset="0"/>
              </a:rPr>
              <a:t>for the Resource PKI (RPKI)</a:t>
            </a:r>
            <a:r>
              <a:rPr lang="en-US" sz="1600"/>
              <a:t> (</a:t>
            </a:r>
            <a:r>
              <a:rPr lang="en-US" sz="1600">
                <a:cs typeface="Courier New" pitchFamily="49" charset="0"/>
              </a:rPr>
              <a:t>draft-ietf-sidr-cp-13.txt)</a:t>
            </a:r>
          </a:p>
          <a:p>
            <a:pPr lvl="1">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a:cs typeface="Courier New" pitchFamily="49" charset="0"/>
              </a:rPr>
              <a:t>A Profile for Route Origin Authorizations (ROAs) (draft-ietf-sidr-roa-format-07.txt)</a:t>
            </a:r>
          </a:p>
          <a:p>
            <a:pPr lvl="1" fontAlgn="t">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a:cs typeface="Courier New" pitchFamily="49" charset="0"/>
              </a:rPr>
              <a:t>Signed Object Template for the Resource Public Key Infrastructure (</a:t>
            </a:r>
            <a:r>
              <a:rPr lang="en-US" sz="1600">
                <a:latin typeface="Arial Unicode MS" pitchFamily="34" charset="-128"/>
                <a:cs typeface="Courier New" pitchFamily="49" charset="0"/>
              </a:rPr>
              <a:t>draft-ietf-sidr-signed-object-01.txt</a:t>
            </a:r>
            <a:r>
              <a:rPr lang="en-US" sz="1600">
                <a:cs typeface="Courier New" pitchFamily="49" charset="0"/>
              </a:rPr>
              <a:t> ) </a:t>
            </a:r>
          </a:p>
          <a:p>
            <a:pPr lvl="1" fontAlgn="t">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a:cs typeface="Courier New" pitchFamily="49" charset="0"/>
              </a:rPr>
              <a:t>CA Key Rollover in the RPKI (</a:t>
            </a:r>
            <a:r>
              <a:rPr lang="en-US" sz="1600">
                <a:cs typeface="Courier New" pitchFamily="49" charset="0"/>
                <a:hlinkClick r:id="rId3"/>
              </a:rPr>
              <a:t>draft-ietf-sidr-keyroll-01</a:t>
            </a:r>
            <a:r>
              <a:rPr lang="en-US" sz="1600">
                <a:cs typeface="Courier New" pitchFamily="49" charset="0"/>
              </a:rPr>
              <a:t> )</a:t>
            </a:r>
          </a:p>
          <a:p>
            <a:pPr lvl="1" fontAlgn="t">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a:cs typeface="Courier New" pitchFamily="49" charset="0"/>
              </a:rPr>
              <a:t>BGP Prefix Origin Validation (</a:t>
            </a:r>
            <a:r>
              <a:rPr lang="en-US" sz="1600">
                <a:cs typeface="Courier New" pitchFamily="49" charset="0"/>
                <a:hlinkClick r:id="rId4"/>
              </a:rPr>
              <a:t>draft-ietf-sidr-pfx-validate-00</a:t>
            </a:r>
            <a:r>
              <a:rPr lang="en-US" sz="1600">
                <a:cs typeface="Courier New" pitchFamily="49" charset="0"/>
              </a:rPr>
              <a:t> )</a:t>
            </a:r>
          </a:p>
          <a:p>
            <a:pPr lvl="1" fontAlgn="t">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a:cs typeface="Courier New" pitchFamily="49" charset="0"/>
              </a:rPr>
              <a:t>A Profile for Resource Certificate Repository Structure (</a:t>
            </a:r>
            <a:r>
              <a:rPr lang="en-US" sz="1600">
                <a:cs typeface="Courier New" pitchFamily="49" charset="0"/>
                <a:hlinkClick r:id="rId5"/>
              </a:rPr>
              <a:t>draft-ietf-sidr-repos-struct-04</a:t>
            </a:r>
            <a:r>
              <a:rPr lang="en-US" sz="1600">
                <a:cs typeface="Courier New" pitchFamily="49" charset="0"/>
              </a:rPr>
              <a:t> )</a:t>
            </a:r>
          </a:p>
          <a:p>
            <a:pPr lvl="1" fontAlgn="t">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a:cs typeface="Courier New" pitchFamily="49" charset="0"/>
              </a:rPr>
              <a:t>A Profile for X.509 PKIX Resource Certificates (</a:t>
            </a:r>
            <a:r>
              <a:rPr lang="en-US" sz="1600">
                <a:cs typeface="Courier New" pitchFamily="49" charset="0"/>
                <a:hlinkClick r:id="rId6"/>
              </a:rPr>
              <a:t>draft-ietf-sidr-res-certs-18</a:t>
            </a:r>
            <a:r>
              <a:rPr lang="en-US" sz="1600">
                <a:cs typeface="Courier New" pitchFamily="49" charset="0"/>
              </a:rPr>
              <a:t>)</a:t>
            </a:r>
          </a:p>
          <a:p>
            <a:pPr lvl="1" fontAlgn="t">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a:cs typeface="Courier New" pitchFamily="49" charset="0"/>
              </a:rPr>
              <a:t>A Protocol for Provisioning Resource Certificates (</a:t>
            </a:r>
            <a:r>
              <a:rPr lang="en-US" sz="1600">
                <a:cs typeface="Courier New" pitchFamily="49" charset="0"/>
                <a:hlinkClick r:id="rId7"/>
              </a:rPr>
              <a:t>draft-ietf-sidr-rescerts-provisioning-06</a:t>
            </a:r>
            <a:r>
              <a:rPr lang="en-US" sz="1600">
                <a:cs typeface="Courier New" pitchFamily="49" charset="0"/>
              </a:rPr>
              <a:t>)</a:t>
            </a:r>
          </a:p>
          <a:p>
            <a:pPr lvl="1" fontAlgn="t">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a:cs typeface="Courier New" pitchFamily="49" charset="0"/>
              </a:rPr>
              <a:t>A Profile for Algorithms and Key Sizes for use in the Resource Public Key Infrastructure(</a:t>
            </a:r>
            <a:r>
              <a:rPr lang="en-US" sz="1600">
                <a:cs typeface="Courier New" pitchFamily="49" charset="0"/>
                <a:hlinkClick r:id="rId8"/>
              </a:rPr>
              <a:t>draft-ietf-sidr-rpki-algs-01</a:t>
            </a:r>
            <a:r>
              <a:rPr lang="en-US" sz="1600">
                <a:cs typeface="Courier New" pitchFamily="49" charset="0"/>
              </a:rPr>
              <a:t> )</a:t>
            </a:r>
          </a:p>
          <a:p>
            <a:pPr lvl="1" fontAlgn="t">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a:cs typeface="Courier New" pitchFamily="49" charset="0"/>
              </a:rPr>
              <a:t>The RPKI/Router Protocol (</a:t>
            </a:r>
            <a:r>
              <a:rPr lang="en-US" sz="1600">
                <a:cs typeface="Courier New" pitchFamily="49" charset="0"/>
                <a:hlinkClick r:id="rId9"/>
              </a:rPr>
              <a:t>draft-ietf-sidr-rpki-rtr-02</a:t>
            </a:r>
            <a:r>
              <a:rPr lang="en-US" sz="1600">
                <a:cs typeface="Courier New" pitchFamily="49" charset="0"/>
              </a:rPr>
              <a:t> )</a:t>
            </a:r>
          </a:p>
          <a:p>
            <a:pPr lvl="1" fontAlgn="t">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a:cs typeface="Courier New" pitchFamily="49" charset="0"/>
              </a:rPr>
              <a:t>A Profile for Trust Anchor Material for the Resource Certificate PKI(</a:t>
            </a:r>
            <a:r>
              <a:rPr lang="en-US" sz="1600">
                <a:cs typeface="Courier New" pitchFamily="49" charset="0"/>
                <a:hlinkClick r:id="rId10"/>
              </a:rPr>
              <a:t>draft-ietf-sidr-ta-04</a:t>
            </a:r>
            <a:r>
              <a:rPr lang="en-US" sz="1600">
                <a:cs typeface="Courier New" pitchFamily="49" charset="0"/>
              </a:rPr>
              <a:t> )</a:t>
            </a:r>
          </a:p>
          <a:p>
            <a:pPr lvl="1" fontAlgn="t">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a:cs typeface="Courier New" pitchFamily="49" charset="0"/>
              </a:rPr>
              <a:t>Use Cases and interpretation of RPKI objects for issuers and relying parties (</a:t>
            </a:r>
            <a:r>
              <a:rPr lang="en-US" sz="1600">
                <a:cs typeface="Courier New" pitchFamily="49" charset="0"/>
                <a:hlinkClick r:id="rId11"/>
              </a:rPr>
              <a:t>draft-ietf-sidr-usecases-00</a:t>
            </a:r>
            <a:r>
              <a:rPr lang="en-US" sz="1600">
                <a:cs typeface="Courier New" pitchFamily="49" charset="0"/>
              </a:rPr>
              <a:t> )</a:t>
            </a:r>
          </a:p>
          <a:p>
            <a:pPr lvl="1">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a:cs typeface="Courier New" pitchFamily="49" charset="0"/>
              </a:rPr>
              <a:t>Validation of Route Origination using the Resource Certificate PKI and ROAs (draft-ietf-sidr-roa-validation-06.txt)</a:t>
            </a:r>
          </a:p>
          <a:p>
            <a:pPr lvl="1">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a:cs typeface="Courier New" pitchFamily="49" charset="0"/>
              </a:rPr>
              <a:t>Manifests for the Resource Public Key Infrastructure (draft-ietf-sidr-rpki-manifests-07.txt) </a:t>
            </a:r>
          </a:p>
          <a:p>
            <a:pPr lvl="1">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a:cs typeface="Courier New" pitchFamily="49" charset="0"/>
              </a:rPr>
              <a:t>Securing RPSL Objects with RPKI Signatures (draft-ietf-sidr-rpsl-sig-03.txt) </a:t>
            </a:r>
          </a:p>
          <a:p>
            <a:pPr lvl="1">
              <a:lnSpc>
                <a:spcPct val="93000"/>
              </a:lnSpc>
              <a:spcBef>
                <a:spcPts val="450"/>
              </a:spcBef>
              <a:buSzPct val="75000"/>
              <a:buFont typeface="Tahoma" pitchFamily="34" charset="0"/>
              <a:buNone/>
              <a:tabLst>
                <a:tab pos="1004888" algn="l"/>
                <a:tab pos="2012950" algn="l"/>
                <a:tab pos="3021013" algn="l"/>
                <a:tab pos="4029075" algn="l"/>
                <a:tab pos="5037138" algn="l"/>
                <a:tab pos="6045200" algn="l"/>
                <a:tab pos="7053263" algn="l"/>
                <a:tab pos="8061325" algn="l"/>
                <a:tab pos="9069388" algn="l"/>
                <a:tab pos="10077450" algn="l"/>
              </a:tabLst>
            </a:pPr>
            <a:endParaRPr lang="en-GB" sz="1600">
              <a:cs typeface="Courier New" pitchFamily="49"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xfrm>
            <a:off x="879475" y="184150"/>
            <a:ext cx="8569325" cy="1389063"/>
          </a:xfrm>
          <a:ln/>
        </p:spPr>
        <p:txBody>
          <a:bodyPr lIns="0" tIns="0" rIns="0" bIns="0"/>
          <a:lstStyle/>
          <a:p>
            <a:pPr algn="ctr">
              <a:lnSpc>
                <a:spcPct val="93000"/>
              </a:lnSpc>
              <a:buClr>
                <a:srgbClr val="000000"/>
              </a:buClr>
              <a:tabLst>
                <a:tab pos="0" algn="l"/>
                <a:tab pos="1006475" algn="l"/>
                <a:tab pos="2014538" algn="l"/>
                <a:tab pos="3022600" algn="l"/>
                <a:tab pos="4030663" algn="l"/>
                <a:tab pos="5038725" algn="l"/>
                <a:tab pos="6046788" algn="l"/>
                <a:tab pos="7054850" algn="l"/>
                <a:tab pos="8062913" algn="l"/>
                <a:tab pos="9070975" algn="l"/>
                <a:tab pos="10079038" algn="l"/>
              </a:tabLst>
            </a:pPr>
            <a:r>
              <a:rPr lang="en-GB">
                <a:solidFill>
                  <a:srgbClr val="000000"/>
                </a:solidFill>
              </a:rPr>
              <a:t>Softwire</a:t>
            </a:r>
            <a:br>
              <a:rPr lang="en-GB">
                <a:solidFill>
                  <a:srgbClr val="000000"/>
                </a:solidFill>
              </a:rPr>
            </a:br>
            <a:endParaRPr lang="en-GB">
              <a:solidFill>
                <a:srgbClr val="000000"/>
              </a:solidFill>
            </a:endParaRPr>
          </a:p>
        </p:txBody>
      </p:sp>
      <p:sp>
        <p:nvSpPr>
          <p:cNvPr id="13314" name="Rectangle 2"/>
          <p:cNvSpPr>
            <a:spLocks noChangeArrowheads="1"/>
          </p:cNvSpPr>
          <p:nvPr>
            <p:ph type="body" idx="1"/>
          </p:nvPr>
        </p:nvSpPr>
        <p:spPr>
          <a:xfrm>
            <a:off x="755650" y="2057400"/>
            <a:ext cx="8570913" cy="5003800"/>
          </a:xfrm>
          <a:ln/>
        </p:spPr>
        <p:txBody>
          <a:bodyPr lIns="0" tIns="0" rIns="0" bIns="0"/>
          <a:lstStyle/>
          <a:p>
            <a:pPr>
              <a:lnSpc>
                <a:spcPct val="90000"/>
              </a:lnSpc>
              <a:spcBef>
                <a:spcPts val="700"/>
              </a:spcBef>
              <a:tabLst>
                <a:tab pos="1004888" algn="l"/>
                <a:tab pos="2012950" algn="l"/>
                <a:tab pos="3021013" algn="l"/>
                <a:tab pos="4029075" algn="l"/>
                <a:tab pos="5037138" algn="l"/>
                <a:tab pos="6045200" algn="l"/>
                <a:tab pos="7053263" algn="l"/>
                <a:tab pos="8061325" algn="l"/>
                <a:tab pos="9069388" algn="l"/>
                <a:tab pos="10077450" algn="l"/>
              </a:tabLst>
            </a:pPr>
            <a:r>
              <a:rPr lang="en-GB" sz="3200" i="1"/>
              <a:t>Active Docs:</a:t>
            </a: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Gateway Initiated Dual-Stack Lite Deployment  (</a:t>
            </a:r>
            <a:r>
              <a:rPr lang="en-US" sz="2000">
                <a:cs typeface="Courier New" pitchFamily="49" charset="0"/>
                <a:hlinkClick r:id="rId3"/>
              </a:rPr>
              <a:t>draft-ietf-softwire-gateway-init-ds-lite-00</a:t>
            </a:r>
            <a:r>
              <a:rPr lang="en-US" sz="2000">
                <a:cs typeface="Courier New" pitchFamily="49" charset="0"/>
              </a:rPr>
              <a:t> )</a:t>
            </a:r>
          </a:p>
          <a:p>
            <a:pPr lvl="1">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Dual-Stack Lite Broadband Deployments Following IPv4 Exhaustion (draft-ietf-softwire-dual-stack-lite-06)</a:t>
            </a:r>
            <a:r>
              <a:rPr lang="en-US" sz="2000">
                <a:latin typeface="Arial" charset="0"/>
                <a:cs typeface="Courier New" pitchFamily="49" charset="0"/>
              </a:rPr>
              <a:t> </a:t>
            </a:r>
          </a:p>
          <a:p>
            <a:pPr lvl="1">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2000">
              <a:latin typeface="Arial" charset="0"/>
              <a:cs typeface="Courier New" pitchFamily="49" charset="0"/>
            </a:endParaRPr>
          </a:p>
          <a:p>
            <a:pPr>
              <a:lnSpc>
                <a:spcPct val="90000"/>
              </a:lnSpc>
              <a:spcBef>
                <a:spcPts val="775"/>
              </a:spcBef>
              <a:tabLst>
                <a:tab pos="1004888" algn="l"/>
                <a:tab pos="2012950" algn="l"/>
                <a:tab pos="3021013" algn="l"/>
                <a:tab pos="4029075" algn="l"/>
                <a:tab pos="5037138" algn="l"/>
                <a:tab pos="6045200" algn="l"/>
                <a:tab pos="7053263" algn="l"/>
                <a:tab pos="8061325" algn="l"/>
                <a:tab pos="9069388" algn="l"/>
                <a:tab pos="10077450" algn="l"/>
              </a:tabLst>
            </a:pPr>
            <a:r>
              <a:rPr lang="en-GB" i="1"/>
              <a:t>IESG Processing</a:t>
            </a: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Dynamic Host Configuration Protocol for IPv6 (DHCPv6) Option for Dual- Stack Lite (</a:t>
            </a:r>
            <a:r>
              <a:rPr lang="en-US" sz="2000">
                <a:cs typeface="Courier New" pitchFamily="49" charset="0"/>
                <a:hlinkClick r:id="rId4"/>
              </a:rPr>
              <a:t>draft-ietf-softwire-ds-lite-tunnel-option-05</a:t>
            </a:r>
            <a:r>
              <a:rPr lang="en-US" sz="2000">
                <a:cs typeface="Courier New" pitchFamily="49" charset="0"/>
              </a:rPr>
              <a:t> )</a:t>
            </a: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2000" i="1">
              <a:cs typeface="Courier New" pitchFamily="49" charset="0"/>
            </a:endParaRPr>
          </a:p>
          <a:p>
            <a:pPr>
              <a:lnSpc>
                <a:spcPct val="90000"/>
              </a:lnSpc>
              <a:spcBef>
                <a:spcPts val="775"/>
              </a:spcBef>
              <a:tabLst>
                <a:tab pos="1004888" algn="l"/>
                <a:tab pos="2012950" algn="l"/>
                <a:tab pos="3021013" algn="l"/>
                <a:tab pos="4029075" algn="l"/>
                <a:tab pos="5037138" algn="l"/>
                <a:tab pos="6045200" algn="l"/>
                <a:tab pos="7053263" algn="l"/>
                <a:tab pos="8061325" algn="l"/>
                <a:tab pos="9069388" algn="l"/>
                <a:tab pos="10077450" algn="l"/>
              </a:tabLst>
            </a:pPr>
            <a:r>
              <a:rPr lang="en-GB" i="1"/>
              <a:t>Newly Published</a:t>
            </a:r>
          </a:p>
          <a:p>
            <a:pPr lvl="1">
              <a:lnSpc>
                <a:spcPct val="90000"/>
              </a:lnSpc>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RFC 5969 IPv6 Rapid Deployment on IPv4 Infrastructures (6rd) -- Protocol Specification</a:t>
            </a:r>
          </a:p>
          <a:p>
            <a:pPr lvl="1">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2000" i="1">
              <a:cs typeface="Courier New" pitchFamily="49" charset="0"/>
            </a:endParaRPr>
          </a:p>
          <a:p>
            <a:pPr>
              <a:lnSpc>
                <a:spcPct val="90000"/>
              </a:lnSpc>
              <a:spcBef>
                <a:spcPts val="700"/>
              </a:spcBef>
              <a:buFont typeface="Tahoma" pitchFamily="34" charset="0"/>
              <a:buNone/>
              <a:tabLst>
                <a:tab pos="1004888" algn="l"/>
                <a:tab pos="2012950" algn="l"/>
                <a:tab pos="3021013" algn="l"/>
                <a:tab pos="4029075" algn="l"/>
                <a:tab pos="5037138" algn="l"/>
                <a:tab pos="6045200" algn="l"/>
                <a:tab pos="7053263" algn="l"/>
                <a:tab pos="8061325" algn="l"/>
                <a:tab pos="9069388" algn="l"/>
                <a:tab pos="10077450" algn="l"/>
              </a:tabLst>
            </a:pPr>
            <a:endParaRPr lang="en-US" sz="2000"/>
          </a:p>
          <a:p>
            <a:pPr lvl="1">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GB" sz="200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idx="4294967295"/>
          </p:nvPr>
        </p:nvSpPr>
        <p:spPr>
          <a:xfrm>
            <a:off x="1219200" y="-76200"/>
            <a:ext cx="8569325" cy="1174750"/>
          </a:xfrm>
          <a:ln/>
        </p:spPr>
        <p:txBody>
          <a:bodyPr lIns="0" tIns="0" rIns="0" bIns="0"/>
          <a:lstStyle/>
          <a:p>
            <a:pPr algn="ctr">
              <a:lnSpc>
                <a:spcPct val="93000"/>
              </a:lnSpc>
              <a:buClr>
                <a:srgbClr val="000000"/>
              </a:buClr>
              <a:tabLst>
                <a:tab pos="0" algn="l"/>
                <a:tab pos="1006475" algn="l"/>
                <a:tab pos="2014538" algn="l"/>
                <a:tab pos="3022600" algn="l"/>
                <a:tab pos="4030663" algn="l"/>
                <a:tab pos="5038725" algn="l"/>
                <a:tab pos="6046788" algn="l"/>
                <a:tab pos="7054850" algn="l"/>
                <a:tab pos="8062913" algn="l"/>
                <a:tab pos="9070975" algn="l"/>
                <a:tab pos="10079038" algn="l"/>
              </a:tabLst>
            </a:pPr>
            <a:r>
              <a:rPr lang="en-US" sz="4800">
                <a:solidFill>
                  <a:srgbClr val="000000"/>
                </a:solidFill>
              </a:rPr>
              <a:t>DNS Operations (DNSOP)‏</a:t>
            </a:r>
          </a:p>
        </p:txBody>
      </p:sp>
      <p:sp>
        <p:nvSpPr>
          <p:cNvPr id="14338" name="Rectangle 2"/>
          <p:cNvSpPr>
            <a:spLocks noGrp="1" noChangeArrowheads="1"/>
          </p:cNvSpPr>
          <p:nvPr>
            <p:ph type="body" idx="4294967295"/>
          </p:nvPr>
        </p:nvSpPr>
        <p:spPr>
          <a:xfrm>
            <a:off x="755650" y="1524000"/>
            <a:ext cx="8570913" cy="4470400"/>
          </a:xfrm>
          <a:ln/>
        </p:spPr>
        <p:txBody>
          <a:bodyPr lIns="0" tIns="0" rIns="0" bIns="0"/>
          <a:lstStyle/>
          <a:p>
            <a:pPr>
              <a:lnSpc>
                <a:spcPct val="90000"/>
              </a:lnSpc>
              <a:spcBef>
                <a:spcPts val="775"/>
              </a:spcBef>
              <a:tabLst>
                <a:tab pos="1004888" algn="l"/>
                <a:tab pos="2012950" algn="l"/>
                <a:tab pos="3021013" algn="l"/>
                <a:tab pos="4029075" algn="l"/>
                <a:tab pos="5037138" algn="l"/>
                <a:tab pos="6045200" algn="l"/>
                <a:tab pos="7053263" algn="l"/>
                <a:tab pos="8061325" algn="l"/>
                <a:tab pos="9069388" algn="l"/>
                <a:tab pos="10077450" algn="l"/>
              </a:tabLst>
            </a:pPr>
            <a:r>
              <a:rPr lang="en-GB" sz="3100" i="1"/>
              <a:t>Active Documents</a:t>
            </a:r>
            <a:r>
              <a:rPr lang="en-GB" sz="3100"/>
              <a:t>:</a:t>
            </a:r>
          </a:p>
          <a:p>
            <a:pPr lvl="1">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Locally-served DNS Zones (draft-ietf-dnsop-default-local-zones-14) </a:t>
            </a:r>
          </a:p>
          <a:p>
            <a:pPr lvl="1">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DNSSEC Signing Policy &amp; Practice Statement Framework (draft-ietf-dnsop-dnssec-dps-framework-02) </a:t>
            </a:r>
          </a:p>
          <a:p>
            <a:pPr lvl="1">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DNSSEC Trust Anchor History Service (draft-ietf-dnsop-dnssec-trust-history-02) </a:t>
            </a:r>
          </a:p>
          <a:p>
            <a:pPr lvl="1">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DNSSEC Operational Practices, Version 2 (draft-ietf-dnsop-rfc4641bis-04 )</a:t>
            </a: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I'm Being Attacked by PRISONER.IANA.ORG!(</a:t>
            </a:r>
            <a:r>
              <a:rPr lang="en-US" sz="2000">
                <a:cs typeface="Courier New" pitchFamily="49" charset="0"/>
                <a:hlinkClick r:id="rId3"/>
              </a:rPr>
              <a:t>draft-ietf-dnsop-as112-under-attack-help-help-04</a:t>
            </a:r>
            <a:r>
              <a:rPr lang="en-US" sz="2000">
                <a:cs typeface="Courier New" pitchFamily="49" charset="0"/>
              </a:rPr>
              <a:t> )</a:t>
            </a: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AS112 Nameserver Operations (</a:t>
            </a:r>
            <a:r>
              <a:rPr lang="en-US" sz="2000">
                <a:cs typeface="Courier New" pitchFamily="49" charset="0"/>
                <a:hlinkClick r:id="rId4"/>
              </a:rPr>
              <a:t>draft-ietf-dnsop-as112-ops-04</a:t>
            </a:r>
            <a:r>
              <a:rPr lang="en-US" sz="2000">
                <a:cs typeface="Courier New" pitchFamily="49" charset="0"/>
              </a:rPr>
              <a:t> )</a:t>
            </a: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DNSSEC Key Timing Considerations (</a:t>
            </a:r>
            <a:r>
              <a:rPr lang="en-US" sz="2000">
                <a:cs typeface="Courier New" pitchFamily="49" charset="0"/>
                <a:hlinkClick r:id="rId5"/>
              </a:rPr>
              <a:t>draft-ietf-dnsop-dnssec-key-timing-00</a:t>
            </a:r>
            <a:r>
              <a:rPr lang="en-US" sz="2000">
                <a:cs typeface="Courier New" pitchFamily="49" charset="0"/>
              </a:rPr>
              <a:t> )</a:t>
            </a: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Requirements for Management of Name Servers for the DNS (</a:t>
            </a:r>
            <a:r>
              <a:rPr lang="en-US" sz="2000">
                <a:cs typeface="Courier New" pitchFamily="49" charset="0"/>
                <a:hlinkClick r:id="rId6"/>
              </a:rPr>
              <a:t>draft-ietf-dnsop-name-server-management-reqs-04</a:t>
            </a:r>
            <a:r>
              <a:rPr lang="en-US" sz="2000">
                <a:cs typeface="Courier New" pitchFamily="49" charset="0"/>
              </a:rPr>
              <a:t> )</a:t>
            </a: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2000">
              <a:cs typeface="Courier New" pitchFamily="49" charset="0"/>
            </a:endParaRP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1800" b="1" i="1">
              <a:cs typeface="Courier New" pitchFamily="49" charset="0"/>
            </a:endParaRP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1800" b="1" i="1">
              <a:cs typeface="Courier New" pitchFamily="49" charset="0"/>
            </a:endParaRP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1800" b="1" i="1">
              <a:cs typeface="Courier New" pitchFamily="49" charset="0"/>
            </a:endParaRP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1800" b="1" i="1">
              <a:cs typeface="Courier New" pitchFamily="49" charset="0"/>
            </a:endParaRP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1800" b="1" i="1">
              <a:cs typeface="Courier New" pitchFamily="49" charset="0"/>
            </a:endParaRP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1800" b="1" i="1">
              <a:cs typeface="Courier New" pitchFamily="49" charset="0"/>
            </a:endParaRP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1800" b="1" i="1">
              <a:cs typeface="Courier New" pitchFamily="49" charset="0"/>
            </a:endParaRPr>
          </a:p>
          <a:p>
            <a:pPr lvl="1">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1800" i="1">
              <a:cs typeface="Courier New" pitchFamily="49"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idx="4294967295"/>
          </p:nvPr>
        </p:nvSpPr>
        <p:spPr>
          <a:xfrm>
            <a:off x="1058863" y="-76200"/>
            <a:ext cx="9075737" cy="1403350"/>
          </a:xfrm>
          <a:ln/>
        </p:spPr>
        <p:txBody>
          <a:bodyPr lIns="0" tIns="0" rIns="0" bIns="0"/>
          <a:lstStyle/>
          <a:p>
            <a:pPr algn="ctr">
              <a:buClr>
                <a:srgbClr val="000000"/>
              </a:buClr>
              <a:tabLst>
                <a:tab pos="0" algn="l"/>
                <a:tab pos="1006475" algn="l"/>
                <a:tab pos="2014538" algn="l"/>
                <a:tab pos="3022600" algn="l"/>
                <a:tab pos="4030663" algn="l"/>
                <a:tab pos="5038725" algn="l"/>
                <a:tab pos="6046788" algn="l"/>
                <a:tab pos="7054850" algn="l"/>
                <a:tab pos="8062913" algn="l"/>
                <a:tab pos="9070975" algn="l"/>
                <a:tab pos="10079038" algn="l"/>
              </a:tabLst>
            </a:pPr>
            <a:r>
              <a:rPr lang="en-US" sz="2800">
                <a:solidFill>
                  <a:srgbClr val="000000"/>
                </a:solidFill>
              </a:rPr>
              <a:t>Operational Security Capabilities for IP Networks (OPSEC)‏</a:t>
            </a:r>
          </a:p>
        </p:txBody>
      </p:sp>
      <p:sp>
        <p:nvSpPr>
          <p:cNvPr id="16386" name="Rectangle 2"/>
          <p:cNvSpPr>
            <a:spLocks noGrp="1" noChangeArrowheads="1"/>
          </p:cNvSpPr>
          <p:nvPr>
            <p:ph type="body" idx="4294967295"/>
          </p:nvPr>
        </p:nvSpPr>
        <p:spPr>
          <a:xfrm>
            <a:off x="544513" y="1646238"/>
            <a:ext cx="8602662" cy="5819775"/>
          </a:xfrm>
          <a:ln/>
        </p:spPr>
        <p:txBody>
          <a:bodyPr lIns="0" tIns="0" rIns="0" bIns="0"/>
          <a:lstStyle/>
          <a:p>
            <a:pPr>
              <a:lnSpc>
                <a:spcPct val="90000"/>
              </a:lnSpc>
              <a:spcBef>
                <a:spcPts val="650"/>
              </a:spcBef>
              <a:tabLst>
                <a:tab pos="1004888" algn="l"/>
                <a:tab pos="2012950" algn="l"/>
                <a:tab pos="3021013" algn="l"/>
                <a:tab pos="4029075" algn="l"/>
                <a:tab pos="5037138" algn="l"/>
                <a:tab pos="6045200" algn="l"/>
                <a:tab pos="7053263" algn="l"/>
                <a:tab pos="8061325" algn="l"/>
                <a:tab pos="9069388" algn="l"/>
                <a:tab pos="10077450" algn="l"/>
              </a:tabLst>
            </a:pPr>
            <a:r>
              <a:rPr lang="en-GB" i="1"/>
              <a:t>Active Documents</a:t>
            </a:r>
          </a:p>
          <a:p>
            <a:pPr lvl="1">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Security Best Practices Efforts and Documents (draft-ietf-opsec-efforts-12.txt)</a:t>
            </a:r>
            <a:r>
              <a:rPr lang="en-US" sz="2000"/>
              <a:t> </a:t>
            </a:r>
          </a:p>
          <a:p>
            <a:pPr lvl="1" fontAlgn="t">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Protecting The Router Control Plane (</a:t>
            </a:r>
            <a:r>
              <a:rPr lang="en-US" sz="2000">
                <a:cs typeface="Courier New" pitchFamily="49" charset="0"/>
                <a:hlinkClick r:id="rId3"/>
              </a:rPr>
              <a:t>draft-ietf-opsec-protect-control-plane-03</a:t>
            </a:r>
            <a:r>
              <a:rPr lang="en-US" sz="2000">
                <a:cs typeface="Courier New" pitchFamily="49" charset="0"/>
              </a:rPr>
              <a:t> ) </a:t>
            </a:r>
          </a:p>
          <a:p>
            <a:pPr lvl="1">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Security Assessment of the Internet Protocol version 4 (draft-ietf-opsec-ip-security-03.txt) </a:t>
            </a:r>
          </a:p>
          <a:p>
            <a:pPr lvl="1">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2000">
              <a:cs typeface="Courier New" pitchFamily="49" charset="0"/>
            </a:endParaRPr>
          </a:p>
          <a:p>
            <a:pPr>
              <a:lnSpc>
                <a:spcPct val="90000"/>
              </a:lnSpc>
              <a:spcBef>
                <a:spcPts val="775"/>
              </a:spcBef>
              <a:tabLst>
                <a:tab pos="1004888" algn="l"/>
                <a:tab pos="2012950" algn="l"/>
                <a:tab pos="3021013" algn="l"/>
                <a:tab pos="4029075" algn="l"/>
                <a:tab pos="5037138" algn="l"/>
                <a:tab pos="6045200" algn="l"/>
                <a:tab pos="7053263" algn="l"/>
                <a:tab pos="8061325" algn="l"/>
                <a:tab pos="9069388" algn="l"/>
                <a:tab pos="10077450" algn="l"/>
              </a:tabLst>
            </a:pPr>
            <a:r>
              <a:rPr lang="en-GB" i="1"/>
              <a:t>IESG Review</a:t>
            </a:r>
          </a:p>
          <a:p>
            <a:pPr lvl="1" fontAlgn="t">
              <a:lnSpc>
                <a:spcPct val="90000"/>
              </a:lnSpc>
              <a:tabLst>
                <a:tab pos="1004888" algn="l"/>
                <a:tab pos="2012950" algn="l"/>
                <a:tab pos="3021013" algn="l"/>
                <a:tab pos="4029075" algn="l"/>
                <a:tab pos="5037138" algn="l"/>
                <a:tab pos="6045200" algn="l"/>
                <a:tab pos="7053263" algn="l"/>
                <a:tab pos="8061325" algn="l"/>
                <a:tab pos="9069388" algn="l"/>
                <a:tab pos="10077450" algn="l"/>
              </a:tabLst>
            </a:pPr>
            <a:r>
              <a:rPr lang="en-US" sz="2000"/>
              <a:t>Cryptographic Authentication Algorithm Implementation Requirements for Routing Protocols (</a:t>
            </a:r>
            <a:r>
              <a:rPr lang="en-US" sz="2000">
                <a:hlinkClick r:id="rId4"/>
              </a:rPr>
              <a:t>draft-ietf-opsec-igp-crypto-requirements-02</a:t>
            </a:r>
            <a:r>
              <a:rPr lang="en-US" sz="2000"/>
              <a:t> )</a:t>
            </a:r>
          </a:p>
          <a:p>
            <a:pPr lvl="1" fontAlgn="t">
              <a:lnSpc>
                <a:spcPct val="90000"/>
              </a:lnSpc>
              <a:tabLst>
                <a:tab pos="1004888" algn="l"/>
                <a:tab pos="2012950" algn="l"/>
                <a:tab pos="3021013" algn="l"/>
                <a:tab pos="4029075" algn="l"/>
                <a:tab pos="5037138" algn="l"/>
                <a:tab pos="6045200" algn="l"/>
                <a:tab pos="7053263" algn="l"/>
                <a:tab pos="8061325" algn="l"/>
                <a:tab pos="9069388" algn="l"/>
                <a:tab pos="10077450" algn="l"/>
              </a:tabLst>
            </a:pPr>
            <a:endParaRPr lang="en-GB" sz="2000"/>
          </a:p>
          <a:p>
            <a:pPr>
              <a:lnSpc>
                <a:spcPct val="90000"/>
              </a:lnSpc>
              <a:spcBef>
                <a:spcPts val="775"/>
              </a:spcBef>
              <a:tabLst>
                <a:tab pos="1004888" algn="l"/>
                <a:tab pos="2012950" algn="l"/>
                <a:tab pos="3021013" algn="l"/>
                <a:tab pos="4029075" algn="l"/>
                <a:tab pos="5037138" algn="l"/>
                <a:tab pos="6045200" algn="l"/>
                <a:tab pos="7053263" algn="l"/>
                <a:tab pos="8061325" algn="l"/>
                <a:tab pos="9069388" algn="l"/>
                <a:tab pos="10077450" algn="l"/>
              </a:tabLst>
            </a:pPr>
            <a:r>
              <a:rPr lang="en-GB" i="1"/>
              <a:t>RFC Editor Queue</a:t>
            </a:r>
          </a:p>
          <a:p>
            <a:pPr lvl="1">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Issues with existing Cryptographic Protection Methods for Routing Protocols (draft-ietf-opsec-routing-protocols-crypto-issues-07.txt) </a:t>
            </a:r>
          </a:p>
          <a:p>
            <a:pPr lvl="1">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2000">
              <a:cs typeface="Courier New" pitchFamily="49" charset="0"/>
            </a:endParaRPr>
          </a:p>
          <a:p>
            <a:pPr lvl="1">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2000" i="1"/>
          </a:p>
          <a:p>
            <a:pPr lvl="1">
              <a:lnSpc>
                <a:spcPct val="93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1800" i="1"/>
          </a:p>
          <a:p>
            <a:pPr lvl="1">
              <a:lnSpc>
                <a:spcPct val="93000"/>
              </a:lnSpc>
              <a:spcBef>
                <a:spcPts val="450"/>
              </a:spcBef>
              <a:buSzPct val="75000"/>
              <a:buFont typeface="Tahoma" pitchFamily="34" charset="0"/>
              <a:buNone/>
              <a:tabLst>
                <a:tab pos="1004888" algn="l"/>
                <a:tab pos="2012950" algn="l"/>
                <a:tab pos="3021013" algn="l"/>
                <a:tab pos="4029075" algn="l"/>
                <a:tab pos="5037138" algn="l"/>
                <a:tab pos="6045200" algn="l"/>
                <a:tab pos="7053263" algn="l"/>
                <a:tab pos="8061325" algn="l"/>
                <a:tab pos="9069388" algn="l"/>
                <a:tab pos="10077450" algn="l"/>
              </a:tabLst>
            </a:pPr>
            <a:endParaRPr lang="en-GB" sz="1800" i="1"/>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idx="4294967295"/>
          </p:nvPr>
        </p:nvSpPr>
        <p:spPr>
          <a:xfrm>
            <a:off x="990600" y="-304800"/>
            <a:ext cx="9075738" cy="1676400"/>
          </a:xfrm>
          <a:ln/>
        </p:spPr>
        <p:txBody>
          <a:bodyPr lIns="0" tIns="0" rIns="0" bIns="0"/>
          <a:lstStyle/>
          <a:p>
            <a:pPr algn="ctr">
              <a:buClr>
                <a:srgbClr val="000000"/>
              </a:buClr>
              <a:tabLst>
                <a:tab pos="0" algn="l"/>
                <a:tab pos="1006475" algn="l"/>
                <a:tab pos="2014538" algn="l"/>
                <a:tab pos="3022600" algn="l"/>
                <a:tab pos="4030663" algn="l"/>
                <a:tab pos="5038725" algn="l"/>
                <a:tab pos="6046788" algn="l"/>
                <a:tab pos="7054850" algn="l"/>
                <a:tab pos="8062913" algn="l"/>
                <a:tab pos="9070975" algn="l"/>
                <a:tab pos="10079038" algn="l"/>
              </a:tabLst>
            </a:pPr>
            <a:r>
              <a:rPr lang="en-US" sz="4400">
                <a:solidFill>
                  <a:srgbClr val="000000"/>
                </a:solidFill>
              </a:rPr>
              <a:t>Global Routing Operations (GROW)‏</a:t>
            </a:r>
          </a:p>
        </p:txBody>
      </p:sp>
      <p:sp>
        <p:nvSpPr>
          <p:cNvPr id="17410" name="Rectangle 2"/>
          <p:cNvSpPr>
            <a:spLocks noGrp="1" noChangeArrowheads="1"/>
          </p:cNvSpPr>
          <p:nvPr>
            <p:ph type="body" idx="4294967295"/>
          </p:nvPr>
        </p:nvSpPr>
        <p:spPr>
          <a:xfrm>
            <a:off x="714375" y="1447800"/>
            <a:ext cx="8604250" cy="5741988"/>
          </a:xfrm>
          <a:ln/>
        </p:spPr>
        <p:txBody>
          <a:bodyPr lIns="0" tIns="0" rIns="0" bIns="0"/>
          <a:lstStyle/>
          <a:p>
            <a:pPr marL="330200" indent="-330200">
              <a:lnSpc>
                <a:spcPct val="90000"/>
              </a:lnSpc>
              <a:spcBef>
                <a:spcPts val="700"/>
              </a:spcBef>
              <a:tabLst>
                <a:tab pos="958850" algn="l"/>
                <a:tab pos="1966913" algn="l"/>
                <a:tab pos="2974975" algn="l"/>
                <a:tab pos="3983038" algn="l"/>
                <a:tab pos="4991100" algn="l"/>
                <a:tab pos="5999163" algn="l"/>
                <a:tab pos="7007225" algn="l"/>
                <a:tab pos="8015288" algn="l"/>
                <a:tab pos="9023350" algn="l"/>
                <a:tab pos="10031413" algn="l"/>
              </a:tabLst>
            </a:pPr>
            <a:r>
              <a:rPr lang="en-GB" sz="3900" i="1"/>
              <a:t>Active Documents:</a:t>
            </a:r>
          </a:p>
          <a:p>
            <a:pPr lvl="1">
              <a:lnSpc>
                <a:spcPct val="93000"/>
              </a:lnSpc>
              <a:spcBef>
                <a:spcPts val="450"/>
              </a:spcBef>
              <a:buSzPct val="75000"/>
              <a:tabLst>
                <a:tab pos="958850" algn="l"/>
                <a:tab pos="1966913" algn="l"/>
                <a:tab pos="2974975" algn="l"/>
                <a:tab pos="3983038" algn="l"/>
                <a:tab pos="4991100" algn="l"/>
                <a:tab pos="5999163" algn="l"/>
                <a:tab pos="7007225" algn="l"/>
                <a:tab pos="8015288" algn="l"/>
                <a:tab pos="9023350" algn="l"/>
                <a:tab pos="10031413" algn="l"/>
              </a:tabLst>
            </a:pPr>
            <a:r>
              <a:rPr lang="en-US" sz="2000">
                <a:cs typeface="Courier New" pitchFamily="49" charset="0"/>
              </a:rPr>
              <a:t>Requirements for the graceful shutdown of BGP sessions (draft-ietf-grow-bgp-graceful-shutdown-requirements-04.txt )</a:t>
            </a:r>
          </a:p>
          <a:p>
            <a:pPr lvl="1">
              <a:lnSpc>
                <a:spcPct val="93000"/>
              </a:lnSpc>
              <a:spcBef>
                <a:spcPts val="450"/>
              </a:spcBef>
              <a:buSzPct val="75000"/>
              <a:tabLst>
                <a:tab pos="958850" algn="l"/>
                <a:tab pos="1966913" algn="l"/>
                <a:tab pos="2974975" algn="l"/>
                <a:tab pos="3983038" algn="l"/>
                <a:tab pos="4991100" algn="l"/>
                <a:tab pos="5999163" algn="l"/>
                <a:tab pos="7007225" algn="l"/>
                <a:tab pos="8015288" algn="l"/>
                <a:tab pos="9023350" algn="l"/>
                <a:tab pos="10031413" algn="l"/>
              </a:tabLst>
            </a:pPr>
            <a:r>
              <a:rPr lang="en-US" sz="2000">
                <a:cs typeface="Courier New" pitchFamily="49" charset="0"/>
              </a:rPr>
              <a:t>BGP Monitoring Protocol (draft-ietf-grow-bmp-04 )</a:t>
            </a:r>
          </a:p>
          <a:p>
            <a:pPr lvl="1">
              <a:lnSpc>
                <a:spcPct val="93000"/>
              </a:lnSpc>
              <a:spcBef>
                <a:spcPts val="450"/>
              </a:spcBef>
              <a:buSzPct val="75000"/>
              <a:tabLst>
                <a:tab pos="958850" algn="l"/>
                <a:tab pos="1966913" algn="l"/>
                <a:tab pos="2974975" algn="l"/>
                <a:tab pos="3983038" algn="l"/>
                <a:tab pos="4991100" algn="l"/>
                <a:tab pos="5999163" algn="l"/>
                <a:tab pos="7007225" algn="l"/>
                <a:tab pos="8015288" algn="l"/>
                <a:tab pos="9023350" algn="l"/>
                <a:tab pos="10031413" algn="l"/>
              </a:tabLst>
            </a:pPr>
            <a:r>
              <a:rPr lang="en-US" sz="2000">
                <a:cs typeface="Courier New" pitchFamily="49" charset="0"/>
              </a:rPr>
              <a:t>MRT routing information export format (draft-ietf-grow-mrt-11.txt) </a:t>
            </a:r>
          </a:p>
          <a:p>
            <a:pPr lvl="1" fontAlgn="t">
              <a:lnSpc>
                <a:spcPct val="93000"/>
              </a:lnSpc>
              <a:spcBef>
                <a:spcPts val="450"/>
              </a:spcBef>
              <a:buSzPct val="75000"/>
              <a:tabLst>
                <a:tab pos="958850" algn="l"/>
                <a:tab pos="1966913" algn="l"/>
                <a:tab pos="2974975" algn="l"/>
                <a:tab pos="3983038" algn="l"/>
                <a:tab pos="4991100" algn="l"/>
                <a:tab pos="5999163" algn="l"/>
                <a:tab pos="7007225" algn="l"/>
                <a:tab pos="8015288" algn="l"/>
                <a:tab pos="9023350" algn="l"/>
                <a:tab pos="10031413" algn="l"/>
              </a:tabLst>
            </a:pPr>
            <a:r>
              <a:rPr lang="en-US" sz="2000">
                <a:cs typeface="Courier New" pitchFamily="49" charset="0"/>
              </a:rPr>
              <a:t>Distribution of diverse BGP paths(</a:t>
            </a:r>
            <a:r>
              <a:rPr lang="en-US" sz="2000">
                <a:cs typeface="Courier New" pitchFamily="49" charset="0"/>
                <a:hlinkClick r:id="rId3"/>
              </a:rPr>
              <a:t>draft-ietf-grow-diverse-bgp-path-dist-02</a:t>
            </a:r>
            <a:r>
              <a:rPr lang="en-US" sz="2000">
                <a:cs typeface="Courier New" pitchFamily="49" charset="0"/>
              </a:rPr>
              <a:t> )</a:t>
            </a:r>
          </a:p>
          <a:p>
            <a:pPr lvl="1" fontAlgn="t">
              <a:lnSpc>
                <a:spcPct val="93000"/>
              </a:lnSpc>
              <a:spcBef>
                <a:spcPts val="450"/>
              </a:spcBef>
              <a:buSzPct val="75000"/>
              <a:tabLst>
                <a:tab pos="958850" algn="l"/>
                <a:tab pos="1966913" algn="l"/>
                <a:tab pos="2974975" algn="l"/>
                <a:tab pos="3983038" algn="l"/>
                <a:tab pos="4991100" algn="l"/>
                <a:tab pos="5999163" algn="l"/>
                <a:tab pos="7007225" algn="l"/>
                <a:tab pos="8015288" algn="l"/>
                <a:tab pos="9023350" algn="l"/>
                <a:tab pos="10031413" algn="l"/>
              </a:tabLst>
            </a:pPr>
            <a:r>
              <a:rPr lang="en-US" sz="2000">
                <a:cs typeface="Courier New" pitchFamily="49" charset="0"/>
              </a:rPr>
              <a:t>MRT BGP routing information export format with geo-location extensions(</a:t>
            </a:r>
            <a:r>
              <a:rPr lang="en-US" sz="2000">
                <a:cs typeface="Courier New" pitchFamily="49" charset="0"/>
                <a:hlinkClick r:id="rId4"/>
              </a:rPr>
              <a:t>draft-ietf-grow-geomrt-00</a:t>
            </a:r>
            <a:r>
              <a:rPr lang="en-US" sz="2000">
                <a:cs typeface="Courier New" pitchFamily="49" charset="0"/>
              </a:rPr>
              <a:t> )</a:t>
            </a:r>
          </a:p>
          <a:p>
            <a:pPr lvl="1">
              <a:lnSpc>
                <a:spcPct val="93000"/>
              </a:lnSpc>
              <a:spcBef>
                <a:spcPts val="450"/>
              </a:spcBef>
              <a:buSzPct val="75000"/>
              <a:tabLst>
                <a:tab pos="958850" algn="l"/>
                <a:tab pos="1966913" algn="l"/>
                <a:tab pos="2974975" algn="l"/>
                <a:tab pos="3983038" algn="l"/>
                <a:tab pos="4991100" algn="l"/>
                <a:tab pos="5999163" algn="l"/>
                <a:tab pos="7007225" algn="l"/>
                <a:tab pos="8015288" algn="l"/>
                <a:tab pos="9023350" algn="l"/>
                <a:tab pos="10031413" algn="l"/>
              </a:tabLst>
            </a:pPr>
            <a:r>
              <a:rPr lang="en-US" sz="2000">
                <a:cs typeface="Courier New" pitchFamily="49" charset="0"/>
              </a:rPr>
              <a:t>Simple Virtual Aggregation (S-VA) (draft-ietf-grow-simple-va-01.txt )</a:t>
            </a:r>
          </a:p>
          <a:p>
            <a:pPr lvl="1">
              <a:lnSpc>
                <a:spcPct val="93000"/>
              </a:lnSpc>
              <a:spcBef>
                <a:spcPts val="450"/>
              </a:spcBef>
              <a:buSzPct val="75000"/>
              <a:tabLst>
                <a:tab pos="958850" algn="l"/>
                <a:tab pos="1966913" algn="l"/>
                <a:tab pos="2974975" algn="l"/>
                <a:tab pos="3983038" algn="l"/>
                <a:tab pos="4991100" algn="l"/>
                <a:tab pos="5999163" algn="l"/>
                <a:tab pos="7007225" algn="l"/>
                <a:tab pos="8015288" algn="l"/>
                <a:tab pos="9023350" algn="l"/>
                <a:tab pos="10031413" algn="l"/>
              </a:tabLst>
            </a:pPr>
            <a:r>
              <a:rPr lang="en-US" sz="2000">
                <a:cs typeface="Courier New" pitchFamily="49" charset="0"/>
              </a:rPr>
              <a:t>FIB Suppression with Virtual Aggregation (draft-ietf-grow-va-03.txt )</a:t>
            </a:r>
          </a:p>
          <a:p>
            <a:pPr lvl="1">
              <a:lnSpc>
                <a:spcPct val="93000"/>
              </a:lnSpc>
              <a:spcBef>
                <a:spcPts val="450"/>
              </a:spcBef>
              <a:buSzPct val="75000"/>
              <a:tabLst>
                <a:tab pos="958850" algn="l"/>
                <a:tab pos="1966913" algn="l"/>
                <a:tab pos="2974975" algn="l"/>
                <a:tab pos="3983038" algn="l"/>
                <a:tab pos="4991100" algn="l"/>
                <a:tab pos="5999163" algn="l"/>
                <a:tab pos="7007225" algn="l"/>
                <a:tab pos="8015288" algn="l"/>
                <a:tab pos="9023350" algn="l"/>
                <a:tab pos="10031413" algn="l"/>
              </a:tabLst>
            </a:pPr>
            <a:r>
              <a:rPr lang="en-US" sz="2000">
                <a:cs typeface="Courier New" pitchFamily="49" charset="0"/>
              </a:rPr>
              <a:t>Auto-Configuration in Virtual Aggregation (draft-ietf-grow-va-auto-02.txt )</a:t>
            </a:r>
          </a:p>
          <a:p>
            <a:pPr lvl="1">
              <a:lnSpc>
                <a:spcPct val="93000"/>
              </a:lnSpc>
              <a:spcBef>
                <a:spcPts val="450"/>
              </a:spcBef>
              <a:buSzPct val="75000"/>
              <a:tabLst>
                <a:tab pos="958850" algn="l"/>
                <a:tab pos="1966913" algn="l"/>
                <a:tab pos="2974975" algn="l"/>
                <a:tab pos="3983038" algn="l"/>
                <a:tab pos="4991100" algn="l"/>
                <a:tab pos="5999163" algn="l"/>
                <a:tab pos="7007225" algn="l"/>
                <a:tab pos="8015288" algn="l"/>
                <a:tab pos="9023350" algn="l"/>
                <a:tab pos="10031413" algn="l"/>
              </a:tabLst>
            </a:pPr>
            <a:endParaRPr lang="en-US" sz="2000">
              <a:cs typeface="Courier New" pitchFamily="49"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idx="4294967295"/>
          </p:nvPr>
        </p:nvSpPr>
        <p:spPr>
          <a:xfrm>
            <a:off x="879475" y="-31750"/>
            <a:ext cx="8569325" cy="1174750"/>
          </a:xfrm>
          <a:ln/>
        </p:spPr>
        <p:txBody>
          <a:bodyPr lIns="0" tIns="0" rIns="0" bIns="0"/>
          <a:lstStyle/>
          <a:p>
            <a:pPr algn="ctr">
              <a:lnSpc>
                <a:spcPct val="93000"/>
              </a:lnSpc>
              <a:buClr>
                <a:srgbClr val="000000"/>
              </a:buClr>
              <a:tabLst>
                <a:tab pos="0" algn="l"/>
                <a:tab pos="1006475" algn="l"/>
                <a:tab pos="2014538" algn="l"/>
                <a:tab pos="3022600" algn="l"/>
                <a:tab pos="4030663" algn="l"/>
                <a:tab pos="5038725" algn="l"/>
                <a:tab pos="6046788" algn="l"/>
                <a:tab pos="7054850" algn="l"/>
                <a:tab pos="8062913" algn="l"/>
                <a:tab pos="9070975" algn="l"/>
                <a:tab pos="10079038" algn="l"/>
              </a:tabLst>
            </a:pPr>
            <a:r>
              <a:rPr lang="en-US">
                <a:solidFill>
                  <a:srgbClr val="000000"/>
                </a:solidFill>
              </a:rPr>
              <a:t>OPSWAG</a:t>
            </a:r>
          </a:p>
        </p:txBody>
      </p:sp>
      <p:sp>
        <p:nvSpPr>
          <p:cNvPr id="15362" name="Rectangle 2"/>
          <p:cNvSpPr>
            <a:spLocks noGrp="1" noChangeArrowheads="1"/>
          </p:cNvSpPr>
          <p:nvPr>
            <p:ph type="body" idx="4294967295"/>
          </p:nvPr>
        </p:nvSpPr>
        <p:spPr>
          <a:xfrm>
            <a:off x="533400" y="990600"/>
            <a:ext cx="9064625" cy="6877050"/>
          </a:xfrm>
          <a:ln/>
        </p:spPr>
        <p:txBody>
          <a:bodyPr lIns="0" tIns="0" rIns="0" bIns="0"/>
          <a:lstStyle/>
          <a:p>
            <a:pPr>
              <a:tabLst>
                <a:tab pos="1004888" algn="l"/>
                <a:tab pos="2012950" algn="l"/>
                <a:tab pos="3021013" algn="l"/>
                <a:tab pos="4029075" algn="l"/>
                <a:tab pos="5037138" algn="l"/>
                <a:tab pos="6045200" algn="l"/>
                <a:tab pos="7053263" algn="l"/>
                <a:tab pos="8061325" algn="l"/>
                <a:tab pos="9069388" algn="l"/>
                <a:tab pos="10077450" algn="l"/>
              </a:tabLst>
            </a:pPr>
            <a:r>
              <a:rPr lang="en-GB" sz="2800" i="1"/>
              <a:t>Active Documents:</a:t>
            </a:r>
          </a:p>
          <a:p>
            <a:pPr lvl="1" fontAlgn="t">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2000"/>
              <a:t>Guidelines for the use of the OAM acronym in the IETF (</a:t>
            </a:r>
            <a:r>
              <a:rPr lang="en-US" sz="2000">
                <a:hlinkClick r:id="rId3"/>
              </a:rPr>
              <a:t>draft-ietf-opsawg-mpls-tp-oam-def-07</a:t>
            </a:r>
            <a:r>
              <a:rPr lang="en-US" sz="2000"/>
              <a:t> )</a:t>
            </a:r>
          </a:p>
          <a:p>
            <a:pPr lvl="1" fontAlgn="t">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2000"/>
              <a:t>An Overview of Operations, Administration, and Maintenance (OAM) Mechanisms (</a:t>
            </a:r>
            <a:r>
              <a:rPr lang="en-US" sz="2000">
                <a:hlinkClick r:id="rId4"/>
              </a:rPr>
              <a:t>draft-ietf-opsawg-oam-overview-01</a:t>
            </a:r>
            <a:r>
              <a:rPr lang="en-US" sz="2000"/>
              <a:t>) </a:t>
            </a:r>
          </a:p>
          <a:p>
            <a:pPr lvl="1" fontAlgn="t">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2000"/>
          </a:p>
          <a:p>
            <a:pPr>
              <a:tabLst>
                <a:tab pos="1004888" algn="l"/>
                <a:tab pos="2012950" algn="l"/>
                <a:tab pos="3021013" algn="l"/>
                <a:tab pos="4029075" algn="l"/>
                <a:tab pos="5037138" algn="l"/>
                <a:tab pos="6045200" algn="l"/>
                <a:tab pos="7053263" algn="l"/>
                <a:tab pos="8061325" algn="l"/>
                <a:tab pos="9069388" algn="l"/>
                <a:tab pos="10077450" algn="l"/>
              </a:tabLst>
            </a:pPr>
            <a:r>
              <a:rPr lang="en-GB" sz="2800" i="1"/>
              <a:t>Interesting Activity:</a:t>
            </a:r>
          </a:p>
          <a:p>
            <a:pPr lvl="1">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Additional Private IPv4 Space Issues (draft-azinger-additional-private-ipv4-space-issues-04) – Last call IESG </a:t>
            </a:r>
            <a:endParaRPr lang="en-US" sz="2000"/>
          </a:p>
          <a:p>
            <a:pPr lvl="1">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IANA Reserved IPv4 Prefix for IPv6 Transition draft-weil-opsawg-provider-address-space-02</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idx="4294967295"/>
          </p:nvPr>
        </p:nvSpPr>
        <p:spPr>
          <a:xfrm>
            <a:off x="504825" y="152400"/>
            <a:ext cx="9077325" cy="747713"/>
          </a:xfrm>
          <a:ln/>
        </p:spPr>
        <p:txBody>
          <a:bodyPr lIns="0" tIns="0" rIns="0" bIns="0"/>
          <a:lstStyle/>
          <a:p>
            <a:pPr algn="ctr">
              <a:buClr>
                <a:srgbClr val="000000"/>
              </a:buClr>
              <a:tabLst>
                <a:tab pos="0" algn="l"/>
                <a:tab pos="1006475" algn="l"/>
                <a:tab pos="2014538" algn="l"/>
                <a:tab pos="3022600" algn="l"/>
                <a:tab pos="4030663" algn="l"/>
                <a:tab pos="5038725" algn="l"/>
                <a:tab pos="6046788" algn="l"/>
                <a:tab pos="7054850" algn="l"/>
                <a:tab pos="8062913" algn="l"/>
                <a:tab pos="9070975" algn="l"/>
                <a:tab pos="10079038" algn="l"/>
              </a:tabLst>
            </a:pPr>
            <a:r>
              <a:rPr lang="en-US">
                <a:solidFill>
                  <a:srgbClr val="000000"/>
                </a:solidFill>
              </a:rPr>
              <a:t>Beijing, China IETF 79</a:t>
            </a:r>
          </a:p>
        </p:txBody>
      </p:sp>
      <p:sp>
        <p:nvSpPr>
          <p:cNvPr id="19458" name="Rectangle 2"/>
          <p:cNvSpPr>
            <a:spLocks noGrp="1" noChangeArrowheads="1"/>
          </p:cNvSpPr>
          <p:nvPr>
            <p:ph type="body" idx="4294967295"/>
          </p:nvPr>
        </p:nvSpPr>
        <p:spPr>
          <a:xfrm>
            <a:off x="927100" y="1722438"/>
            <a:ext cx="8135938" cy="5106987"/>
          </a:xfrm>
          <a:ln/>
        </p:spPr>
        <p:txBody>
          <a:bodyPr lIns="0" tIns="0" rIns="0" bIns="0"/>
          <a:lstStyle/>
          <a:p>
            <a:pPr>
              <a:lnSpc>
                <a:spcPct val="90000"/>
              </a:lnSpc>
              <a:spcBef>
                <a:spcPts val="775"/>
              </a:spcBef>
              <a:buSzPct val="113000"/>
              <a:tabLst>
                <a:tab pos="1004888" algn="l"/>
                <a:tab pos="2012950" algn="l"/>
                <a:tab pos="3021013" algn="l"/>
                <a:tab pos="4029075" algn="l"/>
                <a:tab pos="5037138" algn="l"/>
                <a:tab pos="6045200" algn="l"/>
                <a:tab pos="7053263" algn="l"/>
                <a:tab pos="8061325" algn="l"/>
                <a:tab pos="9069388" algn="l"/>
                <a:tab pos="10077450" algn="l"/>
              </a:tabLst>
            </a:pPr>
            <a:r>
              <a:rPr lang="en-GB"/>
              <a:t>Next IETF: </a:t>
            </a:r>
          </a:p>
          <a:p>
            <a:pPr lvl="1">
              <a:lnSpc>
                <a:spcPct val="90000"/>
              </a:lnSpc>
              <a:buSzPct val="113000"/>
              <a:tabLst>
                <a:tab pos="1004888" algn="l"/>
                <a:tab pos="2012950" algn="l"/>
                <a:tab pos="3021013" algn="l"/>
                <a:tab pos="4029075" algn="l"/>
                <a:tab pos="5037138" algn="l"/>
                <a:tab pos="6045200" algn="l"/>
                <a:tab pos="7053263" algn="l"/>
                <a:tab pos="8061325" algn="l"/>
                <a:tab pos="9069388" algn="l"/>
                <a:tab pos="10077450" algn="l"/>
              </a:tabLst>
            </a:pPr>
            <a:r>
              <a:rPr lang="en-US" sz="2000"/>
              <a:t>Beijing, China</a:t>
            </a:r>
            <a:br>
              <a:rPr lang="en-US" sz="2000"/>
            </a:br>
            <a:r>
              <a:rPr lang="en-US" sz="2000"/>
              <a:t>Nov 7-12, 2010</a:t>
            </a:r>
            <a:endParaRPr lang="en-GB" sz="2000"/>
          </a:p>
          <a:p>
            <a:pPr>
              <a:lnSpc>
                <a:spcPct val="90000"/>
              </a:lnSpc>
              <a:spcBef>
                <a:spcPts val="775"/>
              </a:spcBef>
              <a:buSzPct val="113000"/>
              <a:tabLst>
                <a:tab pos="1004888" algn="l"/>
                <a:tab pos="2012950" algn="l"/>
                <a:tab pos="3021013" algn="l"/>
                <a:tab pos="4029075" algn="l"/>
                <a:tab pos="5037138" algn="l"/>
                <a:tab pos="6045200" algn="l"/>
                <a:tab pos="7053263" algn="l"/>
                <a:tab pos="8061325" algn="l"/>
                <a:tab pos="9069388" algn="l"/>
                <a:tab pos="10077450" algn="l"/>
              </a:tabLst>
            </a:pPr>
            <a:r>
              <a:rPr lang="en-GB"/>
              <a:t>IETF BOF WIKI summarizes recent and upcoming BOF activities:</a:t>
            </a:r>
          </a:p>
          <a:p>
            <a:pPr lvl="1">
              <a:lnSpc>
                <a:spcPct val="116000"/>
              </a:lnSpc>
              <a:spcBef>
                <a:spcPts val="500"/>
              </a:spcBef>
              <a:buSzPct val="116000"/>
              <a:tabLst>
                <a:tab pos="1004888" algn="l"/>
                <a:tab pos="2012950" algn="l"/>
                <a:tab pos="3021013" algn="l"/>
                <a:tab pos="4029075" algn="l"/>
                <a:tab pos="5037138" algn="l"/>
                <a:tab pos="6045200" algn="l"/>
                <a:tab pos="7053263" algn="l"/>
                <a:tab pos="8061325" algn="l"/>
                <a:tab pos="9069388" algn="l"/>
                <a:tab pos="10077450" algn="l"/>
              </a:tabLst>
            </a:pPr>
            <a:r>
              <a:rPr lang="en-GB" sz="2400"/>
              <a:t>http://tools.ietf.org/bof/trac/wiki</a:t>
            </a:r>
          </a:p>
          <a:p>
            <a:pPr lvl="1">
              <a:lnSpc>
                <a:spcPct val="116000"/>
              </a:lnSpc>
              <a:spcBef>
                <a:spcPts val="500"/>
              </a:spcBef>
              <a:buSzPct val="116000"/>
              <a:tabLst>
                <a:tab pos="1004888" algn="l"/>
                <a:tab pos="2012950" algn="l"/>
                <a:tab pos="3021013" algn="l"/>
                <a:tab pos="4029075" algn="l"/>
                <a:tab pos="5037138" algn="l"/>
                <a:tab pos="6045200" algn="l"/>
                <a:tab pos="7053263" algn="l"/>
                <a:tab pos="8061325" algn="l"/>
                <a:tab pos="9069388" algn="l"/>
                <a:tab pos="10077450" algn="l"/>
              </a:tabLst>
            </a:pPr>
            <a:r>
              <a:rPr lang="en-GB" sz="2400"/>
              <a:t>Includes (early) topics that might (or might not) eventually result in official BOFs</a:t>
            </a:r>
          </a:p>
          <a:p>
            <a:pPr>
              <a:lnSpc>
                <a:spcPct val="90000"/>
              </a:lnSpc>
              <a:spcBef>
                <a:spcPts val="775"/>
              </a:spcBef>
              <a:buSzPct val="113000"/>
              <a:tabLst>
                <a:tab pos="1004888" algn="l"/>
                <a:tab pos="2012950" algn="l"/>
                <a:tab pos="3021013" algn="l"/>
                <a:tab pos="4029075" algn="l"/>
                <a:tab pos="5037138" algn="l"/>
                <a:tab pos="6045200" algn="l"/>
                <a:tab pos="7053263" algn="l"/>
                <a:tab pos="8061325" algn="l"/>
                <a:tab pos="9069388" algn="l"/>
                <a:tab pos="10077450" algn="l"/>
              </a:tabLst>
            </a:pPr>
            <a:r>
              <a:rPr lang="en-GB"/>
              <a:t>Officially approved BOFs (once known):</a:t>
            </a:r>
          </a:p>
          <a:p>
            <a:pPr lvl="1">
              <a:lnSpc>
                <a:spcPct val="134000"/>
              </a:lnSpc>
              <a:spcBef>
                <a:spcPts val="500"/>
              </a:spcBef>
              <a:buSzPct val="116000"/>
              <a:tabLst>
                <a:tab pos="1004888" algn="l"/>
                <a:tab pos="2012950" algn="l"/>
                <a:tab pos="3021013" algn="l"/>
                <a:tab pos="4029075" algn="l"/>
                <a:tab pos="5037138" algn="l"/>
                <a:tab pos="6045200" algn="l"/>
                <a:tab pos="7053263" algn="l"/>
                <a:tab pos="8061325" algn="l"/>
                <a:tab pos="9069388" algn="l"/>
                <a:tab pos="10077450" algn="l"/>
              </a:tabLst>
            </a:pPr>
            <a:r>
              <a:rPr lang="en-GB" sz="2400"/>
              <a:t>Performance Metrics for Other Layers BOF </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idx="4294967295"/>
          </p:nvPr>
        </p:nvSpPr>
        <p:spPr>
          <a:xfrm>
            <a:off x="957263" y="-152400"/>
            <a:ext cx="8567737" cy="1260475"/>
          </a:xfrm>
          <a:ln/>
        </p:spPr>
        <p:txBody>
          <a:bodyPr/>
          <a:lstStyle/>
          <a:p>
            <a:pPr algn="ctr">
              <a:buClr>
                <a:srgbClr val="000000"/>
              </a:buClr>
              <a:tabLst>
                <a:tab pos="0" algn="l"/>
                <a:tab pos="1006475" algn="l"/>
                <a:tab pos="2014538" algn="l"/>
                <a:tab pos="3022600" algn="l"/>
                <a:tab pos="4030663" algn="l"/>
                <a:tab pos="5038725" algn="l"/>
                <a:tab pos="6046788" algn="l"/>
                <a:tab pos="7054850" algn="l"/>
                <a:tab pos="8062913" algn="l"/>
                <a:tab pos="9070975" algn="l"/>
                <a:tab pos="10079038" algn="l"/>
              </a:tabLst>
            </a:pPr>
            <a:r>
              <a:rPr lang="en-US">
                <a:solidFill>
                  <a:srgbClr val="000000"/>
                </a:solidFill>
              </a:rPr>
              <a:t>References</a:t>
            </a:r>
          </a:p>
        </p:txBody>
      </p:sp>
      <p:sp>
        <p:nvSpPr>
          <p:cNvPr id="20482" name="Rectangle 2"/>
          <p:cNvSpPr>
            <a:spLocks noGrp="1" noChangeArrowheads="1"/>
          </p:cNvSpPr>
          <p:nvPr>
            <p:ph type="body" idx="4294967295"/>
          </p:nvPr>
        </p:nvSpPr>
        <p:spPr>
          <a:xfrm>
            <a:off x="755650" y="1676400"/>
            <a:ext cx="8569325" cy="4829175"/>
          </a:xfrm>
          <a:ln/>
        </p:spPr>
        <p:txBody>
          <a:bodyPr/>
          <a:lstStyle/>
          <a:p>
            <a:pPr>
              <a:lnSpc>
                <a:spcPct val="90000"/>
              </a:lnSpc>
              <a:spcBef>
                <a:spcPts val="775"/>
              </a:spcBef>
              <a:buSzPct val="113000"/>
              <a:tabLst>
                <a:tab pos="1004888" algn="l"/>
                <a:tab pos="2012950" algn="l"/>
                <a:tab pos="3021013" algn="l"/>
                <a:tab pos="4029075" algn="l"/>
                <a:tab pos="5037138" algn="l"/>
                <a:tab pos="6045200" algn="l"/>
                <a:tab pos="7053263" algn="l"/>
                <a:tab pos="8061325" algn="l"/>
                <a:tab pos="9069388" algn="l"/>
                <a:tab pos="10077450" algn="l"/>
              </a:tabLst>
            </a:pPr>
            <a:r>
              <a:rPr lang="en-US" sz="2700"/>
              <a:t>General WG info: </a:t>
            </a:r>
          </a:p>
          <a:p>
            <a:pPr lvl="1">
              <a:lnSpc>
                <a:spcPct val="90000"/>
              </a:lnSpc>
              <a:spcBef>
                <a:spcPts val="675"/>
              </a:spcBef>
              <a:buSzPct val="86000"/>
              <a:tabLst>
                <a:tab pos="1004888" algn="l"/>
                <a:tab pos="2012950" algn="l"/>
                <a:tab pos="3021013" algn="l"/>
                <a:tab pos="4029075" algn="l"/>
                <a:tab pos="5037138" algn="l"/>
                <a:tab pos="6045200" algn="l"/>
                <a:tab pos="7053263" algn="l"/>
                <a:tab pos="8061325" algn="l"/>
                <a:tab pos="9069388" algn="l"/>
                <a:tab pos="10077450" algn="l"/>
              </a:tabLst>
            </a:pPr>
            <a:r>
              <a:rPr lang="en-US" sz="2300"/>
              <a:t>http://tools.ietf.org/wg </a:t>
            </a:r>
          </a:p>
          <a:p>
            <a:pPr lvl="1">
              <a:lnSpc>
                <a:spcPct val="90000"/>
              </a:lnSpc>
              <a:spcBef>
                <a:spcPts val="675"/>
              </a:spcBef>
              <a:buSzPct val="86000"/>
              <a:tabLst>
                <a:tab pos="1004888" algn="l"/>
                <a:tab pos="2012950" algn="l"/>
                <a:tab pos="3021013" algn="l"/>
                <a:tab pos="4029075" algn="l"/>
                <a:tab pos="5037138" algn="l"/>
                <a:tab pos="6045200" algn="l"/>
                <a:tab pos="7053263" algn="l"/>
                <a:tab pos="8061325" algn="l"/>
                <a:tab pos="9069388" algn="l"/>
                <a:tab pos="10077450" algn="l"/>
              </a:tabLst>
            </a:pPr>
            <a:r>
              <a:rPr lang="en-US" sz="2300"/>
              <a:t>http://tools.ietf.org/wg/foo (for WG “foo”)?</a:t>
            </a:r>
          </a:p>
          <a:p>
            <a:pPr lvl="1">
              <a:lnSpc>
                <a:spcPct val="90000"/>
              </a:lnSpc>
              <a:spcBef>
                <a:spcPts val="675"/>
              </a:spcBef>
              <a:buSzPct val="86000"/>
              <a:tabLst>
                <a:tab pos="1004888" algn="l"/>
                <a:tab pos="2012950" algn="l"/>
                <a:tab pos="3021013" algn="l"/>
                <a:tab pos="4029075" algn="l"/>
                <a:tab pos="5037138" algn="l"/>
                <a:tab pos="6045200" algn="l"/>
                <a:tab pos="7053263" algn="l"/>
                <a:tab pos="8061325" algn="l"/>
                <a:tab pos="9069388" algn="l"/>
                <a:tab pos="10077450" algn="l"/>
              </a:tabLst>
            </a:pPr>
            <a:r>
              <a:rPr lang="en-US" sz="2300"/>
              <a:t>http://datatracker.ietf.org/wg/     (</a:t>
            </a:r>
            <a:r>
              <a:rPr lang="en-US" sz="2300">
                <a:solidFill>
                  <a:srgbClr val="FF0000"/>
                </a:solidFill>
              </a:rPr>
              <a:t>Easiest to use</a:t>
            </a:r>
            <a:r>
              <a:rPr lang="en-US" sz="2300"/>
              <a:t>)</a:t>
            </a:r>
          </a:p>
          <a:p>
            <a:pPr>
              <a:lnSpc>
                <a:spcPct val="90000"/>
              </a:lnSpc>
              <a:spcBef>
                <a:spcPts val="775"/>
              </a:spcBef>
              <a:buSzPct val="113000"/>
              <a:tabLst>
                <a:tab pos="1004888" algn="l"/>
                <a:tab pos="2012950" algn="l"/>
                <a:tab pos="3021013" algn="l"/>
                <a:tab pos="4029075" algn="l"/>
                <a:tab pos="5037138" algn="l"/>
                <a:tab pos="6045200" algn="l"/>
                <a:tab pos="7053263" algn="l"/>
                <a:tab pos="8061325" algn="l"/>
                <a:tab pos="9069388" algn="l"/>
                <a:tab pos="10077450" algn="l"/>
              </a:tabLst>
            </a:pPr>
            <a:r>
              <a:rPr lang="en-US" sz="2700"/>
              <a:t>Internet Drafts:</a:t>
            </a:r>
          </a:p>
          <a:p>
            <a:pPr lvl="1">
              <a:lnSpc>
                <a:spcPct val="90000"/>
              </a:lnSpc>
              <a:spcBef>
                <a:spcPts val="675"/>
              </a:spcBef>
              <a:buSzPct val="86000"/>
              <a:tabLst>
                <a:tab pos="1004888" algn="l"/>
                <a:tab pos="2012950" algn="l"/>
                <a:tab pos="3021013" algn="l"/>
                <a:tab pos="4029075" algn="l"/>
                <a:tab pos="5037138" algn="l"/>
                <a:tab pos="6045200" algn="l"/>
                <a:tab pos="7053263" algn="l"/>
                <a:tab pos="8061325" algn="l"/>
                <a:tab pos="9069388" algn="l"/>
                <a:tab pos="10077450" algn="l"/>
              </a:tabLst>
            </a:pPr>
            <a:r>
              <a:rPr lang="en-US" sz="2300"/>
              <a:t>http://tools.ietf.org/html</a:t>
            </a:r>
          </a:p>
          <a:p>
            <a:pPr>
              <a:lnSpc>
                <a:spcPct val="90000"/>
              </a:lnSpc>
              <a:spcBef>
                <a:spcPts val="775"/>
              </a:spcBef>
              <a:buSzPct val="113000"/>
              <a:tabLst>
                <a:tab pos="1004888" algn="l"/>
                <a:tab pos="2012950" algn="l"/>
                <a:tab pos="3021013" algn="l"/>
                <a:tab pos="4029075" algn="l"/>
                <a:tab pos="5037138" algn="l"/>
                <a:tab pos="6045200" algn="l"/>
                <a:tab pos="7053263" algn="l"/>
                <a:tab pos="8061325" algn="l"/>
                <a:tab pos="9069388" algn="l"/>
                <a:tab pos="10077450" algn="l"/>
              </a:tabLst>
            </a:pPr>
            <a:r>
              <a:rPr lang="en-US" sz="2700"/>
              <a:t>IETF Daily Dose (</a:t>
            </a:r>
            <a:r>
              <a:rPr lang="en-US" sz="2700">
                <a:solidFill>
                  <a:srgbClr val="FF0000"/>
                </a:solidFill>
              </a:rPr>
              <a:t>quick tool to get an update</a:t>
            </a:r>
            <a:r>
              <a:rPr lang="en-US" sz="2700"/>
              <a:t>):</a:t>
            </a:r>
          </a:p>
          <a:p>
            <a:pPr lvl="1">
              <a:lnSpc>
                <a:spcPct val="90000"/>
              </a:lnSpc>
              <a:buSzPct val="113000"/>
              <a:tabLst>
                <a:tab pos="1004888" algn="l"/>
                <a:tab pos="2012950" algn="l"/>
                <a:tab pos="3021013" algn="l"/>
                <a:tab pos="4029075" algn="l"/>
                <a:tab pos="5037138" algn="l"/>
                <a:tab pos="6045200" algn="l"/>
                <a:tab pos="7053263" algn="l"/>
                <a:tab pos="8061325" algn="l"/>
                <a:tab pos="9069388" algn="l"/>
                <a:tab pos="10077450" algn="l"/>
              </a:tabLst>
            </a:pPr>
            <a:r>
              <a:rPr lang="en-US" sz="2300"/>
              <a:t>http://tools.ietf.org/dailydose/</a:t>
            </a:r>
          </a:p>
          <a:p>
            <a:pPr>
              <a:lnSpc>
                <a:spcPct val="90000"/>
              </a:lnSpc>
              <a:spcBef>
                <a:spcPts val="775"/>
              </a:spcBef>
              <a:buSzPct val="113000"/>
              <a:tabLst>
                <a:tab pos="1004888" algn="l"/>
                <a:tab pos="2012950" algn="l"/>
                <a:tab pos="3021013" algn="l"/>
                <a:tab pos="4029075" algn="l"/>
                <a:tab pos="5037138" algn="l"/>
                <a:tab pos="6045200" algn="l"/>
                <a:tab pos="7053263" algn="l"/>
                <a:tab pos="8061325" algn="l"/>
                <a:tab pos="9069388" algn="l"/>
                <a:tab pos="10077450" algn="l"/>
              </a:tabLst>
            </a:pPr>
            <a:r>
              <a:rPr lang="en-US" sz="2700"/>
              <a:t>Upcoming meeting agenda:</a:t>
            </a:r>
          </a:p>
          <a:p>
            <a:pPr lvl="1">
              <a:lnSpc>
                <a:spcPct val="90000"/>
              </a:lnSpc>
              <a:spcBef>
                <a:spcPts val="675"/>
              </a:spcBef>
              <a:buSzPct val="86000"/>
              <a:tabLst>
                <a:tab pos="1004888" algn="l"/>
                <a:tab pos="2012950" algn="l"/>
                <a:tab pos="3021013" algn="l"/>
                <a:tab pos="4029075" algn="l"/>
                <a:tab pos="5037138" algn="l"/>
                <a:tab pos="6045200" algn="l"/>
                <a:tab pos="7053263" algn="l"/>
                <a:tab pos="8061325" algn="l"/>
                <a:tab pos="9069388" algn="l"/>
                <a:tab pos="10077450" algn="l"/>
              </a:tabLst>
            </a:pPr>
            <a:r>
              <a:rPr lang="en-US" sz="2300"/>
              <a:t>http://tools.ietf.org/agenda</a:t>
            </a:r>
          </a:p>
          <a:p>
            <a:pPr>
              <a:lnSpc>
                <a:spcPct val="90000"/>
              </a:lnSpc>
              <a:spcBef>
                <a:spcPts val="775"/>
              </a:spcBef>
              <a:buSzPct val="113000"/>
              <a:tabLst>
                <a:tab pos="1004888" algn="l"/>
                <a:tab pos="2012950" algn="l"/>
                <a:tab pos="3021013" algn="l"/>
                <a:tab pos="4029075" algn="l"/>
                <a:tab pos="5037138" algn="l"/>
                <a:tab pos="6045200" algn="l"/>
                <a:tab pos="7053263" algn="l"/>
                <a:tab pos="8061325" algn="l"/>
                <a:tab pos="9069388" algn="l"/>
                <a:tab pos="10077450" algn="l"/>
              </a:tabLst>
            </a:pPr>
            <a:r>
              <a:rPr lang="en-US" sz="2700"/>
              <a:t>Upcoming BOFs Wiki:</a:t>
            </a:r>
          </a:p>
          <a:p>
            <a:pPr lvl="1">
              <a:lnSpc>
                <a:spcPct val="90000"/>
              </a:lnSpc>
              <a:spcBef>
                <a:spcPts val="675"/>
              </a:spcBef>
              <a:buSzPct val="86000"/>
              <a:tabLst>
                <a:tab pos="1004888" algn="l"/>
                <a:tab pos="2012950" algn="l"/>
                <a:tab pos="3021013" algn="l"/>
                <a:tab pos="4029075" algn="l"/>
                <a:tab pos="5037138" algn="l"/>
                <a:tab pos="6045200" algn="l"/>
                <a:tab pos="7053263" algn="l"/>
                <a:tab pos="8061325" algn="l"/>
                <a:tab pos="9069388" algn="l"/>
                <a:tab pos="10077450" algn="l"/>
              </a:tabLst>
            </a:pPr>
            <a:r>
              <a:rPr lang="en-US" sz="2300"/>
              <a:t>http://tools.ietf.org/bof/trac/wiki</a:t>
            </a:r>
          </a:p>
          <a:p>
            <a:pPr>
              <a:lnSpc>
                <a:spcPct val="90000"/>
              </a:lnSpc>
              <a:spcBef>
                <a:spcPts val="675"/>
              </a:spcBef>
              <a:buSzPct val="130000"/>
              <a:buFont typeface="Tahoma" pitchFamily="34" charset="0"/>
              <a:buNone/>
              <a:tabLst>
                <a:tab pos="1004888" algn="l"/>
                <a:tab pos="2012950" algn="l"/>
                <a:tab pos="3021013" algn="l"/>
                <a:tab pos="4029075" algn="l"/>
                <a:tab pos="5037138" algn="l"/>
                <a:tab pos="6045200" algn="l"/>
                <a:tab pos="7053263" algn="l"/>
                <a:tab pos="8061325" algn="l"/>
                <a:tab pos="9069388" algn="l"/>
                <a:tab pos="10077450" algn="l"/>
              </a:tabLst>
            </a:pPr>
            <a:endParaRPr lang="en-US" sz="2300"/>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ph type="title"/>
          </p:nvPr>
        </p:nvSpPr>
        <p:spPr>
          <a:xfrm>
            <a:off x="688975" y="2819400"/>
            <a:ext cx="8607425" cy="747713"/>
          </a:xfrm>
          <a:ln/>
        </p:spPr>
        <p:txBody>
          <a:bodyPr lIns="0" tIns="0" rIns="0" bIns="0"/>
          <a:lstStyle/>
          <a:p>
            <a:pPr algn="ctr">
              <a:tabLst>
                <a:tab pos="0" algn="l"/>
                <a:tab pos="1006475" algn="l"/>
                <a:tab pos="2014538" algn="l"/>
                <a:tab pos="3022600" algn="l"/>
                <a:tab pos="4030663" algn="l"/>
                <a:tab pos="5038725" algn="l"/>
                <a:tab pos="6046788" algn="l"/>
                <a:tab pos="7054850" algn="l"/>
                <a:tab pos="8062913" algn="l"/>
                <a:tab pos="9070975" algn="l"/>
                <a:tab pos="10079038" algn="l"/>
              </a:tabLst>
            </a:pPr>
            <a:r>
              <a:rPr lang="en-US"/>
              <a:t>Questions?</a:t>
            </a:r>
          </a:p>
        </p:txBody>
      </p:sp>
      <p:sp>
        <p:nvSpPr>
          <p:cNvPr id="21506" name="Text Box 2"/>
          <p:cNvSpPr txBox="1">
            <a:spLocks noChangeArrowheads="1"/>
          </p:cNvSpPr>
          <p:nvPr/>
        </p:nvSpPr>
        <p:spPr bwMode="auto">
          <a:xfrm>
            <a:off x="3948113" y="227013"/>
            <a:ext cx="2314575" cy="642937"/>
          </a:xfrm>
          <a:prstGeom prst="rect">
            <a:avLst/>
          </a:prstGeom>
          <a:noFill/>
          <a:ln w="9525">
            <a:noFill/>
            <a:round/>
            <a:headEnd/>
            <a:tailEnd/>
          </a:ln>
          <a:effectLst/>
        </p:spPr>
        <p:txBody>
          <a:bodyPr wrap="none" lIns="90000" tIns="46800" rIns="90000" bIns="46800">
            <a:spAutoFit/>
          </a:bodyPr>
          <a:lstStyle/>
          <a:p>
            <a:pPr>
              <a:lnSpc>
                <a:spcPct val="100000"/>
              </a:lnSpc>
              <a:buFont typeface="Arial"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000000"/>
                </a:solidFill>
                <a:latin typeface="Arial" charset="0"/>
                <a:ea typeface="DejaVu LGC Sans" charset="0"/>
                <a:cs typeface="DejaVu LGC Sans" charset="0"/>
              </a:rPr>
              <a:t>Thank you</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idx="4294967295"/>
          </p:nvPr>
        </p:nvSpPr>
        <p:spPr>
          <a:xfrm>
            <a:off x="1676400" y="166688"/>
            <a:ext cx="6858000" cy="847725"/>
          </a:xfrm>
          <a:ln/>
        </p:spPr>
        <p:txBody>
          <a:bodyPr/>
          <a:lstStyle/>
          <a:p>
            <a:pPr algn="ctr">
              <a:buClr>
                <a:srgbClr val="000000"/>
              </a:buClr>
              <a:tabLst>
                <a:tab pos="0" algn="l"/>
                <a:tab pos="1006475" algn="l"/>
                <a:tab pos="2014538" algn="l"/>
                <a:tab pos="3022600" algn="l"/>
                <a:tab pos="4030663" algn="l"/>
                <a:tab pos="5038725" algn="l"/>
                <a:tab pos="6046788" algn="l"/>
                <a:tab pos="7054850" algn="l"/>
                <a:tab pos="8062913" algn="l"/>
                <a:tab pos="9070975" algn="l"/>
                <a:tab pos="10079038" algn="l"/>
              </a:tabLst>
            </a:pPr>
            <a:r>
              <a:rPr lang="en-US">
                <a:solidFill>
                  <a:srgbClr val="000000"/>
                </a:solidFill>
              </a:rPr>
              <a:t>Note</a:t>
            </a:r>
          </a:p>
        </p:txBody>
      </p:sp>
      <p:sp>
        <p:nvSpPr>
          <p:cNvPr id="5122" name="Rectangle 2"/>
          <p:cNvSpPr>
            <a:spLocks noGrp="1" noChangeArrowheads="1"/>
          </p:cNvSpPr>
          <p:nvPr>
            <p:ph type="body" idx="4294967295"/>
          </p:nvPr>
        </p:nvSpPr>
        <p:spPr>
          <a:xfrm>
            <a:off x="755650" y="1752600"/>
            <a:ext cx="8574088" cy="4778375"/>
          </a:xfrm>
          <a:ln/>
        </p:spPr>
        <p:txBody>
          <a:bodyPr/>
          <a:lstStyle/>
          <a:p>
            <a:pPr>
              <a:spcBef>
                <a:spcPts val="775"/>
              </a:spcBef>
              <a:buSzPct val="113000"/>
              <a:tabLst>
                <a:tab pos="1004888" algn="l"/>
                <a:tab pos="2012950" algn="l"/>
                <a:tab pos="3021013" algn="l"/>
                <a:tab pos="4029075" algn="l"/>
                <a:tab pos="5037138" algn="l"/>
                <a:tab pos="6045200" algn="l"/>
                <a:tab pos="7053263" algn="l"/>
                <a:tab pos="8061325" algn="l"/>
                <a:tab pos="9069388" algn="l"/>
                <a:tab pos="10077450" algn="l"/>
              </a:tabLst>
            </a:pPr>
            <a:r>
              <a:rPr lang="en-US" sz="3100"/>
              <a:t>This presentation is not an official IETF report</a:t>
            </a:r>
          </a:p>
          <a:p>
            <a:pPr lvl="1">
              <a:spcBef>
                <a:spcPts val="800"/>
              </a:spcBef>
              <a:buSzPct val="73000"/>
              <a:tabLst>
                <a:tab pos="1004888" algn="l"/>
                <a:tab pos="2012950" algn="l"/>
                <a:tab pos="3021013" algn="l"/>
                <a:tab pos="4029075" algn="l"/>
                <a:tab pos="5037138" algn="l"/>
                <a:tab pos="6045200" algn="l"/>
                <a:tab pos="7053263" algn="l"/>
                <a:tab pos="8061325" algn="l"/>
                <a:tab pos="9069388" algn="l"/>
                <a:tab pos="10077450" algn="l"/>
              </a:tabLst>
            </a:pPr>
            <a:r>
              <a:rPr lang="en-US" sz="3200"/>
              <a:t>There is no official IETF Liaison to ARIN or any RIR</a:t>
            </a:r>
          </a:p>
          <a:p>
            <a:pPr>
              <a:spcBef>
                <a:spcPts val="775"/>
              </a:spcBef>
              <a:buSzPct val="113000"/>
              <a:tabLst>
                <a:tab pos="1004888" algn="l"/>
                <a:tab pos="2012950" algn="l"/>
                <a:tab pos="3021013" algn="l"/>
                <a:tab pos="4029075" algn="l"/>
                <a:tab pos="5037138" algn="l"/>
                <a:tab pos="6045200" algn="l"/>
                <a:tab pos="7053263" algn="l"/>
                <a:tab pos="8061325" algn="l"/>
                <a:tab pos="9069388" algn="l"/>
                <a:tab pos="10077450" algn="l"/>
              </a:tabLst>
            </a:pPr>
            <a:r>
              <a:rPr lang="en-US" sz="3100"/>
              <a:t>It is, however, believed to be accurate</a:t>
            </a:r>
          </a:p>
          <a:p>
            <a:pPr>
              <a:spcBef>
                <a:spcPts val="775"/>
              </a:spcBef>
              <a:buSzPct val="113000"/>
              <a:tabLst>
                <a:tab pos="1004888" algn="l"/>
                <a:tab pos="2012950" algn="l"/>
                <a:tab pos="3021013" algn="l"/>
                <a:tab pos="4029075" algn="l"/>
                <a:tab pos="5037138" algn="l"/>
                <a:tab pos="6045200" algn="l"/>
                <a:tab pos="7053263" algn="l"/>
                <a:tab pos="8061325" algn="l"/>
                <a:tab pos="9069388" algn="l"/>
                <a:tab pos="10077450" algn="l"/>
              </a:tabLst>
            </a:pPr>
            <a:r>
              <a:rPr lang="en-US" sz="3100"/>
              <a:t>Errors are the sole responsibility of the author</a:t>
            </a:r>
          </a:p>
          <a:p>
            <a:pPr>
              <a:spcBef>
                <a:spcPts val="775"/>
              </a:spcBef>
              <a:buSzPct val="113000"/>
              <a:tabLst>
                <a:tab pos="1004888" algn="l"/>
                <a:tab pos="2012950" algn="l"/>
                <a:tab pos="3021013" algn="l"/>
                <a:tab pos="4029075" algn="l"/>
                <a:tab pos="5037138" algn="l"/>
                <a:tab pos="6045200" algn="l"/>
                <a:tab pos="7053263" algn="l"/>
                <a:tab pos="8061325" algn="l"/>
                <a:tab pos="9069388" algn="l"/>
                <a:tab pos="10077450" algn="l"/>
              </a:tabLst>
            </a:pPr>
            <a:r>
              <a:rPr lang="en-US" sz="3100"/>
              <a:t>This presentation is not a detailed review of documents mentioned</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ph type="title"/>
          </p:nvPr>
        </p:nvSpPr>
        <p:spPr>
          <a:xfrm>
            <a:off x="685800" y="228600"/>
            <a:ext cx="9075738" cy="747713"/>
          </a:xfrm>
          <a:ln/>
        </p:spPr>
        <p:txBody>
          <a:bodyPr lIns="0" tIns="0" rIns="0" bIns="0"/>
          <a:lstStyle/>
          <a:p>
            <a:pPr algn="ctr">
              <a:buClr>
                <a:srgbClr val="000000"/>
              </a:buClr>
              <a:tabLst>
                <a:tab pos="0" algn="l"/>
                <a:tab pos="1006475" algn="l"/>
                <a:tab pos="2014538" algn="l"/>
                <a:tab pos="3022600" algn="l"/>
                <a:tab pos="4030663" algn="l"/>
                <a:tab pos="5038725" algn="l"/>
                <a:tab pos="6046788" algn="l"/>
                <a:tab pos="7054850" algn="l"/>
                <a:tab pos="8062913" algn="l"/>
                <a:tab pos="9070975" algn="l"/>
                <a:tab pos="10079038" algn="l"/>
              </a:tabLst>
            </a:pPr>
            <a:r>
              <a:rPr lang="en-US">
                <a:solidFill>
                  <a:srgbClr val="000000"/>
                </a:solidFill>
              </a:rPr>
              <a:t>Routing Area WG</a:t>
            </a:r>
          </a:p>
        </p:txBody>
      </p:sp>
      <p:sp>
        <p:nvSpPr>
          <p:cNvPr id="6146" name="Rectangle 2"/>
          <p:cNvSpPr>
            <a:spLocks noChangeArrowheads="1"/>
          </p:cNvSpPr>
          <p:nvPr>
            <p:ph type="body" idx="1"/>
          </p:nvPr>
        </p:nvSpPr>
        <p:spPr>
          <a:xfrm>
            <a:off x="996950" y="1066800"/>
            <a:ext cx="8604250" cy="6011863"/>
          </a:xfrm>
          <a:ln/>
        </p:spPr>
        <p:txBody>
          <a:bodyPr lIns="0" tIns="0" rIns="0" bIns="0"/>
          <a:lstStyle/>
          <a:p>
            <a:pPr marL="330200" indent="-330200">
              <a:spcBef>
                <a:spcPts val="700"/>
              </a:spcBef>
              <a:buClr>
                <a:srgbClr val="009999"/>
              </a:buClr>
              <a:buFont typeface="Tahoma" pitchFamily="34" charset="0"/>
              <a:buNone/>
              <a:tabLst>
                <a:tab pos="958850" algn="l"/>
                <a:tab pos="1966913" algn="l"/>
                <a:tab pos="2974975" algn="l"/>
                <a:tab pos="3983038" algn="l"/>
                <a:tab pos="4991100" algn="l"/>
                <a:tab pos="5999163" algn="l"/>
                <a:tab pos="7007225" algn="l"/>
                <a:tab pos="8015288" algn="l"/>
                <a:tab pos="9023350" algn="l"/>
                <a:tab pos="10031413" algn="l"/>
              </a:tabLst>
            </a:pPr>
            <a:endParaRPr lang="en-GB" sz="2400"/>
          </a:p>
          <a:p>
            <a:pPr marL="330200" indent="-330200">
              <a:spcBef>
                <a:spcPts val="775"/>
              </a:spcBef>
              <a:tabLst>
                <a:tab pos="958850" algn="l"/>
                <a:tab pos="1966913" algn="l"/>
                <a:tab pos="2974975" algn="l"/>
                <a:tab pos="3983038" algn="l"/>
                <a:tab pos="4991100" algn="l"/>
                <a:tab pos="5999163" algn="l"/>
                <a:tab pos="7007225" algn="l"/>
                <a:tab pos="8015288" algn="l"/>
                <a:tab pos="9023350" algn="l"/>
                <a:tab pos="10031413" algn="l"/>
              </a:tabLst>
            </a:pPr>
            <a:r>
              <a:rPr lang="en-GB" sz="3600" i="1"/>
              <a:t>Active Documents:</a:t>
            </a:r>
          </a:p>
          <a:p>
            <a:pPr marL="730250" lvl="1" indent="-273050" fontAlgn="t">
              <a:tabLst>
                <a:tab pos="958850" algn="l"/>
                <a:tab pos="1966913" algn="l"/>
                <a:tab pos="2974975" algn="l"/>
                <a:tab pos="3983038" algn="l"/>
                <a:tab pos="4991100" algn="l"/>
                <a:tab pos="5999163" algn="l"/>
                <a:tab pos="7007225" algn="l"/>
                <a:tab pos="8015288" algn="l"/>
                <a:tab pos="9023350" algn="l"/>
                <a:tab pos="10031413" algn="l"/>
              </a:tabLst>
            </a:pPr>
            <a:r>
              <a:rPr lang="en-US" sz="2000" b="1" i="1"/>
              <a:t>Requirements for MPLS Over a Composite Link </a:t>
            </a:r>
            <a:r>
              <a:rPr lang="en-US" sz="2000" b="1" i="1">
                <a:hlinkClick r:id="rId3"/>
              </a:rPr>
              <a:t>draft-ietf-rtgwg-cl-requirement-01</a:t>
            </a:r>
            <a:r>
              <a:rPr lang="en-US" sz="2000" b="1" i="1"/>
              <a:t> </a:t>
            </a:r>
          </a:p>
          <a:p>
            <a:pPr marL="730250" lvl="1" indent="-273050" fontAlgn="t">
              <a:tabLst>
                <a:tab pos="958850" algn="l"/>
                <a:tab pos="1966913" algn="l"/>
                <a:tab pos="2974975" algn="l"/>
                <a:tab pos="3983038" algn="l"/>
                <a:tab pos="4991100" algn="l"/>
                <a:tab pos="5999163" algn="l"/>
                <a:tab pos="7007225" algn="l"/>
                <a:tab pos="8015288" algn="l"/>
                <a:tab pos="9023350" algn="l"/>
                <a:tab pos="10031413" algn="l"/>
              </a:tabLst>
            </a:pPr>
            <a:r>
              <a:rPr lang="en-US" sz="2000" b="1" i="1"/>
              <a:t>LFA applicability in SP networks(</a:t>
            </a:r>
            <a:r>
              <a:rPr lang="en-US" sz="2000" b="1" i="1">
                <a:hlinkClick r:id="rId4"/>
              </a:rPr>
              <a:t>draft-ietf-rtgwg-lfa-applicability-00</a:t>
            </a:r>
            <a:r>
              <a:rPr lang="en-US" sz="2000" b="1" i="1"/>
              <a:t> )</a:t>
            </a:r>
          </a:p>
          <a:p>
            <a:pPr marL="730250" lvl="1" indent="-273050" fontAlgn="t">
              <a:tabLst>
                <a:tab pos="958850" algn="l"/>
                <a:tab pos="1966913" algn="l"/>
                <a:tab pos="2974975" algn="l"/>
                <a:tab pos="3983038" algn="l"/>
                <a:tab pos="4991100" algn="l"/>
                <a:tab pos="5999163" algn="l"/>
                <a:tab pos="7007225" algn="l"/>
                <a:tab pos="8015288" algn="l"/>
                <a:tab pos="9023350" algn="l"/>
                <a:tab pos="10031413" algn="l"/>
              </a:tabLst>
            </a:pPr>
            <a:endParaRPr lang="en-US" sz="2000" b="1" i="1"/>
          </a:p>
          <a:p>
            <a:pPr marL="730250" lvl="1" indent="-273050">
              <a:buFont typeface="Tahoma" pitchFamily="34" charset="0"/>
              <a:buNone/>
              <a:tabLst>
                <a:tab pos="958850" algn="l"/>
                <a:tab pos="1966913" algn="l"/>
                <a:tab pos="2974975" algn="l"/>
                <a:tab pos="3983038" algn="l"/>
                <a:tab pos="4991100" algn="l"/>
                <a:tab pos="5999163" algn="l"/>
                <a:tab pos="7007225" algn="l"/>
                <a:tab pos="8015288" algn="l"/>
                <a:tab pos="9023350" algn="l"/>
                <a:tab pos="10031413" algn="l"/>
              </a:tabLst>
            </a:pPr>
            <a:endParaRPr lang="en-GB" sz="2000" i="1"/>
          </a:p>
          <a:p>
            <a:pPr marL="730250" lvl="1" indent="-273050">
              <a:buFont typeface="Tahoma" pitchFamily="34" charset="0"/>
              <a:buNone/>
              <a:tabLst>
                <a:tab pos="958850" algn="l"/>
                <a:tab pos="1966913" algn="l"/>
                <a:tab pos="2974975" algn="l"/>
                <a:tab pos="3983038" algn="l"/>
                <a:tab pos="4991100" algn="l"/>
                <a:tab pos="5999163" algn="l"/>
                <a:tab pos="7007225" algn="l"/>
                <a:tab pos="8015288" algn="l"/>
                <a:tab pos="9023350" algn="l"/>
                <a:tab pos="10031413" algn="l"/>
              </a:tabLst>
            </a:pPr>
            <a:endParaRPr lang="en-GB" sz="2400" i="1"/>
          </a:p>
          <a:p>
            <a:pPr marL="330200" indent="-330200">
              <a:spcBef>
                <a:spcPts val="775"/>
              </a:spcBef>
              <a:tabLst>
                <a:tab pos="958850" algn="l"/>
                <a:tab pos="1966913" algn="l"/>
                <a:tab pos="2974975" algn="l"/>
                <a:tab pos="3983038" algn="l"/>
                <a:tab pos="4991100" algn="l"/>
                <a:tab pos="5999163" algn="l"/>
                <a:tab pos="7007225" algn="l"/>
                <a:tab pos="8015288" algn="l"/>
                <a:tab pos="9023350" algn="l"/>
                <a:tab pos="10031413" algn="l"/>
              </a:tabLst>
            </a:pPr>
            <a:endParaRPr lang="en-GB" sz="3600" i="1"/>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idx="4294967295"/>
          </p:nvPr>
        </p:nvSpPr>
        <p:spPr>
          <a:xfrm>
            <a:off x="1452563" y="-76200"/>
            <a:ext cx="9063037" cy="1252538"/>
          </a:xfrm>
          <a:ln/>
        </p:spPr>
        <p:txBody>
          <a:bodyPr/>
          <a:lstStyle/>
          <a:p>
            <a:pPr>
              <a:buClr>
                <a:srgbClr val="000000"/>
              </a:buClr>
              <a:tabLst>
                <a:tab pos="0" algn="l"/>
                <a:tab pos="1006475" algn="l"/>
                <a:tab pos="2014538" algn="l"/>
                <a:tab pos="3022600" algn="l"/>
                <a:tab pos="4030663" algn="l"/>
                <a:tab pos="5038725" algn="l"/>
                <a:tab pos="6046788" algn="l"/>
                <a:tab pos="7054850" algn="l"/>
                <a:tab pos="8062913" algn="l"/>
                <a:tab pos="9070975" algn="l"/>
                <a:tab pos="10079038" algn="l"/>
              </a:tabLst>
            </a:pPr>
            <a:r>
              <a:rPr lang="en-US">
                <a:solidFill>
                  <a:srgbClr val="000000"/>
                </a:solidFill>
              </a:rPr>
              <a:t>IPv6 Maintenance WG (6man)‏</a:t>
            </a:r>
          </a:p>
        </p:txBody>
      </p:sp>
      <p:sp>
        <p:nvSpPr>
          <p:cNvPr id="7170" name="Rectangle 2"/>
          <p:cNvSpPr>
            <a:spLocks noGrp="1" noChangeArrowheads="1"/>
          </p:cNvSpPr>
          <p:nvPr>
            <p:ph type="body" idx="4294967295"/>
          </p:nvPr>
        </p:nvSpPr>
        <p:spPr>
          <a:xfrm>
            <a:off x="533400" y="1295400"/>
            <a:ext cx="9063038" cy="5948363"/>
          </a:xfrm>
          <a:ln/>
        </p:spPr>
        <p:txBody>
          <a:bodyPr/>
          <a:lstStyle/>
          <a:p>
            <a:pPr>
              <a:lnSpc>
                <a:spcPct val="90000"/>
              </a:lnSpc>
              <a:tabLst>
                <a:tab pos="1004888" algn="l"/>
                <a:tab pos="2012950" algn="l"/>
                <a:tab pos="3021013" algn="l"/>
                <a:tab pos="4029075" algn="l"/>
                <a:tab pos="5037138" algn="l"/>
                <a:tab pos="6045200" algn="l"/>
                <a:tab pos="7053263" algn="l"/>
                <a:tab pos="8061325" algn="l"/>
                <a:tab pos="9069388" algn="l"/>
                <a:tab pos="10077450" algn="l"/>
              </a:tabLst>
            </a:pPr>
            <a:r>
              <a:rPr lang="en-US" sz="3100" i="1"/>
              <a:t>Active documents:</a:t>
            </a: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cs typeface="Courier New" pitchFamily="49" charset="0"/>
              </a:rPr>
              <a:t>A uniform format for IPv6 extension headers (</a:t>
            </a:r>
            <a:r>
              <a:rPr lang="en-US" sz="1600" b="1">
                <a:cs typeface="Courier New" pitchFamily="49" charset="0"/>
                <a:hlinkClick r:id="rId3"/>
              </a:rPr>
              <a:t>draft-ietf-6man-exthdr-00</a:t>
            </a:r>
            <a:r>
              <a:rPr lang="en-US" sz="1600" b="1">
                <a:cs typeface="Courier New" pitchFamily="49" charset="0"/>
              </a:rPr>
              <a:t>) </a:t>
            </a: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cs typeface="Courier New" pitchFamily="49" charset="0"/>
              </a:rPr>
              <a:t>Things To Be Included in RFC 3484 Revision (</a:t>
            </a:r>
            <a:r>
              <a:rPr lang="en-US" sz="1600" b="1">
                <a:cs typeface="Courier New" pitchFamily="49" charset="0"/>
                <a:hlinkClick r:id="rId4"/>
              </a:rPr>
              <a:t>draft-ietf-6man-rfc3484-revise-00</a:t>
            </a:r>
            <a:r>
              <a:rPr lang="en-US" sz="1600" b="1">
                <a:cs typeface="Courier New" pitchFamily="49" charset="0"/>
              </a:rPr>
              <a:t>)</a:t>
            </a: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cs typeface="Courier New" pitchFamily="49" charset="0"/>
              </a:rPr>
              <a:t>RPL Option for Carrying RPL Information in Data-Plane Datagrams(</a:t>
            </a:r>
            <a:r>
              <a:rPr lang="en-US" sz="1600" b="1">
                <a:cs typeface="Courier New" pitchFamily="49" charset="0"/>
                <a:hlinkClick r:id="rId5"/>
              </a:rPr>
              <a:t>draft-ietf-6man-rpl-option-00</a:t>
            </a:r>
            <a:r>
              <a:rPr lang="en-US" sz="1600" b="1">
                <a:cs typeface="Courier New" pitchFamily="49" charset="0"/>
              </a:rPr>
              <a:t> )</a:t>
            </a: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cs typeface="Courier New" pitchFamily="49" charset="0"/>
              </a:rPr>
              <a:t>An IPv6 Routing Header for Source Routes with RPL (</a:t>
            </a:r>
            <a:r>
              <a:rPr lang="en-US" sz="1600" b="1">
                <a:cs typeface="Courier New" pitchFamily="49" charset="0"/>
                <a:hlinkClick r:id="rId6"/>
              </a:rPr>
              <a:t>draft-ietf-6man-rpl-routing-header-00</a:t>
            </a:r>
            <a:r>
              <a:rPr lang="en-US" sz="1600" b="1">
                <a:cs typeface="Courier New" pitchFamily="49" charset="0"/>
              </a:rPr>
              <a:t> )</a:t>
            </a: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cs typeface="Courier New" pitchFamily="49" charset="0"/>
              </a:rPr>
              <a:t>IPv6 UDP Checksum Considerations (</a:t>
            </a:r>
            <a:r>
              <a:rPr lang="en-US" sz="1600" b="1">
                <a:cs typeface="Courier New" pitchFamily="49" charset="0"/>
                <a:hlinkClick r:id="rId7"/>
              </a:rPr>
              <a:t>draft-ietf-6man-udpzero-01</a:t>
            </a:r>
            <a:r>
              <a:rPr lang="en-US" sz="1600" b="1">
                <a:cs typeface="Courier New" pitchFamily="49" charset="0"/>
              </a:rPr>
              <a:t> )</a:t>
            </a:r>
          </a:p>
          <a:p>
            <a:pPr lvl="1">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cs typeface="Courier New" pitchFamily="49" charset="0"/>
              </a:rPr>
              <a:t>IPv6 Node Requirements RFC 4294-bis (draft-ietf-6man-node-req-bis-05.txt) </a:t>
            </a:r>
          </a:p>
          <a:p>
            <a:pPr lvl="1">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1600" b="1">
              <a:solidFill>
                <a:schemeClr val="tx1"/>
              </a:solidFill>
              <a:latin typeface="Arial Unicode MS" pitchFamily="34" charset="-128"/>
              <a:cs typeface="Courier New" pitchFamily="49" charset="0"/>
            </a:endParaRPr>
          </a:p>
          <a:p>
            <a:pPr>
              <a:lnSpc>
                <a:spcPct val="90000"/>
              </a:lnSpc>
              <a:tabLst>
                <a:tab pos="1004888" algn="l"/>
                <a:tab pos="2012950" algn="l"/>
                <a:tab pos="3021013" algn="l"/>
                <a:tab pos="4029075" algn="l"/>
                <a:tab pos="5037138" algn="l"/>
                <a:tab pos="6045200" algn="l"/>
                <a:tab pos="7053263" algn="l"/>
                <a:tab pos="8061325" algn="l"/>
                <a:tab pos="9069388" algn="l"/>
                <a:tab pos="10077450" algn="l"/>
              </a:tabLst>
            </a:pPr>
            <a:r>
              <a:rPr lang="en-US" sz="3100" i="1"/>
              <a:t>RFC Editor Queue:</a:t>
            </a:r>
          </a:p>
          <a:p>
            <a:pPr lvl="1">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solidFill>
                  <a:schemeClr val="tx1"/>
                </a:solidFill>
                <a:cs typeface="Courier New" pitchFamily="49" charset="0"/>
              </a:rPr>
              <a:t>IPv6 Router Advertisement Options for DNS Configuration RFC 5006-(bis draft-ietf-6man-dns-options-bis-08) </a:t>
            </a:r>
          </a:p>
          <a:p>
            <a:pPr lvl="1">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1600" b="1">
              <a:solidFill>
                <a:schemeClr val="tx1"/>
              </a:solidFill>
              <a:cs typeface="Courier New" pitchFamily="49" charset="0"/>
            </a:endParaRPr>
          </a:p>
          <a:p>
            <a:pPr>
              <a:lnSpc>
                <a:spcPct val="90000"/>
              </a:lnSpc>
              <a:tabLst>
                <a:tab pos="1004888" algn="l"/>
                <a:tab pos="2012950" algn="l"/>
                <a:tab pos="3021013" algn="l"/>
                <a:tab pos="4029075" algn="l"/>
                <a:tab pos="5037138" algn="l"/>
                <a:tab pos="6045200" algn="l"/>
                <a:tab pos="7053263" algn="l"/>
                <a:tab pos="8061325" algn="l"/>
                <a:tab pos="9069388" algn="l"/>
                <a:tab pos="10077450" algn="l"/>
              </a:tabLst>
            </a:pPr>
            <a:r>
              <a:rPr lang="en-US" sz="3100" i="1"/>
              <a:t>Newly published:</a:t>
            </a: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solidFill>
                  <a:schemeClr val="tx1"/>
                </a:solidFill>
                <a:latin typeface="Arial Unicode MS" pitchFamily="34" charset="-128"/>
                <a:cs typeface="Courier New" pitchFamily="49" charset="0"/>
              </a:rPr>
              <a:t>RFC 5952 A Recommendation for IPv6 Address Text Representation (</a:t>
            </a:r>
            <a:r>
              <a:rPr lang="en-US" sz="1600" b="1">
                <a:solidFill>
                  <a:schemeClr val="tx1"/>
                </a:solidFill>
                <a:latin typeface="Arial Unicode MS" pitchFamily="34" charset="-128"/>
                <a:cs typeface="Courier New" pitchFamily="49" charset="0"/>
                <a:hlinkClick r:id="rId8"/>
              </a:rPr>
              <a:t>draft-ietf-6man-text-addr-representation</a:t>
            </a:r>
            <a:r>
              <a:rPr lang="en-US" sz="1600" b="1">
                <a:solidFill>
                  <a:schemeClr val="tx1"/>
                </a:solidFill>
                <a:latin typeface="Arial Unicode MS" pitchFamily="34" charset="-128"/>
                <a:cs typeface="Courier New" pitchFamily="49" charset="0"/>
              </a:rPr>
              <a:t>)</a:t>
            </a:r>
          </a:p>
          <a:p>
            <a:pPr lvl="1">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1600" b="1">
              <a:solidFill>
                <a:schemeClr val="tx1"/>
              </a:solidFill>
              <a:cs typeface="Courier New" pitchFamily="49" charset="0"/>
            </a:endParaRP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idx="4294967295"/>
          </p:nvPr>
        </p:nvSpPr>
        <p:spPr>
          <a:xfrm>
            <a:off x="2024063" y="-117475"/>
            <a:ext cx="8567737" cy="1260475"/>
          </a:xfrm>
          <a:ln/>
        </p:spPr>
        <p:txBody>
          <a:bodyPr/>
          <a:lstStyle/>
          <a:p>
            <a:pPr>
              <a:buClr>
                <a:srgbClr val="000000"/>
              </a:buClr>
              <a:tabLst>
                <a:tab pos="0" algn="l"/>
                <a:tab pos="1006475" algn="l"/>
                <a:tab pos="2014538" algn="l"/>
                <a:tab pos="3022600" algn="l"/>
                <a:tab pos="4030663" algn="l"/>
                <a:tab pos="5038725" algn="l"/>
                <a:tab pos="6046788" algn="l"/>
                <a:tab pos="7054850" algn="l"/>
                <a:tab pos="8062913" algn="l"/>
                <a:tab pos="9070975" algn="l"/>
                <a:tab pos="10079038" algn="l"/>
              </a:tabLst>
            </a:pPr>
            <a:r>
              <a:rPr lang="en-US">
                <a:solidFill>
                  <a:srgbClr val="000000"/>
                </a:solidFill>
              </a:rPr>
              <a:t>V6 Operations (V6OPS)‏</a:t>
            </a:r>
          </a:p>
        </p:txBody>
      </p:sp>
      <p:sp>
        <p:nvSpPr>
          <p:cNvPr id="8194" name="Rectangle 2"/>
          <p:cNvSpPr>
            <a:spLocks noGrp="1" noChangeArrowheads="1"/>
          </p:cNvSpPr>
          <p:nvPr>
            <p:ph type="body" idx="4294967295"/>
          </p:nvPr>
        </p:nvSpPr>
        <p:spPr>
          <a:xfrm>
            <a:off x="755650" y="1406525"/>
            <a:ext cx="8569325" cy="4537075"/>
          </a:xfrm>
          <a:ln/>
        </p:spPr>
        <p:txBody>
          <a:bodyPr/>
          <a:lstStyle/>
          <a:p>
            <a:pPr>
              <a:spcBef>
                <a:spcPts val="775"/>
              </a:spcBef>
              <a:tabLst>
                <a:tab pos="1004888" algn="l"/>
                <a:tab pos="2012950" algn="l"/>
                <a:tab pos="3021013" algn="l"/>
                <a:tab pos="4029075" algn="l"/>
                <a:tab pos="5037138" algn="l"/>
                <a:tab pos="6045200" algn="l"/>
                <a:tab pos="7053263" algn="l"/>
                <a:tab pos="8061325" algn="l"/>
                <a:tab pos="9069388" algn="l"/>
                <a:tab pos="10077450" algn="l"/>
              </a:tabLst>
            </a:pPr>
            <a:r>
              <a:rPr lang="en-GB" sz="3100" i="1"/>
              <a:t>Active Drafts:</a:t>
            </a:r>
          </a:p>
          <a:p>
            <a:pPr lvl="1" fontAlgn="t">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t>IPv6 Address Assignment to End Sites (</a:t>
            </a:r>
            <a:r>
              <a:rPr lang="en-US" sz="1600" b="1">
                <a:hlinkClick r:id="rId3"/>
              </a:rPr>
              <a:t>draft-ietf-v6ops-3177bis-end-sites-00</a:t>
            </a:r>
            <a:r>
              <a:rPr lang="en-US" sz="1600" b="1"/>
              <a:t> )</a:t>
            </a:r>
          </a:p>
          <a:p>
            <a:pPr lvl="1">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t>Recommended Simple Security Capabilities in Customer Premises Equipment for Providing Residential IPv6 Internet Service (</a:t>
            </a:r>
            <a:r>
              <a:rPr lang="en-US" sz="1600" b="1">
                <a:latin typeface="Arial Unicode MS" pitchFamily="34" charset="-128"/>
                <a:cs typeface="Courier New" pitchFamily="49" charset="0"/>
              </a:rPr>
              <a:t>draft-ietf-v6ops-cpe-simple-security-14)</a:t>
            </a:r>
            <a:r>
              <a:rPr lang="en-US" sz="1600" b="1"/>
              <a:t> </a:t>
            </a:r>
          </a:p>
          <a:p>
            <a:pPr lvl="1">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cs typeface="Courier New" pitchFamily="49" charset="0"/>
              </a:rPr>
              <a:t>An Incremental Carrier-Grade NAT (CGN) for IPv6 Transition (draft-ietf-v6ops-incremental-cgn-01.txt) </a:t>
            </a:r>
          </a:p>
          <a:p>
            <a:pPr lvl="1" fontAlgn="t">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cs typeface="Courier New" pitchFamily="49" charset="0"/>
              </a:rPr>
              <a:t>IPv6 Router Advertisement Guard (</a:t>
            </a:r>
            <a:r>
              <a:rPr lang="en-US" sz="1600" b="1">
                <a:cs typeface="Courier New" pitchFamily="49" charset="0"/>
                <a:hlinkClick r:id="rId4"/>
              </a:rPr>
              <a:t>draft-ietf-v6ops-ra-guard-08</a:t>
            </a:r>
            <a:r>
              <a:rPr lang="en-US" sz="1600" b="1">
                <a:cs typeface="Courier New" pitchFamily="49" charset="0"/>
              </a:rPr>
              <a:t> )</a:t>
            </a:r>
          </a:p>
          <a:p>
            <a:pPr lvl="1" fontAlgn="t">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cs typeface="Courier New" pitchFamily="49" charset="0"/>
              </a:rPr>
              <a:t>Routing Loop Attack using IPv6 Automatic Tunnels: Problem Statement and Proposed Mitigations(</a:t>
            </a:r>
            <a:r>
              <a:rPr lang="en-US" sz="1600" b="1">
                <a:cs typeface="Courier New" pitchFamily="49" charset="0"/>
                <a:hlinkClick r:id="rId5"/>
              </a:rPr>
              <a:t>draft-ietf-v6ops-tunnel-loops-00</a:t>
            </a:r>
            <a:r>
              <a:rPr lang="en-US" sz="1600" b="1">
                <a:cs typeface="Courier New" pitchFamily="49" charset="0"/>
              </a:rPr>
              <a:t> )</a:t>
            </a:r>
          </a:p>
          <a:p>
            <a:pPr lvl="1">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cs typeface="Courier New" pitchFamily="49" charset="0"/>
              </a:rPr>
              <a:t>Security Concerns With IP Tunneling (draft-ietf-v6ops-tunnel-security-concerns-02) </a:t>
            </a:r>
          </a:p>
          <a:p>
            <a:pPr lvl="1" fontAlgn="t">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cs typeface="Courier New" pitchFamily="49" charset="0"/>
              </a:rPr>
              <a:t>Mobile Networks Considerations for IPv6 Deployment(</a:t>
            </a:r>
            <a:r>
              <a:rPr lang="en-US" sz="1600" b="1">
                <a:cs typeface="Courier New" pitchFamily="49" charset="0"/>
                <a:hlinkClick r:id="rId6"/>
              </a:rPr>
              <a:t>draft-ietf-v6ops-v6-in-mobile-networks-01</a:t>
            </a:r>
            <a:r>
              <a:rPr lang="en-US" sz="1600" b="1">
                <a:cs typeface="Courier New" pitchFamily="49" charset="0"/>
              </a:rPr>
              <a:t> )</a:t>
            </a:r>
          </a:p>
          <a:p>
            <a:pPr lvl="1" fontAlgn="t">
              <a:spcBef>
                <a:spcPts val="450"/>
              </a:spcBef>
              <a:buSzPct val="75000"/>
              <a:buFont typeface="Tahoma" pitchFamily="34" charset="0"/>
              <a:buNone/>
              <a:tabLst>
                <a:tab pos="1004888" algn="l"/>
                <a:tab pos="2012950" algn="l"/>
                <a:tab pos="3021013" algn="l"/>
                <a:tab pos="4029075" algn="l"/>
                <a:tab pos="5037138" algn="l"/>
                <a:tab pos="6045200" algn="l"/>
                <a:tab pos="7053263" algn="l"/>
                <a:tab pos="8061325" algn="l"/>
                <a:tab pos="9069388" algn="l"/>
                <a:tab pos="10077450" algn="l"/>
              </a:tabLst>
            </a:pPr>
            <a:endParaRPr lang="en-US" sz="1600" b="1">
              <a:cs typeface="Courier New" pitchFamily="49" charset="0"/>
            </a:endParaRPr>
          </a:p>
          <a:p>
            <a:pPr lvl="1">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1600" b="1">
              <a:cs typeface="Courier New" pitchFamily="49"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2024063" y="-117475"/>
            <a:ext cx="8567737" cy="1260475"/>
          </a:xfrm>
          <a:ln/>
        </p:spPr>
        <p:txBody>
          <a:bodyPr/>
          <a:lstStyle/>
          <a:p>
            <a:pPr>
              <a:buClr>
                <a:srgbClr val="000000"/>
              </a:buClr>
              <a:tabLst>
                <a:tab pos="0" algn="l"/>
                <a:tab pos="1006475" algn="l"/>
                <a:tab pos="2014538" algn="l"/>
                <a:tab pos="3022600" algn="l"/>
                <a:tab pos="4030663" algn="l"/>
                <a:tab pos="5038725" algn="l"/>
                <a:tab pos="6046788" algn="l"/>
                <a:tab pos="7054850" algn="l"/>
                <a:tab pos="8062913" algn="l"/>
                <a:tab pos="9070975" algn="l"/>
                <a:tab pos="10079038" algn="l"/>
              </a:tabLst>
            </a:pPr>
            <a:r>
              <a:rPr lang="en-US">
                <a:solidFill>
                  <a:srgbClr val="000000"/>
                </a:solidFill>
              </a:rPr>
              <a:t>V6OPS </a:t>
            </a:r>
            <a:r>
              <a:rPr lang="en-US" sz="1600">
                <a:solidFill>
                  <a:srgbClr val="000000"/>
                </a:solidFill>
              </a:rPr>
              <a:t>Continued</a:t>
            </a:r>
          </a:p>
        </p:txBody>
      </p:sp>
      <p:sp>
        <p:nvSpPr>
          <p:cNvPr id="63491" name="Rectangle 3"/>
          <p:cNvSpPr>
            <a:spLocks noGrp="1" noChangeArrowheads="1"/>
          </p:cNvSpPr>
          <p:nvPr>
            <p:ph type="body" idx="1"/>
          </p:nvPr>
        </p:nvSpPr>
        <p:spPr>
          <a:xfrm>
            <a:off x="755650" y="1406525"/>
            <a:ext cx="8569325" cy="4537075"/>
          </a:xfrm>
          <a:ln/>
        </p:spPr>
        <p:txBody>
          <a:bodyPr/>
          <a:lstStyle/>
          <a:p>
            <a:pPr>
              <a:lnSpc>
                <a:spcPct val="90000"/>
              </a:lnSpc>
              <a:spcBef>
                <a:spcPts val="775"/>
              </a:spcBef>
              <a:tabLst>
                <a:tab pos="1004888" algn="l"/>
                <a:tab pos="2012950" algn="l"/>
                <a:tab pos="3021013" algn="l"/>
                <a:tab pos="4029075" algn="l"/>
                <a:tab pos="5037138" algn="l"/>
                <a:tab pos="6045200" algn="l"/>
                <a:tab pos="7053263" algn="l"/>
                <a:tab pos="8061325" algn="l"/>
                <a:tab pos="9069388" algn="l"/>
                <a:tab pos="10077450" algn="l"/>
              </a:tabLst>
            </a:pPr>
            <a:r>
              <a:rPr lang="en-GB" sz="3100" i="1"/>
              <a:t>RFC Editor Queue</a:t>
            </a:r>
          </a:p>
          <a:p>
            <a:pPr lvl="1">
              <a:lnSpc>
                <a:spcPct val="90000"/>
              </a:lnSpc>
              <a:tabLst>
                <a:tab pos="1004888" algn="l"/>
                <a:tab pos="2012950" algn="l"/>
                <a:tab pos="3021013" algn="l"/>
                <a:tab pos="4029075" algn="l"/>
                <a:tab pos="5037138" algn="l"/>
                <a:tab pos="6045200" algn="l"/>
                <a:tab pos="7053263" algn="l"/>
                <a:tab pos="8061325" algn="l"/>
                <a:tab pos="9069388" algn="l"/>
                <a:tab pos="10077450" algn="l"/>
              </a:tabLst>
            </a:pPr>
            <a:r>
              <a:rPr lang="en-US" sz="1600" b="1">
                <a:cs typeface="Courier New" pitchFamily="49" charset="0"/>
              </a:rPr>
              <a:t>Basic Requirements for IPv6 Customer Edge Routers (draft-ietf-v6ops-ipv6-cpe-router-07)</a:t>
            </a: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cs typeface="Courier New" pitchFamily="49" charset="0"/>
              </a:rPr>
              <a:t>Emerging Service Provider Scenarios for IPv6 Deployment(</a:t>
            </a:r>
            <a:r>
              <a:rPr lang="en-US" sz="1600" b="1">
                <a:cs typeface="Courier New" pitchFamily="49" charset="0"/>
                <a:hlinkClick r:id="rId3"/>
              </a:rPr>
              <a:t>draft-ietf-v6ops-isp-scenarios-00</a:t>
            </a:r>
            <a:r>
              <a:rPr lang="en-US" sz="1600" b="1">
                <a:cs typeface="Courier New" pitchFamily="49" charset="0"/>
              </a:rPr>
              <a:t> )</a:t>
            </a:r>
          </a:p>
          <a:p>
            <a:pPr lvl="1">
              <a:lnSpc>
                <a:spcPct val="90000"/>
              </a:lnSpc>
              <a:buFont typeface="Tahoma" pitchFamily="34" charset="0"/>
              <a:buNone/>
              <a:tabLst>
                <a:tab pos="1004888" algn="l"/>
                <a:tab pos="2012950" algn="l"/>
                <a:tab pos="3021013" algn="l"/>
                <a:tab pos="4029075" algn="l"/>
                <a:tab pos="5037138" algn="l"/>
                <a:tab pos="6045200" algn="l"/>
                <a:tab pos="7053263" algn="l"/>
                <a:tab pos="8061325" algn="l"/>
                <a:tab pos="9069388" algn="l"/>
                <a:tab pos="10077450" algn="l"/>
              </a:tabLst>
            </a:pPr>
            <a:endParaRPr lang="en-GB" sz="2700" i="1"/>
          </a:p>
          <a:p>
            <a:pPr>
              <a:lnSpc>
                <a:spcPct val="90000"/>
              </a:lnSpc>
              <a:spcBef>
                <a:spcPts val="775"/>
              </a:spcBef>
              <a:tabLst>
                <a:tab pos="1004888" algn="l"/>
                <a:tab pos="2012950" algn="l"/>
                <a:tab pos="3021013" algn="l"/>
                <a:tab pos="4029075" algn="l"/>
                <a:tab pos="5037138" algn="l"/>
                <a:tab pos="6045200" algn="l"/>
                <a:tab pos="7053263" algn="l"/>
                <a:tab pos="8061325" algn="l"/>
                <a:tab pos="9069388" algn="l"/>
                <a:tab pos="10077450" algn="l"/>
              </a:tabLst>
            </a:pPr>
            <a:r>
              <a:rPr lang="en-GB" sz="3100" i="1"/>
              <a:t>IESG Review</a:t>
            </a: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cs typeface="Courier New" pitchFamily="49" charset="0"/>
              </a:rPr>
              <a:t>Rogue IPv6 Router Advertisement Problem Statement(</a:t>
            </a:r>
            <a:r>
              <a:rPr lang="en-US" sz="1600" b="1">
                <a:cs typeface="Courier New" pitchFamily="49" charset="0"/>
                <a:hlinkClick r:id="rId4"/>
              </a:rPr>
              <a:t>draft-ietf-v6ops-rogue-ra-01</a:t>
            </a:r>
            <a:r>
              <a:rPr lang="en-US" sz="1600" b="1">
                <a:cs typeface="Courier New" pitchFamily="49" charset="0"/>
              </a:rPr>
              <a:t> )</a:t>
            </a:r>
          </a:p>
          <a:p>
            <a:pPr lvl="1">
              <a:lnSpc>
                <a:spcPct val="90000"/>
              </a:lnSpc>
              <a:buFont typeface="Tahoma" pitchFamily="34" charset="0"/>
              <a:buNone/>
              <a:tabLst>
                <a:tab pos="1004888" algn="l"/>
                <a:tab pos="2012950" algn="l"/>
                <a:tab pos="3021013" algn="l"/>
                <a:tab pos="4029075" algn="l"/>
                <a:tab pos="5037138" algn="l"/>
                <a:tab pos="6045200" algn="l"/>
                <a:tab pos="7053263" algn="l"/>
                <a:tab pos="8061325" algn="l"/>
                <a:tab pos="9069388" algn="l"/>
                <a:tab pos="10077450" algn="l"/>
              </a:tabLst>
            </a:pPr>
            <a:endParaRPr lang="en-GB" sz="2700" i="1"/>
          </a:p>
          <a:p>
            <a:pPr>
              <a:lnSpc>
                <a:spcPct val="90000"/>
              </a:lnSpc>
              <a:spcBef>
                <a:spcPts val="775"/>
              </a:spcBef>
              <a:tabLst>
                <a:tab pos="1004888" algn="l"/>
                <a:tab pos="2012950" algn="l"/>
                <a:tab pos="3021013" algn="l"/>
                <a:tab pos="4029075" algn="l"/>
                <a:tab pos="5037138" algn="l"/>
                <a:tab pos="6045200" algn="l"/>
                <a:tab pos="7053263" algn="l"/>
                <a:tab pos="8061325" algn="l"/>
                <a:tab pos="9069388" algn="l"/>
                <a:tab pos="10077450" algn="l"/>
              </a:tabLst>
            </a:pPr>
            <a:r>
              <a:rPr lang="en-GB" sz="3100" i="1"/>
              <a:t>Newly Published:</a:t>
            </a: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t>RFC 5963 IPv6 Deployment in Internet Exchange Points (IXPs) (</a:t>
            </a:r>
            <a:r>
              <a:rPr lang="en-US" sz="1600" b="1">
                <a:hlinkClick r:id="rId5"/>
              </a:rPr>
              <a:t>draft-ietf-v6ops-v6inixp</a:t>
            </a:r>
            <a:r>
              <a:rPr lang="en-US" sz="1600" b="1"/>
              <a:t>) </a:t>
            </a:r>
          </a:p>
          <a:p>
            <a:pPr lvl="1" fontAlgn="t">
              <a:lnSpc>
                <a:spcPct val="90000"/>
              </a:lnSpc>
              <a:spcBef>
                <a:spcPts val="450"/>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1600" b="1"/>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idx="4294967295"/>
          </p:nvPr>
        </p:nvSpPr>
        <p:spPr>
          <a:xfrm>
            <a:off x="1295400" y="228600"/>
            <a:ext cx="8139113" cy="766763"/>
          </a:xfrm>
          <a:ln/>
        </p:spPr>
        <p:txBody>
          <a:bodyPr lIns="0" tIns="0" rIns="0" bIns="0"/>
          <a:lstStyle/>
          <a:p>
            <a:pPr algn="ctr">
              <a:buClr>
                <a:srgbClr val="000000"/>
              </a:buClr>
              <a:tabLst>
                <a:tab pos="0" algn="l"/>
                <a:tab pos="1006475" algn="l"/>
                <a:tab pos="2014538" algn="l"/>
                <a:tab pos="3022600" algn="l"/>
                <a:tab pos="4030663" algn="l"/>
                <a:tab pos="5038725" algn="l"/>
                <a:tab pos="6046788" algn="l"/>
                <a:tab pos="7054850" algn="l"/>
                <a:tab pos="8062913" algn="l"/>
                <a:tab pos="9070975" algn="l"/>
                <a:tab pos="10079038" algn="l"/>
              </a:tabLst>
            </a:pPr>
            <a:r>
              <a:rPr lang="en-US" sz="5000">
                <a:solidFill>
                  <a:srgbClr val="000000"/>
                </a:solidFill>
              </a:rPr>
              <a:t>SHIM6 WG</a:t>
            </a:r>
          </a:p>
        </p:txBody>
      </p:sp>
      <p:sp>
        <p:nvSpPr>
          <p:cNvPr id="9218" name="Rectangle 2"/>
          <p:cNvSpPr>
            <a:spLocks noGrp="1" noChangeArrowheads="1"/>
          </p:cNvSpPr>
          <p:nvPr>
            <p:ph type="body" idx="4294967295"/>
          </p:nvPr>
        </p:nvSpPr>
        <p:spPr>
          <a:xfrm>
            <a:off x="827088" y="1524000"/>
            <a:ext cx="8142287" cy="5773738"/>
          </a:xfrm>
          <a:ln/>
        </p:spPr>
        <p:txBody>
          <a:bodyPr lIns="0" tIns="0" rIns="0" bIns="0"/>
          <a:lstStyle/>
          <a:p>
            <a:pPr>
              <a:lnSpc>
                <a:spcPct val="116000"/>
              </a:lnSpc>
              <a:spcBef>
                <a:spcPts val="675"/>
              </a:spcBef>
              <a:tabLst>
                <a:tab pos="1004888" algn="l"/>
                <a:tab pos="2012950" algn="l"/>
                <a:tab pos="3021013" algn="l"/>
                <a:tab pos="4029075" algn="l"/>
                <a:tab pos="5037138" algn="l"/>
                <a:tab pos="6045200" algn="l"/>
                <a:tab pos="7053263" algn="l"/>
                <a:tab pos="8061325" algn="l"/>
                <a:tab pos="9069388" algn="l"/>
                <a:tab pos="10077450" algn="l"/>
              </a:tabLst>
            </a:pPr>
            <a:r>
              <a:rPr lang="en-GB" i="1"/>
              <a:t>Active document</a:t>
            </a:r>
          </a:p>
          <a:p>
            <a:pPr lvl="1">
              <a:lnSpc>
                <a:spcPct val="116000"/>
              </a:lnSpc>
              <a:spcBef>
                <a:spcPts val="675"/>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Applicability Statement for the Level 3 Multihoming Shim Protocol (Shim6) (draft-ietf-shim6-applicability-07)</a:t>
            </a:r>
          </a:p>
          <a:p>
            <a:pPr lvl="1">
              <a:lnSpc>
                <a:spcPct val="116000"/>
              </a:lnSpc>
              <a:spcBef>
                <a:spcPts val="675"/>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Socket Application Program Interface (API) for Multihoming Shim (draft-ietf-shim6-multihome-shim-api-14) </a:t>
            </a:r>
            <a:endParaRPr lang="en-US" sz="2000"/>
          </a:p>
          <a:p>
            <a:pPr lvl="1">
              <a:lnSpc>
                <a:spcPct val="116000"/>
              </a:lnSpc>
              <a:spcBef>
                <a:spcPts val="675"/>
              </a:spcBef>
              <a:buSzPct val="75000"/>
              <a:buFont typeface="Tahoma" pitchFamily="34" charset="0"/>
              <a:buNone/>
              <a:tabLst>
                <a:tab pos="1004888" algn="l"/>
                <a:tab pos="2012950" algn="l"/>
                <a:tab pos="3021013" algn="l"/>
                <a:tab pos="4029075" algn="l"/>
                <a:tab pos="5037138" algn="l"/>
                <a:tab pos="6045200" algn="l"/>
                <a:tab pos="7053263" algn="l"/>
                <a:tab pos="8061325" algn="l"/>
                <a:tab pos="9069388" algn="l"/>
                <a:tab pos="10077450" algn="l"/>
              </a:tabLst>
            </a:pPr>
            <a:endParaRPr lang="en-GB" sz="2000"/>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idx="4294967295"/>
          </p:nvPr>
        </p:nvSpPr>
        <p:spPr>
          <a:xfrm>
            <a:off x="1295400" y="228600"/>
            <a:ext cx="8139113" cy="766763"/>
          </a:xfrm>
          <a:ln/>
        </p:spPr>
        <p:txBody>
          <a:bodyPr lIns="0" tIns="0" rIns="0" bIns="0"/>
          <a:lstStyle/>
          <a:p>
            <a:pPr algn="ctr">
              <a:buClr>
                <a:srgbClr val="000000"/>
              </a:buClr>
              <a:tabLst>
                <a:tab pos="0" algn="l"/>
                <a:tab pos="1006475" algn="l"/>
                <a:tab pos="2014538" algn="l"/>
                <a:tab pos="3022600" algn="l"/>
                <a:tab pos="4030663" algn="l"/>
                <a:tab pos="5038725" algn="l"/>
                <a:tab pos="6046788" algn="l"/>
                <a:tab pos="7054850" algn="l"/>
                <a:tab pos="8062913" algn="l"/>
                <a:tab pos="9070975" algn="l"/>
                <a:tab pos="10079038" algn="l"/>
              </a:tabLst>
            </a:pPr>
            <a:r>
              <a:rPr lang="en-US" sz="5000">
                <a:solidFill>
                  <a:srgbClr val="000000"/>
                </a:solidFill>
              </a:rPr>
              <a:t>BEHAVE WG</a:t>
            </a:r>
          </a:p>
        </p:txBody>
      </p:sp>
      <p:sp>
        <p:nvSpPr>
          <p:cNvPr id="10242" name="Rectangle 2"/>
          <p:cNvSpPr>
            <a:spLocks noGrp="1" noChangeArrowheads="1"/>
          </p:cNvSpPr>
          <p:nvPr>
            <p:ph type="body" idx="4294967295"/>
          </p:nvPr>
        </p:nvSpPr>
        <p:spPr>
          <a:xfrm>
            <a:off x="838200" y="1219200"/>
            <a:ext cx="8142288" cy="5707063"/>
          </a:xfrm>
          <a:ln/>
        </p:spPr>
        <p:txBody>
          <a:bodyPr lIns="0" tIns="0" rIns="0" bIns="0"/>
          <a:lstStyle/>
          <a:p>
            <a:pPr>
              <a:spcBef>
                <a:spcPts val="775"/>
              </a:spcBef>
              <a:tabLst>
                <a:tab pos="1004888" algn="l"/>
                <a:tab pos="2012950" algn="l"/>
                <a:tab pos="3021013" algn="l"/>
                <a:tab pos="4029075" algn="l"/>
                <a:tab pos="5037138" algn="l"/>
                <a:tab pos="6045200" algn="l"/>
                <a:tab pos="7053263" algn="l"/>
                <a:tab pos="8061325" algn="l"/>
                <a:tab pos="9069388" algn="l"/>
                <a:tab pos="10077450" algn="l"/>
              </a:tabLst>
            </a:pPr>
            <a:r>
              <a:rPr lang="en-GB" i="1"/>
              <a:t>Active Documents</a:t>
            </a:r>
          </a:p>
          <a:p>
            <a:pPr lvl="1">
              <a:lnSpc>
                <a:spcPct val="116000"/>
              </a:lnSpc>
              <a:spcBef>
                <a:spcPts val="675"/>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Stream Control Transmission Protocol (SCTP) Network Address Translation (draft-ietf-behave-sctpnat-03.txt) </a:t>
            </a:r>
          </a:p>
          <a:p>
            <a:pPr lvl="1">
              <a:lnSpc>
                <a:spcPct val="116000"/>
              </a:lnSpc>
              <a:spcBef>
                <a:spcPts val="675"/>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IP/ICMP Translation Algorithm (draft-ietf-behave-v6v4-xlate-23) – AD Evaluation</a:t>
            </a:r>
          </a:p>
          <a:p>
            <a:pPr lvl="1" fontAlgn="t">
              <a:lnSpc>
                <a:spcPct val="116000"/>
              </a:lnSpc>
              <a:spcBef>
                <a:spcPts val="675"/>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An FTP ALG for IPv6-to-IPv4 translation</a:t>
            </a:r>
            <a:r>
              <a:rPr lang="en-US" sz="2000" b="1">
                <a:cs typeface="Courier New" pitchFamily="49" charset="0"/>
              </a:rPr>
              <a:t> (</a:t>
            </a:r>
            <a:r>
              <a:rPr lang="en-US" sz="2000" b="1">
                <a:cs typeface="Courier New" pitchFamily="49" charset="0"/>
                <a:hlinkClick r:id="rId3"/>
              </a:rPr>
              <a:t>draft-ietf-behave-ftp64-05</a:t>
            </a:r>
            <a:r>
              <a:rPr lang="en-US" sz="2000" b="1">
                <a:cs typeface="Courier New" pitchFamily="49" charset="0"/>
              </a:rPr>
              <a:t> )</a:t>
            </a:r>
          </a:p>
          <a:p>
            <a:pPr lvl="1" fontAlgn="t">
              <a:lnSpc>
                <a:spcPct val="116000"/>
              </a:lnSpc>
              <a:spcBef>
                <a:spcPts val="675"/>
              </a:spcBef>
              <a:buSzPct val="75000"/>
              <a:tabLst>
                <a:tab pos="1004888" algn="l"/>
                <a:tab pos="2012950" algn="l"/>
                <a:tab pos="3021013" algn="l"/>
                <a:tab pos="4029075" algn="l"/>
                <a:tab pos="5037138" algn="l"/>
                <a:tab pos="6045200" algn="l"/>
                <a:tab pos="7053263" algn="l"/>
                <a:tab pos="8061325" algn="l"/>
                <a:tab pos="9069388" algn="l"/>
                <a:tab pos="10077450" algn="l"/>
              </a:tabLst>
            </a:pPr>
            <a:endParaRPr lang="en-US" sz="2000" b="1">
              <a:cs typeface="Courier New" pitchFamily="49" charset="0"/>
            </a:endParaRPr>
          </a:p>
          <a:p>
            <a:pPr>
              <a:spcBef>
                <a:spcPts val="775"/>
              </a:spcBef>
              <a:tabLst>
                <a:tab pos="1004888" algn="l"/>
                <a:tab pos="2012950" algn="l"/>
                <a:tab pos="3021013" algn="l"/>
                <a:tab pos="4029075" algn="l"/>
                <a:tab pos="5037138" algn="l"/>
                <a:tab pos="6045200" algn="l"/>
                <a:tab pos="7053263" algn="l"/>
                <a:tab pos="8061325" algn="l"/>
                <a:tab pos="9069388" algn="l"/>
                <a:tab pos="10077450" algn="l"/>
              </a:tabLst>
            </a:pPr>
            <a:r>
              <a:rPr lang="en-GB" i="1"/>
              <a:t>IESG Processing</a:t>
            </a:r>
          </a:p>
          <a:p>
            <a:pPr lvl="1">
              <a:tabLst>
                <a:tab pos="1004888" algn="l"/>
                <a:tab pos="2012950" algn="l"/>
                <a:tab pos="3021013" algn="l"/>
                <a:tab pos="4029075" algn="l"/>
                <a:tab pos="5037138" algn="l"/>
                <a:tab pos="6045200" algn="l"/>
                <a:tab pos="7053263" algn="l"/>
                <a:tab pos="8061325" algn="l"/>
                <a:tab pos="9069388" algn="l"/>
                <a:tab pos="10077450" algn="l"/>
              </a:tabLst>
            </a:pPr>
            <a:r>
              <a:rPr lang="en-US" sz="2000">
                <a:cs typeface="Courier New" pitchFamily="49" charset="0"/>
              </a:rPr>
              <a:t>DNS64: DNS extensions for Network Address Translation from IPv6 Clients to IPv4 Servers (draft-ietf-behave-dns64-09)  - AD Evaluation</a:t>
            </a:r>
            <a:endParaRPr lang="en-GB" sz="2000" i="1"/>
          </a:p>
          <a:p>
            <a:pPr lvl="1">
              <a:lnSpc>
                <a:spcPct val="116000"/>
              </a:lnSpc>
              <a:spcBef>
                <a:spcPts val="675"/>
              </a:spcBef>
              <a:buSzPct val="75000"/>
              <a:buFont typeface="Tahoma" pitchFamily="34" charset="0"/>
              <a:buNone/>
              <a:tabLst>
                <a:tab pos="1004888" algn="l"/>
                <a:tab pos="2012950" algn="l"/>
                <a:tab pos="3021013" algn="l"/>
                <a:tab pos="4029075" algn="l"/>
                <a:tab pos="5037138" algn="l"/>
                <a:tab pos="6045200" algn="l"/>
                <a:tab pos="7053263" algn="l"/>
                <a:tab pos="8061325" algn="l"/>
                <a:tab pos="9069388" algn="l"/>
                <a:tab pos="10077450" algn="l"/>
              </a:tabLst>
            </a:pPr>
            <a:endParaRPr lang="en-US" sz="2000">
              <a:cs typeface="Courier New" pitchFamily="49"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295400" y="228600"/>
            <a:ext cx="8139113" cy="766763"/>
          </a:xfrm>
          <a:ln/>
        </p:spPr>
        <p:txBody>
          <a:bodyPr lIns="0" tIns="0" rIns="0" bIns="0"/>
          <a:lstStyle/>
          <a:p>
            <a:pPr algn="ctr">
              <a:buClr>
                <a:srgbClr val="000000"/>
              </a:buClr>
              <a:tabLst>
                <a:tab pos="0" algn="l"/>
                <a:tab pos="1006475" algn="l"/>
                <a:tab pos="2014538" algn="l"/>
                <a:tab pos="3022600" algn="l"/>
                <a:tab pos="4030663" algn="l"/>
                <a:tab pos="5038725" algn="l"/>
                <a:tab pos="6046788" algn="l"/>
                <a:tab pos="7054850" algn="l"/>
                <a:tab pos="8062913" algn="l"/>
                <a:tab pos="9070975" algn="l"/>
                <a:tab pos="10079038" algn="l"/>
              </a:tabLst>
            </a:pPr>
            <a:r>
              <a:rPr lang="en-US" sz="5000">
                <a:solidFill>
                  <a:srgbClr val="000000"/>
                </a:solidFill>
              </a:rPr>
              <a:t>BEHAVE WG </a:t>
            </a:r>
            <a:r>
              <a:rPr lang="en-US" sz="1800">
                <a:solidFill>
                  <a:srgbClr val="000000"/>
                </a:solidFill>
              </a:rPr>
              <a:t>continued</a:t>
            </a:r>
          </a:p>
        </p:txBody>
      </p:sp>
      <p:sp>
        <p:nvSpPr>
          <p:cNvPr id="55299" name="Rectangle 3"/>
          <p:cNvSpPr>
            <a:spLocks noGrp="1" noChangeArrowheads="1"/>
          </p:cNvSpPr>
          <p:nvPr>
            <p:ph type="body" idx="1"/>
          </p:nvPr>
        </p:nvSpPr>
        <p:spPr>
          <a:xfrm>
            <a:off x="838200" y="1066800"/>
            <a:ext cx="8142288" cy="5707063"/>
          </a:xfrm>
          <a:ln/>
        </p:spPr>
        <p:txBody>
          <a:bodyPr lIns="0" tIns="0" rIns="0" bIns="0"/>
          <a:lstStyle/>
          <a:p>
            <a:pPr lvl="1">
              <a:lnSpc>
                <a:spcPct val="116000"/>
              </a:lnSpc>
              <a:spcBef>
                <a:spcPts val="675"/>
              </a:spcBef>
              <a:buSzPct val="75000"/>
              <a:buFont typeface="Tahoma" pitchFamily="34" charset="0"/>
              <a:buNone/>
              <a:tabLst>
                <a:tab pos="1004888" algn="l"/>
                <a:tab pos="2012950" algn="l"/>
                <a:tab pos="3021013" algn="l"/>
                <a:tab pos="4029075" algn="l"/>
                <a:tab pos="5037138" algn="l"/>
                <a:tab pos="6045200" algn="l"/>
                <a:tab pos="7053263" algn="l"/>
                <a:tab pos="8061325" algn="l"/>
                <a:tab pos="9069388" algn="l"/>
                <a:tab pos="10077450" algn="l"/>
              </a:tabLst>
            </a:pPr>
            <a:endParaRPr lang="en-GB" sz="1600"/>
          </a:p>
          <a:p>
            <a:pPr>
              <a:lnSpc>
                <a:spcPct val="90000"/>
              </a:lnSpc>
              <a:spcBef>
                <a:spcPts val="775"/>
              </a:spcBef>
              <a:tabLst>
                <a:tab pos="1004888" algn="l"/>
                <a:tab pos="2012950" algn="l"/>
                <a:tab pos="3021013" algn="l"/>
                <a:tab pos="4029075" algn="l"/>
                <a:tab pos="5037138" algn="l"/>
                <a:tab pos="6045200" algn="l"/>
                <a:tab pos="7053263" algn="l"/>
                <a:tab pos="8061325" algn="l"/>
                <a:tab pos="9069388" algn="l"/>
                <a:tab pos="10077450" algn="l"/>
              </a:tabLst>
            </a:pPr>
            <a:r>
              <a:rPr lang="en-GB" sz="3100" i="1"/>
              <a:t>RFC Editor Queue</a:t>
            </a:r>
          </a:p>
          <a:p>
            <a:pPr lvl="1">
              <a:lnSpc>
                <a:spcPct val="116000"/>
              </a:lnSpc>
              <a:spcBef>
                <a:spcPts val="675"/>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latin typeface="Arial Unicode MS" pitchFamily="34" charset="-128"/>
                <a:cs typeface="Courier New" pitchFamily="49" charset="0"/>
              </a:rPr>
              <a:t>IPv6 Addressing of IPv4/IPv6 Translators (draft-ietf-behave-address-format-10.txt) </a:t>
            </a:r>
          </a:p>
          <a:p>
            <a:pPr lvl="1">
              <a:lnSpc>
                <a:spcPct val="116000"/>
              </a:lnSpc>
              <a:spcBef>
                <a:spcPts val="675"/>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latin typeface="Arial Unicode MS" pitchFamily="34" charset="-128"/>
                <a:cs typeface="Courier New" pitchFamily="49" charset="0"/>
              </a:rPr>
              <a:t>Traversal Using Relays around NAT (TURN) Extension for IPv6 (draft-ietf-behave-turn-ipv6-11)</a:t>
            </a:r>
          </a:p>
          <a:p>
            <a:pPr lvl="1">
              <a:lnSpc>
                <a:spcPct val="116000"/>
              </a:lnSpc>
              <a:spcBef>
                <a:spcPts val="675"/>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latin typeface="Arial Unicode MS" pitchFamily="34" charset="-128"/>
                <a:cs typeface="Courier New" pitchFamily="49" charset="0"/>
              </a:rPr>
              <a:t>Traversal Using Relays around NAT (TURN) Extensions for TCP Allocations (draft-ietf-behave-turn-tcp-07.txt)</a:t>
            </a:r>
          </a:p>
          <a:p>
            <a:pPr lvl="1">
              <a:lnSpc>
                <a:spcPct val="116000"/>
              </a:lnSpc>
              <a:spcBef>
                <a:spcPts val="675"/>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latin typeface="Arial Unicode MS" pitchFamily="34" charset="-128"/>
                <a:cs typeface="Courier New" pitchFamily="49" charset="0"/>
              </a:rPr>
              <a:t>Framework for IPv4/IPv6 Translation (draft-ietf-behave-v6v4-framework-10)</a:t>
            </a:r>
          </a:p>
          <a:p>
            <a:pPr lvl="1">
              <a:lnSpc>
                <a:spcPct val="116000"/>
              </a:lnSpc>
              <a:spcBef>
                <a:spcPts val="675"/>
              </a:spcBef>
              <a:buSzPct val="75000"/>
              <a:tabLst>
                <a:tab pos="1004888" algn="l"/>
                <a:tab pos="2012950" algn="l"/>
                <a:tab pos="3021013" algn="l"/>
                <a:tab pos="4029075" algn="l"/>
                <a:tab pos="5037138" algn="l"/>
                <a:tab pos="6045200" algn="l"/>
                <a:tab pos="7053263" algn="l"/>
                <a:tab pos="8061325" algn="l"/>
                <a:tab pos="9069388" algn="l"/>
                <a:tab pos="10077450" algn="l"/>
              </a:tabLst>
            </a:pPr>
            <a:r>
              <a:rPr lang="en-US" sz="1600" b="1">
                <a:latin typeface="Arial Unicode MS" pitchFamily="34" charset="-128"/>
                <a:cs typeface="Courier New" pitchFamily="49" charset="0"/>
              </a:rPr>
              <a:t>Stateful NAT64: Network Address and Protocol Translation from IPv6 Clients to IPv4 Servers (draft-ietf-behave-v6v4-xlate-stateful-12)</a:t>
            </a:r>
            <a:endParaRPr lang="en-GB" sz="1600" b="1" i="1"/>
          </a:p>
          <a:p>
            <a:pPr>
              <a:lnSpc>
                <a:spcPct val="90000"/>
              </a:lnSpc>
              <a:spcBef>
                <a:spcPts val="775"/>
              </a:spcBef>
              <a:tabLst>
                <a:tab pos="1004888" algn="l"/>
                <a:tab pos="2012950" algn="l"/>
                <a:tab pos="3021013" algn="l"/>
                <a:tab pos="4029075" algn="l"/>
                <a:tab pos="5037138" algn="l"/>
                <a:tab pos="6045200" algn="l"/>
                <a:tab pos="7053263" algn="l"/>
                <a:tab pos="8061325" algn="l"/>
                <a:tab pos="9069388" algn="l"/>
                <a:tab pos="10077450" algn="l"/>
              </a:tabLst>
            </a:pPr>
            <a:r>
              <a:rPr lang="en-GB" sz="3100" i="1"/>
              <a:t>Newly Published</a:t>
            </a:r>
          </a:p>
          <a:p>
            <a:pPr lvl="1">
              <a:lnSpc>
                <a:spcPct val="90000"/>
              </a:lnSpc>
              <a:tabLst>
                <a:tab pos="1004888" algn="l"/>
                <a:tab pos="2012950" algn="l"/>
                <a:tab pos="3021013" algn="l"/>
                <a:tab pos="4029075" algn="l"/>
                <a:tab pos="5037138" algn="l"/>
                <a:tab pos="6045200" algn="l"/>
                <a:tab pos="7053263" algn="l"/>
                <a:tab pos="8061325" algn="l"/>
                <a:tab pos="9069388" algn="l"/>
                <a:tab pos="10077450" algn="l"/>
              </a:tabLst>
            </a:pPr>
            <a:r>
              <a:rPr lang="en-US" sz="1600" b="1">
                <a:cs typeface="Courier New" pitchFamily="49" charset="0"/>
              </a:rPr>
              <a:t>RFC 5766 Traversal Using Relays around NAT (TURN): Relay Extensions to Session Traversal Utilities for NAT (STUN)</a:t>
            </a:r>
          </a:p>
          <a:p>
            <a:pPr lvl="1" fontAlgn="t">
              <a:lnSpc>
                <a:spcPct val="90000"/>
              </a:lnSpc>
              <a:tabLst>
                <a:tab pos="1004888" algn="l"/>
                <a:tab pos="2012950" algn="l"/>
                <a:tab pos="3021013" algn="l"/>
                <a:tab pos="4029075" algn="l"/>
                <a:tab pos="5037138" algn="l"/>
                <a:tab pos="6045200" algn="l"/>
                <a:tab pos="7053263" algn="l"/>
                <a:tab pos="8061325" algn="l"/>
                <a:tab pos="9069388" algn="l"/>
                <a:tab pos="10077450" algn="l"/>
              </a:tabLst>
            </a:pPr>
            <a:r>
              <a:rPr lang="en-US" sz="1600" b="1">
                <a:cs typeface="Courier New" pitchFamily="49" charset="0"/>
              </a:rPr>
              <a:t>RFC 5780 NAT Behavior Discovery Using Session Traversal Utilities for NAT (STUN)</a:t>
            </a:r>
          </a:p>
          <a:p>
            <a:pPr lvl="1" fontAlgn="t">
              <a:lnSpc>
                <a:spcPct val="90000"/>
              </a:lnSpc>
              <a:tabLst>
                <a:tab pos="1004888" algn="l"/>
                <a:tab pos="2012950" algn="l"/>
                <a:tab pos="3021013" algn="l"/>
                <a:tab pos="4029075" algn="l"/>
                <a:tab pos="5037138" algn="l"/>
                <a:tab pos="6045200" algn="l"/>
                <a:tab pos="7053263" algn="l"/>
                <a:tab pos="8061325" algn="l"/>
                <a:tab pos="9069388" algn="l"/>
                <a:tab pos="10077450" algn="l"/>
              </a:tabLst>
            </a:pPr>
            <a:r>
              <a:rPr lang="en-US" sz="1600" b="1">
                <a:cs typeface="Courier New" pitchFamily="49" charset="0"/>
              </a:rPr>
              <a:t>RFC 5769 Test Vectors for Session Traversal Utilities for NAT (STUN)</a:t>
            </a:r>
          </a:p>
          <a:p>
            <a:pPr lvl="1" fontAlgn="t">
              <a:lnSpc>
                <a:spcPct val="90000"/>
              </a:lnSpc>
              <a:tabLst>
                <a:tab pos="1004888" algn="l"/>
                <a:tab pos="2012950" algn="l"/>
                <a:tab pos="3021013" algn="l"/>
                <a:tab pos="4029075" algn="l"/>
                <a:tab pos="5037138" algn="l"/>
                <a:tab pos="6045200" algn="l"/>
                <a:tab pos="7053263" algn="l"/>
                <a:tab pos="8061325" algn="l"/>
                <a:tab pos="9069388" algn="l"/>
                <a:tab pos="10077450" algn="l"/>
              </a:tabLst>
            </a:pPr>
            <a:r>
              <a:rPr lang="en-US" sz="1600" b="1">
                <a:cs typeface="Courier New" pitchFamily="49" charset="0"/>
              </a:rPr>
              <a:t>RFC 5928 Traversal Using Relays around NAT (TURN) Resolution Mechanism</a:t>
            </a:r>
          </a:p>
          <a:p>
            <a:pPr lvl="1" fontAlgn="t">
              <a:lnSpc>
                <a:spcPct val="90000"/>
              </a:lnSpc>
              <a:buFont typeface="Tahoma" pitchFamily="34" charset="0"/>
              <a:buNone/>
              <a:tabLst>
                <a:tab pos="1004888" algn="l"/>
                <a:tab pos="2012950" algn="l"/>
                <a:tab pos="3021013" algn="l"/>
                <a:tab pos="4029075" algn="l"/>
                <a:tab pos="5037138" algn="l"/>
                <a:tab pos="6045200" algn="l"/>
                <a:tab pos="7053263" algn="l"/>
                <a:tab pos="8061325" algn="l"/>
                <a:tab pos="9069388" algn="l"/>
                <a:tab pos="10077450" algn="l"/>
              </a:tabLst>
            </a:pPr>
            <a:endParaRPr lang="en-US" sz="1600" b="1">
              <a:cs typeface="Courier New" pitchFamily="49" charset="0"/>
            </a:endParaRPr>
          </a:p>
          <a:p>
            <a:pPr lvl="1" fontAlgn="t">
              <a:lnSpc>
                <a:spcPct val="90000"/>
              </a:lnSpc>
              <a:tabLst>
                <a:tab pos="1004888" algn="l"/>
                <a:tab pos="2012950" algn="l"/>
                <a:tab pos="3021013" algn="l"/>
                <a:tab pos="4029075" algn="l"/>
                <a:tab pos="5037138" algn="l"/>
                <a:tab pos="6045200" algn="l"/>
                <a:tab pos="7053263" algn="l"/>
                <a:tab pos="8061325" algn="l"/>
                <a:tab pos="9069388" algn="l"/>
                <a:tab pos="10077450" algn="l"/>
              </a:tabLst>
            </a:pPr>
            <a:endParaRPr lang="en-US" sz="1600" b="1" i="1">
              <a:cs typeface="Courier New" pitchFamily="49" charset="0"/>
            </a:endParaRPr>
          </a:p>
          <a:p>
            <a:pPr lvl="1">
              <a:lnSpc>
                <a:spcPct val="90000"/>
              </a:lnSpc>
              <a:tabLst>
                <a:tab pos="1004888" algn="l"/>
                <a:tab pos="2012950" algn="l"/>
                <a:tab pos="3021013" algn="l"/>
                <a:tab pos="4029075" algn="l"/>
                <a:tab pos="5037138" algn="l"/>
                <a:tab pos="6045200" algn="l"/>
                <a:tab pos="7053263" algn="l"/>
                <a:tab pos="8061325" algn="l"/>
                <a:tab pos="9069388" algn="l"/>
                <a:tab pos="10077450" algn="l"/>
              </a:tabLst>
            </a:pPr>
            <a:endParaRPr lang="en-GB" sz="1600" i="1">
              <a:cs typeface="Courier New" pitchFamily="49" charset="0"/>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DejaVu Sans"/>
      </a:majorFont>
      <a:minorFont>
        <a:latin typeface="Tahoma"/>
        <a:ea typeface=""/>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ts val="4950"/>
          </a:lnSpc>
          <a:spcBef>
            <a:spcPct val="0"/>
          </a:spcBef>
          <a:spcAft>
            <a:spcPct val="0"/>
          </a:spcAft>
          <a:buClr>
            <a:srgbClr val="000000"/>
          </a:buClr>
          <a:buSzPct val="100000"/>
          <a:buFont typeface="Times New Roman" charset="0"/>
          <a:buNone/>
          <a:tabLst/>
          <a:defRPr kumimoji="0" lang="en-GB" sz="2400" b="0" i="0" u="none" strike="noStrike" cap="none" normalizeH="0" baseline="0" smtClean="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ts val="4950"/>
          </a:lnSpc>
          <a:spcBef>
            <a:spcPct val="0"/>
          </a:spcBef>
          <a:spcAft>
            <a:spcPct val="0"/>
          </a:spcAft>
          <a:buClr>
            <a:srgbClr val="000000"/>
          </a:buClr>
          <a:buSzPct val="100000"/>
          <a:buFont typeface="Times New Roman" charset="0"/>
          <a:buNone/>
          <a:tabLst/>
          <a:defRPr kumimoji="0" lang="en-GB" sz="2400" b="0" i="0" u="none" strike="noStrike" cap="none" normalizeH="0" baseline="0" smtClean="0">
            <a:ln>
              <a:noFill/>
            </a:ln>
            <a:solidFill>
              <a:schemeClr val="bg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DejaVu Sans"/>
      </a:majorFont>
      <a:minorFont>
        <a:latin typeface="Tahoma"/>
        <a:ea typeface=""/>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ts val="4950"/>
          </a:lnSpc>
          <a:spcBef>
            <a:spcPct val="0"/>
          </a:spcBef>
          <a:spcAft>
            <a:spcPct val="0"/>
          </a:spcAft>
          <a:buClr>
            <a:srgbClr val="000000"/>
          </a:buClr>
          <a:buSzPct val="100000"/>
          <a:buFont typeface="Times New Roman" charset="0"/>
          <a:buNone/>
          <a:tabLst/>
          <a:defRPr kumimoji="0" lang="en-GB" sz="2400" b="0" i="0" u="none" strike="noStrike" cap="none" normalizeH="0" baseline="0" smtClean="0">
            <a:ln>
              <a:noFill/>
            </a:ln>
            <a:solidFill>
              <a:schemeClr val="bg1"/>
            </a:solidFill>
            <a:effectLst/>
            <a:latin typeface="Times New Roman"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ts val="4950"/>
          </a:lnSpc>
          <a:spcBef>
            <a:spcPct val="0"/>
          </a:spcBef>
          <a:spcAft>
            <a:spcPct val="0"/>
          </a:spcAft>
          <a:buClr>
            <a:srgbClr val="000000"/>
          </a:buClr>
          <a:buSzPct val="100000"/>
          <a:buFont typeface="Times New Roman" charset="0"/>
          <a:buNone/>
          <a:tabLst/>
          <a:defRPr kumimoji="0" lang="en-GB" sz="2400" b="0" i="0" u="none" strike="noStrike" cap="none" normalizeH="0" baseline="0" smtClean="0">
            <a:ln>
              <a:noFill/>
            </a:ln>
            <a:solidFill>
              <a:schemeClr val="bg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5835</TotalTime>
  <Words>1628</Words>
  <Application>Microsoft Office PowerPoint</Application>
  <PresentationFormat>Custom</PresentationFormat>
  <Paragraphs>269</Paragraphs>
  <Slides>18</Slides>
  <Notes>18</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18</vt:i4>
      </vt:variant>
    </vt:vector>
  </HeadingPairs>
  <TitlesOfParts>
    <vt:vector size="27" baseType="lpstr">
      <vt:lpstr>Times New Roman</vt:lpstr>
      <vt:lpstr>DejaVu LGC Sans</vt:lpstr>
      <vt:lpstr>DejaVu Sans</vt:lpstr>
      <vt:lpstr>Tahoma</vt:lpstr>
      <vt:lpstr>Courier New</vt:lpstr>
      <vt:lpstr>Arial Unicode MS</vt:lpstr>
      <vt:lpstr>Arial</vt:lpstr>
      <vt:lpstr>Default Design</vt:lpstr>
      <vt:lpstr>Default Design</vt:lpstr>
      <vt:lpstr>IETF Activities Update</vt:lpstr>
      <vt:lpstr>Note</vt:lpstr>
      <vt:lpstr>Routing Area WG</vt:lpstr>
      <vt:lpstr>IPv6 Maintenance WG (6man)‏</vt:lpstr>
      <vt:lpstr>V6 Operations (V6OPS)‏</vt:lpstr>
      <vt:lpstr>V6OPS Continued</vt:lpstr>
      <vt:lpstr>SHIM6 WG</vt:lpstr>
      <vt:lpstr>BEHAVE WG</vt:lpstr>
      <vt:lpstr>BEHAVE WG continued</vt:lpstr>
      <vt:lpstr>Secure Inter-Domain Routing (sidr)‏</vt:lpstr>
      <vt:lpstr>Softwire </vt:lpstr>
      <vt:lpstr>DNS Operations (DNSOP)‏</vt:lpstr>
      <vt:lpstr>Operational Security Capabilities for IP Networks (OPSEC)‏</vt:lpstr>
      <vt:lpstr>Global Routing Operations (GROW)‏</vt:lpstr>
      <vt:lpstr>OPSWAG</vt:lpstr>
      <vt:lpstr>Beijing, China IETF 79</vt:lpstr>
      <vt:lpstr>References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IETF Activities Update</dc:title>
  <cp:lastModifiedBy>jasonb</cp:lastModifiedBy>
  <cp:revision>91</cp:revision>
  <dcterms:modified xsi:type="dcterms:W3CDTF">2010-10-07T16:25:51Z</dcterms:modified>
</cp:coreProperties>
</file>