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9" r:id="rId1"/>
  </p:sldMasterIdLst>
  <p:notesMasterIdLst>
    <p:notesMasterId r:id="rId9"/>
  </p:notesMasterIdLst>
  <p:sldIdLst>
    <p:sldId id="261" r:id="rId2"/>
    <p:sldId id="262" r:id="rId3"/>
    <p:sldId id="263" r:id="rId4"/>
    <p:sldId id="268" r:id="rId5"/>
    <p:sldId id="264" r:id="rId6"/>
    <p:sldId id="265" r:id="rId7"/>
    <p:sldId id="267" r:id="rId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83828"/>
    <a:srgbClr val="05183A"/>
    <a:srgbClr val="041A34"/>
    <a:srgbClr val="061129"/>
    <a:srgbClr val="008CB5"/>
    <a:srgbClr val="060F25"/>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658" autoAdjust="0"/>
    <p:restoredTop sz="95509" autoAdjust="0"/>
  </p:normalViewPr>
  <p:slideViewPr>
    <p:cSldViewPr snapToObjects="1">
      <p:cViewPr varScale="1">
        <p:scale>
          <a:sx n="80" d="100"/>
          <a:sy n="80" d="100"/>
        </p:scale>
        <p:origin x="-106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70137EA-412E-4840-9E94-3881C132D67B}" type="datetimeFigureOut">
              <a:rPr lang="en-US" smtClean="0"/>
              <a:pPr/>
              <a:t>10/3/2010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743C002-8CA0-43F7-8648-9615991FCDBB}"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743C002-8CA0-43F7-8648-9615991FCDBB}" type="slidenum">
              <a:rPr lang="en-US" smtClean="0"/>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743C002-8CA0-43F7-8648-9615991FCDBB}"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743C002-8CA0-43F7-8648-9615991FCDBB}"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743C002-8CA0-43F7-8648-9615991FCDBB}"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743C002-8CA0-43F7-8648-9615991FCDBB}"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743C002-8CA0-43F7-8648-9615991FCDBB}"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743C002-8CA0-43F7-8648-9615991FCDBB}" type="slidenum">
              <a:rPr lang="en-US" smtClean="0"/>
              <a:pPr/>
              <a:t>7</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4" name="Picture 13" descr="atlanta_master_bckgrnd-01.jp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ctrTitle"/>
          </p:nvPr>
        </p:nvSpPr>
        <p:spPr>
          <a:xfrm>
            <a:off x="537844" y="3474390"/>
            <a:ext cx="7772400" cy="1470025"/>
          </a:xfrm>
        </p:spPr>
        <p:txBody>
          <a:bodyPr>
            <a:normAutofit/>
          </a:bodyPr>
          <a:lstStyle>
            <a:lvl1pPr algn="ctr">
              <a:defRPr sz="4800"/>
            </a:lvl1pPr>
          </a:lstStyle>
          <a:p>
            <a:r>
              <a:rPr lang="en-US" dirty="0" smtClean="0"/>
              <a:t>Click to edit Master title style</a:t>
            </a:r>
            <a:endParaRPr lang="en-US" dirty="0"/>
          </a:p>
        </p:txBody>
      </p:sp>
      <p:sp>
        <p:nvSpPr>
          <p:cNvPr id="3" name="Subtitle 2"/>
          <p:cNvSpPr>
            <a:spLocks noGrp="1"/>
          </p:cNvSpPr>
          <p:nvPr>
            <p:ph type="subTitle" idx="1"/>
          </p:nvPr>
        </p:nvSpPr>
        <p:spPr>
          <a:xfrm>
            <a:off x="537844" y="4961147"/>
            <a:ext cx="77724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cxnSp>
        <p:nvCxnSpPr>
          <p:cNvPr id="8" name="Straight Connector 7"/>
          <p:cNvCxnSpPr/>
          <p:nvPr userDrawn="1"/>
        </p:nvCxnSpPr>
        <p:spPr>
          <a:xfrm>
            <a:off x="1066800" y="5029200"/>
            <a:ext cx="6934200" cy="1588"/>
          </a:xfrm>
          <a:prstGeom prst="line">
            <a:avLst/>
          </a:prstGeom>
          <a:ln>
            <a:solidFill>
              <a:schemeClr val="bg1">
                <a:lumMod val="50000"/>
              </a:schemeClr>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0E60D124-3E8F-0C47-A9AA-7CD9DFCE74E5}" type="datetimeFigureOut">
              <a:rPr lang="en-US" smtClean="0"/>
              <a:pPr/>
              <a:t>10/3/2010</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8A2B4DF6-1818-B940-8E30-590D998D271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0E60D124-3E8F-0C47-A9AA-7CD9DFCE74E5}" type="datetimeFigureOut">
              <a:rPr lang="en-US" smtClean="0"/>
              <a:pPr/>
              <a:t>10/3/2010</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8A2B4DF6-1818-B940-8E30-590D998D271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0E60D124-3E8F-0C47-A9AA-7CD9DFCE74E5}" type="datetimeFigureOut">
              <a:rPr lang="en-US" smtClean="0"/>
              <a:pPr/>
              <a:t>10/3/2010</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8A2B4DF6-1818-B940-8E30-590D998D271B}"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9" name="Picture 8" descr="iStock_000005826037Small.psd"/>
          <p:cNvPicPr>
            <a:picLocks noChangeAspect="1"/>
          </p:cNvPicPr>
          <p:nvPr userDrawn="1"/>
        </p:nvPicPr>
        <p:blipFill>
          <a:blip r:embed="rId2">
            <a:alphaModFix amt="38000"/>
          </a:blip>
          <a:stretch>
            <a:fillRect/>
          </a:stretch>
        </p:blipFill>
        <p:spPr>
          <a:xfrm>
            <a:off x="0" y="1"/>
            <a:ext cx="9144000" cy="6871822"/>
          </a:xfrm>
          <a:prstGeom prst="rect">
            <a:avLst/>
          </a:prstGeom>
        </p:spPr>
      </p:pic>
      <p:sp>
        <p:nvSpPr>
          <p:cNvPr id="6" name="Rectangle 5"/>
          <p:cNvSpPr/>
          <p:nvPr userDrawn="1"/>
        </p:nvSpPr>
        <p:spPr>
          <a:xfrm>
            <a:off x="0" y="457200"/>
            <a:ext cx="9144000" cy="2743200"/>
          </a:xfrm>
          <a:prstGeom prst="rect">
            <a:avLst/>
          </a:prstGeom>
          <a:solidFill>
            <a:schemeClr val="tx2">
              <a:lumMod val="60000"/>
              <a:lumOff val="40000"/>
            </a:schemeClr>
          </a:solidFill>
          <a:ln>
            <a:solidFill>
              <a:schemeClr val="accent5">
                <a:lumMod val="60000"/>
                <a:lumOff val="40000"/>
              </a:schemeClr>
            </a:solidFill>
          </a:ln>
          <a:effectLst>
            <a:reflection stA="47000" endPos="75000" dist="12700" dir="5400000" sy="-100000" algn="bl" rotWithShape="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hasCustomPrompt="1"/>
          </p:nvPr>
        </p:nvSpPr>
        <p:spPr>
          <a:xfrm>
            <a:off x="1066800" y="5181600"/>
            <a:ext cx="6934200" cy="609600"/>
          </a:xfrm>
        </p:spPr>
        <p:txBody>
          <a:bodyPr>
            <a:noAutofit/>
          </a:bodyPr>
          <a:lstStyle>
            <a:lvl1pPr marL="0" indent="0" algn="ctr">
              <a:buNone/>
              <a:defRPr sz="3600" baseline="0">
                <a:solidFill>
                  <a:srgbClr val="000000"/>
                </a:solidFill>
                <a:latin typeface="Century Gothic"/>
                <a:cs typeface="Century Gothic"/>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Presenter Name, Title</a:t>
            </a:r>
            <a:endParaRPr lang="en-US" dirty="0"/>
          </a:p>
        </p:txBody>
      </p:sp>
      <p:cxnSp>
        <p:nvCxnSpPr>
          <p:cNvPr id="8" name="Straight Connector 7"/>
          <p:cNvCxnSpPr/>
          <p:nvPr userDrawn="1"/>
        </p:nvCxnSpPr>
        <p:spPr>
          <a:xfrm>
            <a:off x="1066800" y="4951412"/>
            <a:ext cx="6934200" cy="1588"/>
          </a:xfrm>
          <a:prstGeom prst="line">
            <a:avLst/>
          </a:prstGeom>
          <a:ln>
            <a:solidFill>
              <a:schemeClr val="bg1">
                <a:lumMod val="50000"/>
              </a:schemeClr>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3" name="Rectangle 12"/>
          <p:cNvSpPr/>
          <p:nvPr userDrawn="1"/>
        </p:nvSpPr>
        <p:spPr>
          <a:xfrm>
            <a:off x="0" y="6705600"/>
            <a:ext cx="9144000" cy="166222"/>
          </a:xfrm>
          <a:prstGeom prst="rect">
            <a:avLst/>
          </a:prstGeom>
          <a:solidFill>
            <a:srgbClr val="558ED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itle 1"/>
          <p:cNvSpPr>
            <a:spLocks noGrp="1"/>
          </p:cNvSpPr>
          <p:nvPr>
            <p:ph type="ctrTitle" hasCustomPrompt="1"/>
          </p:nvPr>
        </p:nvSpPr>
        <p:spPr>
          <a:xfrm>
            <a:off x="1066800" y="3810000"/>
            <a:ext cx="6934200" cy="1085850"/>
          </a:xfrm>
        </p:spPr>
        <p:txBody>
          <a:bodyPr>
            <a:normAutofit/>
          </a:bodyPr>
          <a:lstStyle>
            <a:lvl1pPr algn="ctr">
              <a:defRPr sz="5000" b="1">
                <a:solidFill>
                  <a:srgbClr val="000000"/>
                </a:solidFill>
                <a:latin typeface="Century Gothic"/>
                <a:cs typeface="Century Gothic"/>
              </a:defRPr>
            </a:lvl1pPr>
          </a:lstStyle>
          <a:p>
            <a:r>
              <a:rPr lang="en-US" dirty="0" smtClean="0"/>
              <a:t>Presentation Title Here</a:t>
            </a:r>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10" name="Picture 9" descr="iStock_000005826037Small.psd"/>
          <p:cNvPicPr>
            <a:picLocks noChangeAspect="1"/>
          </p:cNvPicPr>
          <p:nvPr userDrawn="1"/>
        </p:nvPicPr>
        <p:blipFill>
          <a:blip r:embed="rId2">
            <a:alphaModFix amt="31000"/>
          </a:blip>
          <a:stretch>
            <a:fillRect/>
          </a:stretch>
        </p:blipFill>
        <p:spPr>
          <a:xfrm>
            <a:off x="0" y="1"/>
            <a:ext cx="9144000" cy="6871822"/>
          </a:xfrm>
          <a:prstGeom prst="rect">
            <a:avLst/>
          </a:prstGeom>
        </p:spPr>
      </p:pic>
      <p:sp>
        <p:nvSpPr>
          <p:cNvPr id="9" name="Rectangle 8"/>
          <p:cNvSpPr/>
          <p:nvPr userDrawn="1"/>
        </p:nvSpPr>
        <p:spPr>
          <a:xfrm>
            <a:off x="0" y="6705599"/>
            <a:ext cx="9144000" cy="166223"/>
          </a:xfrm>
          <a:prstGeom prst="rect">
            <a:avLst/>
          </a:prstGeom>
          <a:solidFill>
            <a:schemeClr val="tx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49177" y="592667"/>
            <a:ext cx="7264990" cy="1804273"/>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457200" y="2396940"/>
            <a:ext cx="8229600" cy="517709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0E60D124-3E8F-0C47-A9AA-7CD9DFCE74E5}" type="datetimeFigureOut">
              <a:rPr lang="en-US" smtClean="0"/>
              <a:pPr/>
              <a:t>10/3/2010</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8A2B4DF6-1818-B940-8E30-590D998D271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7" name="Picture 6" descr="atlanta_master2-01.png"/>
          <p:cNvPicPr>
            <a:picLocks noChangeAspect="1"/>
          </p:cNvPicPr>
          <p:nvPr/>
        </p:nvPicPr>
        <p:blipFill>
          <a:blip r:embed="rId2"/>
          <a:stretch>
            <a:fillRect/>
          </a:stretch>
        </p:blipFill>
        <p:spPr>
          <a:xfrm>
            <a:off x="378" y="283"/>
            <a:ext cx="9143244" cy="6857433"/>
          </a:xfrm>
          <a:prstGeom prst="rect">
            <a:avLst/>
          </a:prstGeom>
        </p:spPr>
      </p:pic>
      <p:sp>
        <p:nvSpPr>
          <p:cNvPr id="2" name="Title 1"/>
          <p:cNvSpPr>
            <a:spLocks noGrp="1"/>
          </p:cNvSpPr>
          <p:nvPr>
            <p:ph type="title"/>
          </p:nvPr>
        </p:nvSpPr>
        <p:spPr>
          <a:xfrm>
            <a:off x="319737" y="917256"/>
            <a:ext cx="6795903" cy="2040096"/>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1773870" y="2721530"/>
            <a:ext cx="6912930" cy="476178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0E60D124-3E8F-0C47-A9AA-7CD9DFCE74E5}" type="datetimeFigureOut">
              <a:rPr lang="en-US" smtClean="0"/>
              <a:pPr/>
              <a:t>10/3/2010</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8A2B4DF6-1818-B940-8E30-590D998D271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0E60D124-3E8F-0C47-A9AA-7CD9DFCE74E5}" type="datetimeFigureOut">
              <a:rPr lang="en-US" smtClean="0"/>
              <a:pPr/>
              <a:t>10/3/2010</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8A2B4DF6-1818-B940-8E30-590D998D271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0E60D124-3E8F-0C47-A9AA-7CD9DFCE74E5}" type="datetimeFigureOut">
              <a:rPr lang="en-US" smtClean="0"/>
              <a:pPr/>
              <a:t>10/3/2010</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8A2B4DF6-1818-B940-8E30-590D998D271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0E60D124-3E8F-0C47-A9AA-7CD9DFCE74E5}" type="datetimeFigureOut">
              <a:rPr lang="en-US" smtClean="0"/>
              <a:pPr/>
              <a:t>10/3/2010</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8A2B4DF6-1818-B940-8E30-590D998D271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0E60D124-3E8F-0C47-A9AA-7CD9DFCE74E5}" type="datetimeFigureOut">
              <a:rPr lang="en-US" smtClean="0"/>
              <a:pPr/>
              <a:t>10/3/2010</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8A2B4DF6-1818-B940-8E30-590D998D271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0E60D124-3E8F-0C47-A9AA-7CD9DFCE74E5}" type="datetimeFigureOut">
              <a:rPr lang="en-US" smtClean="0"/>
              <a:pPr/>
              <a:t>10/3/2010</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8A2B4DF6-1818-B940-8E30-590D998D271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5" name="Picture 4" descr="atlanta_master2-01.png"/>
          <p:cNvPicPr>
            <a:picLocks noChangeAspect="1"/>
          </p:cNvPicPr>
          <p:nvPr/>
        </p:nvPicPr>
        <p:blipFill>
          <a:blip r:embed="rId16"/>
          <a:stretch>
            <a:fillRect/>
          </a:stretch>
        </p:blipFill>
        <p:spPr>
          <a:xfrm>
            <a:off x="189" y="0"/>
            <a:ext cx="9144000" cy="6858000"/>
          </a:xfrm>
          <a:prstGeom prst="rect">
            <a:avLst/>
          </a:prstGeom>
        </p:spPr>
      </p:pic>
      <p:sp>
        <p:nvSpPr>
          <p:cNvPr id="2" name="Title Placeholder 1"/>
          <p:cNvSpPr>
            <a:spLocks noGrp="1"/>
          </p:cNvSpPr>
          <p:nvPr>
            <p:ph type="title"/>
          </p:nvPr>
        </p:nvSpPr>
        <p:spPr>
          <a:xfrm>
            <a:off x="457199" y="609599"/>
            <a:ext cx="6834717" cy="1443567"/>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2190750"/>
            <a:ext cx="8229600" cy="5764214"/>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 id="2147483658" r:id="rId13"/>
    <p:sldLayoutId id="2147483649" r:id="rId14"/>
  </p:sldLayoutIdLst>
  <p:txStyles>
    <p:titleStyle>
      <a:lvl1pPr algn="l" defTabSz="457200" rtl="0" eaLnBrk="1" latinLnBrk="0" hangingPunct="1">
        <a:spcBef>
          <a:spcPct val="0"/>
        </a:spcBef>
        <a:buNone/>
        <a:defRPr sz="4400" b="1" kern="1200">
          <a:solidFill>
            <a:schemeClr val="tx1"/>
          </a:solidFill>
          <a:latin typeface="Century Gothic"/>
          <a:ea typeface="+mj-ea"/>
          <a:cs typeface="Century Gothic"/>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Century Gothic"/>
          <a:ea typeface="+mn-ea"/>
          <a:cs typeface="Century Gothic"/>
        </a:defRPr>
      </a:lvl1pPr>
      <a:lvl2pPr marL="742950" indent="-285750" algn="l" defTabSz="457200" rtl="0" eaLnBrk="1" latinLnBrk="0" hangingPunct="1">
        <a:spcBef>
          <a:spcPct val="20000"/>
        </a:spcBef>
        <a:buFont typeface="Arial"/>
        <a:buChar char="–"/>
        <a:defRPr sz="2800" b="1" kern="1200">
          <a:solidFill>
            <a:schemeClr val="tx1"/>
          </a:solidFill>
          <a:latin typeface="Century Gothic"/>
          <a:ea typeface="+mn-ea"/>
          <a:cs typeface="Century Gothic"/>
        </a:defRPr>
      </a:lvl2pPr>
      <a:lvl3pPr marL="1143000" indent="-228600" algn="l" defTabSz="457200" rtl="0" eaLnBrk="1" latinLnBrk="0" hangingPunct="1">
        <a:spcBef>
          <a:spcPct val="20000"/>
        </a:spcBef>
        <a:buFont typeface="Arial"/>
        <a:buChar char="•"/>
        <a:defRPr sz="2400" kern="1200">
          <a:solidFill>
            <a:schemeClr val="tx1"/>
          </a:solidFill>
          <a:latin typeface="Century Gothic"/>
          <a:ea typeface="+mn-ea"/>
          <a:cs typeface="Century Gothic"/>
        </a:defRPr>
      </a:lvl3pPr>
      <a:lvl4pPr marL="1600200" indent="-228600" algn="l" defTabSz="457200" rtl="0" eaLnBrk="1" latinLnBrk="0" hangingPunct="1">
        <a:spcBef>
          <a:spcPct val="20000"/>
        </a:spcBef>
        <a:buFont typeface="Arial"/>
        <a:buChar char="–"/>
        <a:defRPr sz="2000" kern="1200">
          <a:solidFill>
            <a:schemeClr val="tx1"/>
          </a:solidFill>
          <a:latin typeface="Century Gothic"/>
          <a:ea typeface="+mn-ea"/>
          <a:cs typeface="Century Gothic"/>
        </a:defRPr>
      </a:lvl4pPr>
      <a:lvl5pPr marL="2057400" indent="-228600" algn="l" defTabSz="457200" rtl="0" eaLnBrk="1" latinLnBrk="0" hangingPunct="1">
        <a:spcBef>
          <a:spcPct val="20000"/>
        </a:spcBef>
        <a:buFont typeface="Arial"/>
        <a:buChar char="»"/>
        <a:defRPr sz="2000" kern="1200">
          <a:solidFill>
            <a:schemeClr val="tx1"/>
          </a:solidFill>
          <a:latin typeface="Century Gothic"/>
          <a:ea typeface="+mn-ea"/>
          <a:cs typeface="Century Gothic"/>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itle 26"/>
          <p:cNvSpPr>
            <a:spLocks noGrp="1"/>
          </p:cNvSpPr>
          <p:nvPr>
            <p:ph type="ctrTitle"/>
          </p:nvPr>
        </p:nvSpPr>
        <p:spPr>
          <a:xfrm>
            <a:off x="685800" y="3657600"/>
            <a:ext cx="7620000" cy="1238250"/>
          </a:xfrm>
        </p:spPr>
        <p:txBody>
          <a:bodyPr>
            <a:noAutofit/>
          </a:bodyPr>
          <a:lstStyle/>
          <a:p>
            <a:r>
              <a:rPr lang="en-US" sz="3800" dirty="0" smtClean="0"/>
              <a:t>Rework of IPv6 </a:t>
            </a:r>
            <a:br>
              <a:rPr lang="en-US" sz="3800" dirty="0" smtClean="0"/>
            </a:br>
            <a:r>
              <a:rPr lang="en-US" sz="3800" dirty="0" smtClean="0"/>
              <a:t>Assignment Criteria</a:t>
            </a:r>
            <a:endParaRPr lang="en-US" sz="3800" dirty="0"/>
          </a:p>
        </p:txBody>
      </p:sp>
      <p:sp>
        <p:nvSpPr>
          <p:cNvPr id="28" name="Subtitle 27"/>
          <p:cNvSpPr>
            <a:spLocks noGrp="1"/>
          </p:cNvSpPr>
          <p:nvPr>
            <p:ph type="subTitle" idx="1"/>
          </p:nvPr>
        </p:nvSpPr>
        <p:spPr>
          <a:xfrm>
            <a:off x="537844" y="5105399"/>
            <a:ext cx="7772400" cy="1608347"/>
          </a:xfrm>
        </p:spPr>
        <p:txBody>
          <a:bodyPr/>
          <a:lstStyle/>
          <a:p>
            <a:r>
              <a:rPr lang="en-US" b="1" dirty="0" smtClean="0"/>
              <a:t>Draft Policy 2010-8</a:t>
            </a:r>
            <a:endParaRPr lang="en-US" b="1"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762000" y="1828804"/>
          <a:ext cx="7543800" cy="3047996"/>
        </p:xfrm>
        <a:graphic>
          <a:graphicData uri="http://schemas.openxmlformats.org/drawingml/2006/table">
            <a:tbl>
              <a:tblPr firstRow="1" bandRow="1">
                <a:tableStyleId>{5C22544A-7EE6-4342-B048-85BDC9FD1C3A}</a:tableStyleId>
              </a:tblPr>
              <a:tblGrid>
                <a:gridCol w="3771900"/>
                <a:gridCol w="3771900"/>
              </a:tblGrid>
              <a:tr h="761999">
                <a:tc>
                  <a:txBody>
                    <a:bodyPr/>
                    <a:lstStyle/>
                    <a:p>
                      <a:r>
                        <a:rPr lang="en-US" sz="2400" b="0" dirty="0" smtClean="0">
                          <a:solidFill>
                            <a:schemeClr val="tx1"/>
                          </a:solidFill>
                          <a:latin typeface="Century Gothic"/>
                          <a:cs typeface="Century Gothic"/>
                        </a:rPr>
                        <a:t>Origin (Proposal 107)</a:t>
                      </a:r>
                      <a:endParaRPr lang="en-US" sz="2400" b="0" dirty="0">
                        <a:solidFill>
                          <a:schemeClr val="tx1"/>
                        </a:solidFill>
                        <a:latin typeface="Century Gothic"/>
                        <a:cs typeface="Century Gothic"/>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smtClean="0">
                          <a:solidFill>
                            <a:schemeClr val="tx1"/>
                          </a:solidFill>
                          <a:latin typeface="Century Gothic"/>
                          <a:cs typeface="Century Gothic"/>
                        </a:rPr>
                        <a:t>14 January 2010</a:t>
                      </a:r>
                      <a:endParaRPr lang="en-US" sz="2400" b="1" dirty="0">
                        <a:solidFill>
                          <a:schemeClr val="tx1"/>
                        </a:solidFill>
                        <a:latin typeface="Century Gothic"/>
                        <a:cs typeface="Century Gothic"/>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761999">
                <a:tc>
                  <a:txBody>
                    <a:bodyPr/>
                    <a:lstStyle/>
                    <a:p>
                      <a:r>
                        <a:rPr lang="en-US" sz="2400" b="0" dirty="0" smtClean="0">
                          <a:solidFill>
                            <a:schemeClr val="tx1"/>
                          </a:solidFill>
                          <a:latin typeface="Century Gothic"/>
                          <a:cs typeface="Century Gothic"/>
                        </a:rPr>
                        <a:t>Draft</a:t>
                      </a:r>
                      <a:r>
                        <a:rPr lang="en-US" sz="2400" b="0" baseline="0" dirty="0" smtClean="0">
                          <a:solidFill>
                            <a:schemeClr val="tx1"/>
                          </a:solidFill>
                          <a:latin typeface="Century Gothic"/>
                          <a:cs typeface="Century Gothic"/>
                        </a:rPr>
                        <a:t> Policy</a:t>
                      </a:r>
                      <a:endParaRPr lang="en-US" sz="2400" b="0" dirty="0">
                        <a:solidFill>
                          <a:schemeClr val="tx1"/>
                        </a:solidFill>
                        <a:latin typeface="Century Gothic"/>
                        <a:cs typeface="Century Gothic"/>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smtClean="0">
                          <a:solidFill>
                            <a:schemeClr val="tx1"/>
                          </a:solidFill>
                          <a:latin typeface="Century Gothic"/>
                          <a:cs typeface="Century Gothic"/>
                        </a:rPr>
                        <a:t>23 February </a:t>
                      </a:r>
                      <a:r>
                        <a:rPr lang="en-US" sz="2400" b="1" baseline="0" dirty="0" smtClean="0">
                          <a:solidFill>
                            <a:schemeClr val="tx1"/>
                          </a:solidFill>
                          <a:latin typeface="Century Gothic"/>
                          <a:cs typeface="Century Gothic"/>
                        </a:rPr>
                        <a:t>2010</a:t>
                      </a:r>
                      <a:endParaRPr lang="en-US" sz="2400" b="1" dirty="0">
                        <a:solidFill>
                          <a:schemeClr val="tx1"/>
                        </a:solidFill>
                        <a:latin typeface="Century Gothic"/>
                        <a:cs typeface="Century Gothic"/>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761999">
                <a:tc>
                  <a:txBody>
                    <a:bodyPr/>
                    <a:lstStyle/>
                    <a:p>
                      <a:r>
                        <a:rPr lang="en-US" sz="2400" b="0" dirty="0" smtClean="0">
                          <a:solidFill>
                            <a:schemeClr val="tx1"/>
                          </a:solidFill>
                          <a:latin typeface="Century Gothic"/>
                          <a:cs typeface="Century Gothic"/>
                        </a:rPr>
                        <a:t>Presented</a:t>
                      </a:r>
                      <a:endParaRPr lang="en-US" sz="2400" b="0" dirty="0">
                        <a:solidFill>
                          <a:schemeClr val="tx1"/>
                        </a:solidFill>
                        <a:latin typeface="Century Gothic"/>
                        <a:cs typeface="Century Gothic"/>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smtClean="0">
                          <a:solidFill>
                            <a:schemeClr val="tx1"/>
                          </a:solidFill>
                          <a:latin typeface="Century Gothic"/>
                          <a:cs typeface="Century Gothic"/>
                        </a:rPr>
                        <a:t>ARIN XXV</a:t>
                      </a:r>
                      <a:endParaRPr lang="en-US" sz="2400" b="1" dirty="0">
                        <a:solidFill>
                          <a:schemeClr val="tx1"/>
                        </a:solidFill>
                        <a:latin typeface="Century Gothic"/>
                        <a:cs typeface="Century Gothic"/>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761999">
                <a:tc>
                  <a:txBody>
                    <a:bodyPr/>
                    <a:lstStyle/>
                    <a:p>
                      <a:r>
                        <a:rPr lang="en-US" sz="2400" b="0" dirty="0" smtClean="0">
                          <a:solidFill>
                            <a:schemeClr val="tx1"/>
                          </a:solidFill>
                          <a:latin typeface="Century Gothic"/>
                          <a:cs typeface="Century Gothic"/>
                        </a:rPr>
                        <a:t>Revised/Curren</a:t>
                      </a:r>
                      <a:r>
                        <a:rPr lang="en-US" sz="2400" b="0" baseline="0" dirty="0" smtClean="0">
                          <a:solidFill>
                            <a:schemeClr val="tx1"/>
                          </a:solidFill>
                          <a:latin typeface="Century Gothic"/>
                          <a:cs typeface="Century Gothic"/>
                        </a:rPr>
                        <a:t>t Version</a:t>
                      </a:r>
                      <a:endParaRPr lang="en-US" sz="2400" b="0" dirty="0">
                        <a:solidFill>
                          <a:schemeClr val="tx1"/>
                        </a:solidFill>
                        <a:latin typeface="Century Gothic"/>
                        <a:cs typeface="Century Gothic"/>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smtClean="0">
                          <a:solidFill>
                            <a:schemeClr val="tx1"/>
                          </a:solidFill>
                          <a:latin typeface="Century Gothic"/>
                          <a:cs typeface="Century Gothic"/>
                        </a:rPr>
                        <a:t>14 September 2010</a:t>
                      </a:r>
                      <a:endParaRPr lang="en-US" sz="2400" b="1" dirty="0">
                        <a:solidFill>
                          <a:schemeClr val="tx1"/>
                        </a:solidFill>
                        <a:latin typeface="Century Gothic"/>
                        <a:cs typeface="Century Gothic"/>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6" name="TextBox 5"/>
          <p:cNvSpPr txBox="1"/>
          <p:nvPr/>
        </p:nvSpPr>
        <p:spPr>
          <a:xfrm>
            <a:off x="762000" y="5029200"/>
            <a:ext cx="3733800" cy="1384995"/>
          </a:xfrm>
          <a:prstGeom prst="rect">
            <a:avLst/>
          </a:prstGeom>
          <a:noFill/>
        </p:spPr>
        <p:txBody>
          <a:bodyPr wrap="square" rtlCol="0">
            <a:spAutoFit/>
          </a:bodyPr>
          <a:lstStyle/>
          <a:p>
            <a:r>
              <a:rPr lang="en-US" sz="2800" b="1" dirty="0" smtClean="0"/>
              <a:t>AC Shepherds:</a:t>
            </a:r>
          </a:p>
          <a:p>
            <a:r>
              <a:rPr lang="en-US" sz="2800" dirty="0" smtClean="0"/>
              <a:t>	David Farmer</a:t>
            </a:r>
          </a:p>
          <a:p>
            <a:r>
              <a:rPr lang="en-US" sz="2800" dirty="0" smtClean="0"/>
              <a:t>	Scott Leibrand</a:t>
            </a:r>
          </a:p>
        </p:txBody>
      </p:sp>
      <p:sp>
        <p:nvSpPr>
          <p:cNvPr id="7" name="Title 6"/>
          <p:cNvSpPr>
            <a:spLocks noGrp="1"/>
          </p:cNvSpPr>
          <p:nvPr>
            <p:ph type="title" idx="4294967295"/>
          </p:nvPr>
        </p:nvSpPr>
        <p:spPr>
          <a:xfrm>
            <a:off x="762000" y="838200"/>
            <a:ext cx="8229600" cy="715962"/>
          </a:xfrm>
        </p:spPr>
        <p:txBody>
          <a:bodyPr>
            <a:normAutofit/>
          </a:bodyPr>
          <a:lstStyle/>
          <a:p>
            <a:r>
              <a:rPr lang="en-US" sz="4000" dirty="0" smtClean="0"/>
              <a:t>2010-8 - History</a:t>
            </a:r>
            <a:endParaRPr lang="en-US" sz="40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idx="4294967295"/>
          </p:nvPr>
        </p:nvSpPr>
        <p:spPr>
          <a:xfrm>
            <a:off x="381000" y="884238"/>
            <a:ext cx="7848600" cy="715962"/>
          </a:xfrm>
        </p:spPr>
        <p:txBody>
          <a:bodyPr>
            <a:normAutofit fontScale="90000"/>
          </a:bodyPr>
          <a:lstStyle/>
          <a:p>
            <a:r>
              <a:rPr lang="en-US" sz="4000" dirty="0" smtClean="0"/>
              <a:t>2010-8 – Summary</a:t>
            </a:r>
            <a:br>
              <a:rPr lang="en-US" sz="4000" dirty="0" smtClean="0"/>
            </a:br>
            <a:r>
              <a:rPr lang="en-US" sz="3111" dirty="0" smtClean="0"/>
              <a:t>(Rework of IPv6 assignment criteria)</a:t>
            </a:r>
            <a:endParaRPr lang="en-US" sz="3111" dirty="0"/>
          </a:p>
        </p:txBody>
      </p:sp>
      <p:sp>
        <p:nvSpPr>
          <p:cNvPr id="8" name="Text Placeholder 7"/>
          <p:cNvSpPr>
            <a:spLocks noGrp="1"/>
          </p:cNvSpPr>
          <p:nvPr>
            <p:ph type="body" idx="4294967295"/>
          </p:nvPr>
        </p:nvSpPr>
        <p:spPr>
          <a:xfrm>
            <a:off x="228600" y="2057400"/>
            <a:ext cx="8610600" cy="4876800"/>
          </a:xfrm>
        </p:spPr>
        <p:txBody>
          <a:bodyPr>
            <a:normAutofit/>
          </a:bodyPr>
          <a:lstStyle/>
          <a:p>
            <a:pPr>
              <a:buNone/>
            </a:pPr>
            <a:r>
              <a:rPr lang="en-US" sz="2800" b="1" dirty="0" smtClean="0">
                <a:latin typeface="Century Gothic" pitchFamily="-109" charset="0"/>
                <a:ea typeface="ＭＳ Ｐゴシック" pitchFamily="-109" charset="-128"/>
              </a:rPr>
              <a:t>Changes IPv6 assignment policy</a:t>
            </a:r>
          </a:p>
          <a:p>
            <a:pPr marL="971550" lvl="1" indent="-514350">
              <a:buFont typeface="+mj-lt"/>
              <a:buAutoNum type="arabicPeriod"/>
            </a:pPr>
            <a:r>
              <a:rPr lang="en-US" sz="2400" b="0" dirty="0" smtClean="0">
                <a:latin typeface="Century Gothic" pitchFamily="-109" charset="0"/>
                <a:ea typeface="ＭＳ Ｐゴシック" pitchFamily="-109" charset="-128"/>
              </a:rPr>
              <a:t>Need determined by total site count (sites get /48 or larger blocks)</a:t>
            </a:r>
          </a:p>
          <a:p>
            <a:pPr marL="971550" lvl="1" indent="-514350">
              <a:buFont typeface="+mj-lt"/>
              <a:buAutoNum type="arabicPeriod"/>
            </a:pPr>
            <a:r>
              <a:rPr lang="en-US" sz="2400" b="0" dirty="0" smtClean="0">
                <a:latin typeface="Century Gothic" pitchFamily="-109" charset="0"/>
                <a:ea typeface="ＭＳ Ｐゴシック" pitchFamily="-109" charset="-128"/>
              </a:rPr>
              <a:t>Provides formula for initial assignment that allows for aggregation and growth (ARIN to assign on nibble boundaries, /48, /44, /40, etc.)</a:t>
            </a:r>
          </a:p>
          <a:p>
            <a:pPr marL="971550" lvl="1" indent="-514350">
              <a:buFont typeface="+mj-lt"/>
              <a:buAutoNum type="arabicPeriod"/>
            </a:pPr>
            <a:r>
              <a:rPr lang="en-US" sz="2400" b="0" dirty="0" smtClean="0">
                <a:latin typeface="Century Gothic" pitchFamily="-109" charset="0"/>
                <a:ea typeface="ＭＳ Ｐゴシック" pitchFamily="-109" charset="-128"/>
              </a:rPr>
              <a:t>Subsequent assignments based on 75% site count (not individual site utilization)</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idx="4294967295"/>
          </p:nvPr>
        </p:nvSpPr>
        <p:spPr>
          <a:xfrm>
            <a:off x="381000" y="731838"/>
            <a:ext cx="7848600" cy="715962"/>
          </a:xfrm>
        </p:spPr>
        <p:txBody>
          <a:bodyPr>
            <a:normAutofit fontScale="90000"/>
          </a:bodyPr>
          <a:lstStyle/>
          <a:p>
            <a:r>
              <a:rPr lang="en-US" sz="4000" dirty="0" smtClean="0"/>
              <a:t>2010-8 – Status at other RIRs</a:t>
            </a:r>
            <a:br>
              <a:rPr lang="en-US" sz="4000" dirty="0" smtClean="0"/>
            </a:br>
            <a:r>
              <a:rPr lang="en-US" sz="3111" dirty="0" smtClean="0"/>
              <a:t>(Rework of IPv6 assignment criteria)</a:t>
            </a:r>
            <a:endParaRPr lang="en-US" sz="3111" dirty="0"/>
          </a:p>
        </p:txBody>
      </p:sp>
      <p:sp>
        <p:nvSpPr>
          <p:cNvPr id="4" name="Text Placeholder 7"/>
          <p:cNvSpPr>
            <a:spLocks noGrp="1"/>
          </p:cNvSpPr>
          <p:nvPr>
            <p:ph type="body" idx="4294967295"/>
          </p:nvPr>
        </p:nvSpPr>
        <p:spPr>
          <a:xfrm>
            <a:off x="381000" y="2103438"/>
            <a:ext cx="8610600" cy="4525962"/>
          </a:xfrm>
        </p:spPr>
        <p:txBody>
          <a:bodyPr>
            <a:normAutofit fontScale="85000" lnSpcReduction="20000"/>
          </a:bodyPr>
          <a:lstStyle/>
          <a:p>
            <a:pPr marL="514350" indent="-514350" fontAlgn="ctr">
              <a:spcAft>
                <a:spcPts val="600"/>
              </a:spcAft>
            </a:pPr>
            <a:r>
              <a:rPr lang="en-US" b="1" dirty="0" smtClean="0"/>
              <a:t>Draft policy is unique to ARIN</a:t>
            </a:r>
          </a:p>
          <a:p>
            <a:pPr marL="514350" indent="-514350" fontAlgn="ctr">
              <a:spcAft>
                <a:spcPts val="600"/>
              </a:spcAft>
            </a:pPr>
            <a:r>
              <a:rPr lang="en-US" b="1" dirty="0" smtClean="0"/>
              <a:t>Current policy (for a /48):</a:t>
            </a:r>
          </a:p>
          <a:p>
            <a:pPr marL="914400" lvl="1" indent="-514350" fontAlgn="ctr">
              <a:buFont typeface="+mj-lt"/>
              <a:buAutoNum type="arabicPeriod"/>
            </a:pPr>
            <a:r>
              <a:rPr lang="en-US" b="1" dirty="0" smtClean="0"/>
              <a:t>AfriNIC</a:t>
            </a:r>
          </a:p>
          <a:p>
            <a:pPr marL="1371600" lvl="2" indent="-514350" fontAlgn="ctr">
              <a:buNone/>
            </a:pPr>
            <a:r>
              <a:rPr lang="en-US" dirty="0" smtClean="0"/>
              <a:t>Qualify per IPv4 policy, and have a plan</a:t>
            </a:r>
          </a:p>
          <a:p>
            <a:pPr marL="914400" lvl="1" indent="-514350" fontAlgn="ctr">
              <a:buFont typeface="+mj-lt"/>
              <a:buAutoNum type="arabicPeriod"/>
            </a:pPr>
            <a:r>
              <a:rPr lang="en-US" b="1" dirty="0" smtClean="0"/>
              <a:t>APNIC</a:t>
            </a:r>
          </a:p>
          <a:p>
            <a:pPr marL="1371600" lvl="2" indent="-514350" fontAlgn="ctr">
              <a:buNone/>
            </a:pPr>
            <a:r>
              <a:rPr lang="en-US" dirty="0" smtClean="0"/>
              <a:t>Automatic if </a:t>
            </a:r>
            <a:r>
              <a:rPr lang="en-US" dirty="0" err="1" smtClean="0"/>
              <a:t>multihomed</a:t>
            </a:r>
            <a:r>
              <a:rPr lang="en-US" dirty="0" smtClean="0"/>
              <a:t> with IPv4 space; </a:t>
            </a:r>
            <a:br>
              <a:rPr lang="en-US" dirty="0" smtClean="0"/>
            </a:br>
            <a:r>
              <a:rPr lang="en-US" dirty="0" smtClean="0"/>
              <a:t>or, plan to </a:t>
            </a:r>
            <a:r>
              <a:rPr lang="en-US" dirty="0" err="1" smtClean="0"/>
              <a:t>multihome</a:t>
            </a:r>
            <a:endParaRPr lang="en-US" dirty="0" smtClean="0"/>
          </a:p>
          <a:p>
            <a:pPr marL="914400" lvl="1" indent="-514350" fontAlgn="ctr">
              <a:buFont typeface="+mj-lt"/>
              <a:buAutoNum type="arabicPeriod"/>
            </a:pPr>
            <a:r>
              <a:rPr lang="en-US" b="1" dirty="0" smtClean="0"/>
              <a:t>LACNIC</a:t>
            </a:r>
          </a:p>
          <a:p>
            <a:pPr marL="1371600" lvl="2" indent="-514350" fontAlgn="ctr">
              <a:buNone/>
            </a:pPr>
            <a:r>
              <a:rPr lang="en-US" dirty="0" smtClean="0"/>
              <a:t>Automatic if organization has IPv4 space; or, have </a:t>
            </a:r>
            <a:br>
              <a:rPr lang="en-US" dirty="0" smtClean="0"/>
            </a:br>
            <a:r>
              <a:rPr lang="en-US" dirty="0" smtClean="0"/>
              <a:t>a plan and route the </a:t>
            </a:r>
            <a:r>
              <a:rPr lang="en-US" dirty="0" err="1" smtClean="0"/>
              <a:t>aggreagate</a:t>
            </a:r>
            <a:endParaRPr lang="en-US" dirty="0" smtClean="0"/>
          </a:p>
          <a:p>
            <a:pPr marL="914400" lvl="1" indent="-514350" fontAlgn="ctr">
              <a:buFont typeface="+mj-lt"/>
              <a:buAutoNum type="arabicPeriod"/>
            </a:pPr>
            <a:r>
              <a:rPr lang="en-US" b="1" dirty="0" smtClean="0"/>
              <a:t>RIPE NCC</a:t>
            </a:r>
          </a:p>
          <a:p>
            <a:pPr marL="1371600" lvl="2" indent="-514350" fontAlgn="ctr">
              <a:buNone/>
            </a:pPr>
            <a:r>
              <a:rPr lang="en-US" dirty="0" smtClean="0"/>
              <a:t>Need to be </a:t>
            </a:r>
            <a:r>
              <a:rPr lang="en-US" dirty="0" err="1" smtClean="0"/>
              <a:t>multihomed</a:t>
            </a:r>
            <a:endParaRPr lang="en-US" dirty="0" smtClean="0"/>
          </a:p>
          <a:p>
            <a:pPr marL="514350" indent="-514350" fontAlgn="ctr"/>
            <a:endParaRPr lang="en-US" dirty="0" smtClean="0"/>
          </a:p>
          <a:p>
            <a:pPr marL="514350" indent="-514350">
              <a:buFont typeface="+mj-lt"/>
              <a:buAutoNum type="arabicPeriod"/>
            </a:pPr>
            <a:endParaRPr lang="en-US" dirty="0"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idx="4294967295"/>
          </p:nvPr>
        </p:nvSpPr>
        <p:spPr>
          <a:xfrm>
            <a:off x="381000" y="808038"/>
            <a:ext cx="8229600" cy="715962"/>
          </a:xfrm>
        </p:spPr>
        <p:txBody>
          <a:bodyPr>
            <a:normAutofit/>
          </a:bodyPr>
          <a:lstStyle/>
          <a:p>
            <a:r>
              <a:rPr lang="en-US" sz="3600" dirty="0" smtClean="0"/>
              <a:t>2010-8 – Staff Assessment</a:t>
            </a:r>
            <a:endParaRPr lang="en-US" sz="3600" dirty="0"/>
          </a:p>
        </p:txBody>
      </p:sp>
      <p:graphicFrame>
        <p:nvGraphicFramePr>
          <p:cNvPr id="6" name="Table 5"/>
          <p:cNvGraphicFramePr>
            <a:graphicFrameLocks noGrp="1"/>
          </p:cNvGraphicFramePr>
          <p:nvPr/>
        </p:nvGraphicFramePr>
        <p:xfrm>
          <a:off x="457199" y="1797596"/>
          <a:ext cx="7146347" cy="3460205"/>
        </p:xfrm>
        <a:graphic>
          <a:graphicData uri="http://schemas.openxmlformats.org/drawingml/2006/table">
            <a:tbl>
              <a:tblPr firstRow="1" bandRow="1">
                <a:tableStyleId>{5C22544A-7EE6-4342-B048-85BDC9FD1C3A}</a:tableStyleId>
              </a:tblPr>
              <a:tblGrid>
                <a:gridCol w="7146347"/>
              </a:tblGrid>
              <a:tr h="758371">
                <a:tc>
                  <a:txBody>
                    <a:bodyPr/>
                    <a:lstStyle/>
                    <a:p>
                      <a:r>
                        <a:rPr lang="en-US" sz="2400" b="1" kern="1200" baseline="0" dirty="0" smtClean="0">
                          <a:solidFill>
                            <a:schemeClr val="tx1"/>
                          </a:solidFill>
                          <a:latin typeface="Century Gothic"/>
                          <a:ea typeface="+mn-ea"/>
                          <a:cs typeface="Century Gothic"/>
                        </a:rPr>
                        <a:t>Legal: Liability Risk? - No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865085">
                <a:tc>
                  <a:txBody>
                    <a:bodyPr/>
                    <a:lstStyle/>
                    <a:p>
                      <a:r>
                        <a:rPr lang="en-US" sz="2400" b="1" dirty="0" smtClean="0">
                          <a:solidFill>
                            <a:schemeClr val="tx1"/>
                          </a:solidFill>
                          <a:latin typeface="Century Gothic"/>
                          <a:cs typeface="Century Gothic"/>
                        </a:rPr>
                        <a:t>Staff</a:t>
                      </a:r>
                      <a:r>
                        <a:rPr lang="en-US" sz="2400" b="1" baseline="0" dirty="0" smtClean="0">
                          <a:solidFill>
                            <a:schemeClr val="tx1"/>
                          </a:solidFill>
                          <a:latin typeface="Century Gothic"/>
                          <a:cs typeface="Century Gothic"/>
                        </a:rPr>
                        <a:t> Comments: Issues/Concerns?</a:t>
                      </a:r>
                    </a:p>
                    <a:p>
                      <a:pPr marL="342900" indent="-342900">
                        <a:buFont typeface="+mj-lt"/>
                        <a:buAutoNum type="arabicPeriod"/>
                      </a:pPr>
                      <a:r>
                        <a:rPr lang="en-US" sz="1800" b="0" baseline="0" dirty="0" smtClean="0">
                          <a:solidFill>
                            <a:schemeClr val="tx1"/>
                          </a:solidFill>
                          <a:latin typeface="Century Gothic"/>
                          <a:cs typeface="Century Gothic"/>
                        </a:rPr>
                        <a:t>&gt; 12 sites must be assigned a /40 (when less could suffice) – fee schedule increases at /40.</a:t>
                      </a:r>
                    </a:p>
                    <a:p>
                      <a:pPr marL="342900" indent="-342900">
                        <a:buFont typeface="+mj-lt"/>
                        <a:buAutoNum type="arabicPeriod"/>
                      </a:pPr>
                      <a:r>
                        <a:rPr lang="en-US" sz="1800" b="0" baseline="0" dirty="0" smtClean="0">
                          <a:solidFill>
                            <a:schemeClr val="tx1"/>
                          </a:solidFill>
                          <a:latin typeface="Century Gothic"/>
                          <a:cs typeface="Century Gothic"/>
                        </a:rPr>
                        <a:t>Inconsistency between assignments and allocations, and, use of percentages and HD ratio.</a:t>
                      </a:r>
                    </a:p>
                    <a:p>
                      <a:pPr marL="342900" indent="-342900">
                        <a:buFont typeface="+mj-lt"/>
                        <a:buAutoNum type="arabicPeriod"/>
                      </a:pPr>
                      <a:endParaRPr lang="en-US" sz="1800" b="0" baseline="0" dirty="0" smtClean="0">
                        <a:solidFill>
                          <a:schemeClr val="tx1"/>
                        </a:solidFill>
                        <a:latin typeface="Century Gothic"/>
                        <a:cs typeface="Century Gothic"/>
                      </a:endParaRPr>
                    </a:p>
                    <a:p>
                      <a:pPr marL="342900" indent="-342900">
                        <a:buFont typeface="+mj-lt"/>
                        <a:buAutoNum type="arabicPeriod"/>
                      </a:pPr>
                      <a:endParaRPr lang="en-US" sz="1800" b="0" baseline="0" dirty="0" smtClean="0">
                        <a:solidFill>
                          <a:schemeClr val="tx1"/>
                        </a:solidFill>
                        <a:latin typeface="Century Gothic"/>
                        <a:cs typeface="Century Gothic"/>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98714">
                <a:tc>
                  <a:txBody>
                    <a:bodyPr/>
                    <a:lstStyle/>
                    <a:p>
                      <a:r>
                        <a:rPr lang="en-US" sz="2400" b="1" dirty="0" smtClean="0">
                          <a:solidFill>
                            <a:schemeClr val="tx1"/>
                          </a:solidFill>
                          <a:latin typeface="Century Gothic"/>
                          <a:cs typeface="Century Gothic"/>
                        </a:rPr>
                        <a:t>Implementation:</a:t>
                      </a:r>
                      <a:r>
                        <a:rPr lang="en-US" sz="2400" b="1" baseline="0" dirty="0" smtClean="0">
                          <a:solidFill>
                            <a:schemeClr val="tx1"/>
                          </a:solidFill>
                          <a:latin typeface="Century Gothic"/>
                          <a:cs typeface="Century Gothic"/>
                        </a:rPr>
                        <a:t> Resource Impact? - Minimal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10" name="TextBox 9"/>
          <p:cNvSpPr txBox="1"/>
          <p:nvPr/>
        </p:nvSpPr>
        <p:spPr>
          <a:xfrm>
            <a:off x="457199" y="5568315"/>
            <a:ext cx="8505825" cy="984885"/>
          </a:xfrm>
          <a:prstGeom prst="rect">
            <a:avLst/>
          </a:prstGeom>
          <a:noFill/>
        </p:spPr>
        <p:txBody>
          <a:bodyPr wrap="square" rtlCol="0">
            <a:spAutoFit/>
          </a:bodyPr>
          <a:lstStyle/>
          <a:p>
            <a:r>
              <a:rPr lang="en-US" sz="2000" b="1" dirty="0" smtClean="0">
                <a:latin typeface="Century Gothic"/>
                <a:cs typeface="Century Gothic"/>
              </a:rPr>
              <a:t>Assessment available:</a:t>
            </a:r>
          </a:p>
          <a:p>
            <a:pPr>
              <a:buFont typeface="Arial" pitchFamily="34" charset="0"/>
              <a:buChar char="•"/>
            </a:pPr>
            <a:r>
              <a:rPr lang="en-US" sz="2000" dirty="0" smtClean="0">
                <a:latin typeface="Century Gothic"/>
                <a:cs typeface="Century Gothic"/>
              </a:rPr>
              <a:t> </a:t>
            </a:r>
            <a:r>
              <a:rPr lang="en-US" dirty="0" smtClean="0">
                <a:latin typeface="Century Gothic"/>
                <a:cs typeface="Century Gothic"/>
              </a:rPr>
              <a:t>Discussion Guide</a:t>
            </a:r>
          </a:p>
          <a:p>
            <a:pPr>
              <a:buFont typeface="Arial" pitchFamily="34" charset="0"/>
              <a:buChar char="•"/>
            </a:pPr>
            <a:r>
              <a:rPr lang="en-US" dirty="0" smtClean="0">
                <a:latin typeface="Century Gothic"/>
                <a:cs typeface="Century Gothic"/>
              </a:rPr>
              <a:t> http://lists.arin.net/pipermail/arin-ppml/2010-September/018108.html</a:t>
            </a:r>
            <a:endParaRPr lang="en-US" dirty="0">
              <a:latin typeface="Century Gothic"/>
              <a:cs typeface="Century Gothic"/>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idx="4294967295"/>
          </p:nvPr>
        </p:nvSpPr>
        <p:spPr>
          <a:xfrm>
            <a:off x="228600" y="450057"/>
            <a:ext cx="8229600" cy="715962"/>
          </a:xfrm>
        </p:spPr>
        <p:txBody>
          <a:bodyPr>
            <a:normAutofit/>
          </a:bodyPr>
          <a:lstStyle/>
          <a:p>
            <a:r>
              <a:rPr lang="en-US" sz="3600" dirty="0" smtClean="0"/>
              <a:t>2010-8 – PPML Discussion</a:t>
            </a:r>
            <a:endParaRPr lang="en-US" sz="3600" dirty="0"/>
          </a:p>
        </p:txBody>
      </p:sp>
      <p:sp>
        <p:nvSpPr>
          <p:cNvPr id="8" name="Text Placeholder 7"/>
          <p:cNvSpPr>
            <a:spLocks noGrp="1"/>
          </p:cNvSpPr>
          <p:nvPr>
            <p:ph type="body" idx="4294967295"/>
          </p:nvPr>
        </p:nvSpPr>
        <p:spPr>
          <a:xfrm>
            <a:off x="228600" y="1166019"/>
            <a:ext cx="8534400" cy="5387181"/>
          </a:xfrm>
        </p:spPr>
        <p:txBody>
          <a:bodyPr>
            <a:normAutofit/>
          </a:bodyPr>
          <a:lstStyle/>
          <a:p>
            <a:pPr>
              <a:spcAft>
                <a:spcPts val="600"/>
              </a:spcAft>
            </a:pPr>
            <a:r>
              <a:rPr lang="en-US" b="1" dirty="0" smtClean="0"/>
              <a:t>36 posts by </a:t>
            </a:r>
            <a:r>
              <a:rPr lang="en-US" b="1" smtClean="0"/>
              <a:t>13 </a:t>
            </a:r>
            <a:r>
              <a:rPr lang="en-US" b="1" smtClean="0"/>
              <a:t>people</a:t>
            </a:r>
            <a:endParaRPr lang="en-US" b="1" dirty="0" smtClean="0"/>
          </a:p>
          <a:p>
            <a:pPr>
              <a:spcAft>
                <a:spcPts val="600"/>
              </a:spcAft>
            </a:pPr>
            <a:r>
              <a:rPr lang="en-US" b="1" dirty="0" smtClean="0"/>
              <a:t>5</a:t>
            </a:r>
            <a:r>
              <a:rPr lang="en-US" b="1" baseline="0" dirty="0" smtClean="0"/>
              <a:t> in favor, 0 against</a:t>
            </a:r>
          </a:p>
          <a:p>
            <a:pPr>
              <a:spcAft>
                <a:spcPts val="600"/>
              </a:spcAft>
            </a:pPr>
            <a:r>
              <a:rPr lang="en-US" sz="2000" dirty="0" smtClean="0"/>
              <a:t>“This is a good start for the re-work of the policy... but it sounds as if the acceptable justifications are wide and flexible enough to warrant the reasonable justification of 'I want to be portable and globally unique' - which in my opinion is all that you should need to desire to have your own allocation. </a:t>
            </a:r>
          </a:p>
          <a:p>
            <a:pPr>
              <a:spcAft>
                <a:spcPts val="600"/>
              </a:spcAft>
            </a:pPr>
            <a:r>
              <a:rPr lang="en-US" sz="2000" dirty="0" smtClean="0"/>
              <a:t>“What is the definition of site?  Any building/campus in the network?” – “I think that is as good a definition as any.”</a:t>
            </a:r>
          </a:p>
          <a:p>
            <a:pPr>
              <a:spcAft>
                <a:spcPts val="600"/>
              </a:spcAft>
            </a:pPr>
            <a:r>
              <a:rPr lang="en-US" sz="2000" dirty="0" smtClean="0"/>
              <a:t>“I would like to be sure that ARIN policy make it easy for [large] "end-users" to consider themselves ISP/LIRs (/32) where appropriate and justified.</a:t>
            </a:r>
          </a:p>
          <a:p>
            <a:pPr>
              <a:spcAft>
                <a:spcPts val="600"/>
              </a:spcAft>
            </a:pPr>
            <a:endParaRPr lang="en-US" sz="2000" dirty="0"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itle 26"/>
          <p:cNvSpPr>
            <a:spLocks noGrp="1"/>
          </p:cNvSpPr>
          <p:nvPr>
            <p:ph type="ctrTitle"/>
          </p:nvPr>
        </p:nvSpPr>
        <p:spPr>
          <a:xfrm>
            <a:off x="685800" y="3733800"/>
            <a:ext cx="7620000" cy="1085850"/>
          </a:xfrm>
        </p:spPr>
        <p:txBody>
          <a:bodyPr>
            <a:noAutofit/>
          </a:bodyPr>
          <a:lstStyle/>
          <a:p>
            <a:r>
              <a:rPr lang="en-US" sz="3800" dirty="0" smtClean="0"/>
              <a:t>Rework of IPv6 </a:t>
            </a:r>
            <a:br>
              <a:rPr lang="en-US" sz="3800" dirty="0" smtClean="0"/>
            </a:br>
            <a:r>
              <a:rPr lang="en-US" sz="3800" dirty="0" smtClean="0"/>
              <a:t>Assignment Criteria</a:t>
            </a:r>
            <a:endParaRPr lang="en-US" sz="3800" dirty="0"/>
          </a:p>
        </p:txBody>
      </p:sp>
      <p:sp>
        <p:nvSpPr>
          <p:cNvPr id="28" name="Subtitle 27"/>
          <p:cNvSpPr>
            <a:spLocks noGrp="1"/>
          </p:cNvSpPr>
          <p:nvPr>
            <p:ph type="subTitle" idx="1"/>
          </p:nvPr>
        </p:nvSpPr>
        <p:spPr>
          <a:xfrm>
            <a:off x="537844" y="5181599"/>
            <a:ext cx="7772400" cy="1532147"/>
          </a:xfrm>
        </p:spPr>
        <p:txBody>
          <a:bodyPr/>
          <a:lstStyle/>
          <a:p>
            <a:r>
              <a:rPr lang="en-US" b="1" dirty="0" smtClean="0"/>
              <a:t>Draft Policy 2010-8</a:t>
            </a:r>
            <a:endParaRPr lang="en-US" b="1"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atlanta_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atlanta_template</Template>
  <TotalTime>622</TotalTime>
  <Words>355</Words>
  <Application>Microsoft Office PowerPoint</Application>
  <PresentationFormat>On-screen Show (4:3)</PresentationFormat>
  <Paragraphs>54</Paragraphs>
  <Slides>7</Slides>
  <Notes>7</Notes>
  <HiddenSlides>0</HiddenSlides>
  <MMClips>0</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atlanta_template</vt:lpstr>
      <vt:lpstr>Rework of IPv6  Assignment Criteria</vt:lpstr>
      <vt:lpstr>2010-8 - History</vt:lpstr>
      <vt:lpstr>2010-8 – Summary (Rework of IPv6 assignment criteria)</vt:lpstr>
      <vt:lpstr>2010-8 – Status at other RIRs (Rework of IPv6 assignment criteria)</vt:lpstr>
      <vt:lpstr>2010-8 – Staff Assessment</vt:lpstr>
      <vt:lpstr>2010-8 – PPML Discussion</vt:lpstr>
      <vt:lpstr>Rework of IPv6  Assignment Criteria</vt:lpstr>
    </vt:vector>
  </TitlesOfParts>
  <Company>ARIN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Lawson Parker</dc:creator>
  <cp:lastModifiedBy>Einar Bohlin</cp:lastModifiedBy>
  <cp:revision>123</cp:revision>
  <dcterms:created xsi:type="dcterms:W3CDTF">2010-09-30T14:08:51Z</dcterms:created>
  <dcterms:modified xsi:type="dcterms:W3CDTF">2010-10-03T19:45:50Z</dcterms:modified>
</cp:coreProperties>
</file>