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9"/>
  </p:handoutMasterIdLst>
  <p:sldIdLst>
    <p:sldId id="258" r:id="rId2"/>
    <p:sldId id="259" r:id="rId3"/>
    <p:sldId id="260" r:id="rId4"/>
    <p:sldId id="279" r:id="rId5"/>
    <p:sldId id="262" r:id="rId6"/>
    <p:sldId id="264" r:id="rId7"/>
    <p:sldId id="263" r:id="rId8"/>
    <p:sldId id="276" r:id="rId9"/>
    <p:sldId id="277" r:id="rId10"/>
    <p:sldId id="266" r:id="rId11"/>
    <p:sldId id="267" r:id="rId12"/>
    <p:sldId id="271" r:id="rId13"/>
    <p:sldId id="268" r:id="rId14"/>
    <p:sldId id="280" r:id="rId15"/>
    <p:sldId id="269" r:id="rId16"/>
    <p:sldId id="274" r:id="rId17"/>
    <p:sldId id="278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F3570C6-8EB8-4551-A8C4-8C7770F0CDCD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18EB6A5-F8F5-44C2-9D29-FB42A64F39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tlanta_master_bckgrnd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44" y="3474390"/>
            <a:ext cx="77724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44" y="4961147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C548279F-21BE-48B4-AA5E-D6A73AF1029A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B4270C85-5B49-4BB9-8776-C157634552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7D2241F-8081-49EE-B1F3-A020D43D1D39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57C1587A-D2BE-45DF-8D35-E8BD9DC4D9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F9BF44F7-10EE-46E4-8B64-5E7177A7B91F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C7F7B0C8-359E-4718-905C-BA913E5D56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592667"/>
            <a:ext cx="7264990" cy="18042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940"/>
            <a:ext cx="8229600" cy="51770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9E55F51-CE99-4D43-95FF-38B663D5A56E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0F3CA5C-4929-48B9-B9B4-10BE4A2AC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tlanta_master2-0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37" y="917256"/>
            <a:ext cx="6795903" cy="20400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870" y="2721530"/>
            <a:ext cx="6912930" cy="47617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9C32F5F4-3DD2-4F3E-AF25-7705F34046BA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7A5CDFE-73B0-4EA7-9611-4B4B572507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0D4AABFA-886F-454F-B991-FA3CE410D205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9220358C-5C03-4A8A-8139-C81C45FCA2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5F5B91ED-2969-4646-9087-6330C1DE41B9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FE858083-12C5-4441-A712-4E8CB9EA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8FAE84F1-C94D-4EB6-AF5E-379613A2A600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B3483543-B17E-4A66-A032-437E82E2C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9B44792-0A70-4D80-9A36-BDE465D4FF7B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656FECB3-4628-42BE-9246-8659EC2751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CD5D858-1461-42F2-AFA3-3883054E2B74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576F911-07F4-4EBF-BA60-7DB75692C5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atlanta_master2-01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454025"/>
            <a:ext cx="69723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90750"/>
            <a:ext cx="8229600" cy="57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entury Gothic"/>
          <a:ea typeface="Century Gothic" charset="0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6"/>
          <p:cNvSpPr>
            <a:spLocks noGrp="1"/>
          </p:cNvSpPr>
          <p:nvPr>
            <p:ph type="ctrTitle"/>
          </p:nvPr>
        </p:nvSpPr>
        <p:spPr>
          <a:xfrm>
            <a:off x="538163" y="3475038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ea typeface="ＭＳ Ｐゴシック" charset="-128"/>
              </a:rPr>
              <a:t>Engineering Report</a:t>
            </a:r>
          </a:p>
        </p:txBody>
      </p:sp>
      <p:sp>
        <p:nvSpPr>
          <p:cNvPr id="15363" name="Subtitle 27"/>
          <p:cNvSpPr>
            <a:spLocks noGrp="1"/>
          </p:cNvSpPr>
          <p:nvPr>
            <p:ph type="subTitle" idx="1"/>
          </p:nvPr>
        </p:nvSpPr>
        <p:spPr>
          <a:xfrm>
            <a:off x="538163" y="4960938"/>
            <a:ext cx="7772400" cy="17526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</a:rPr>
              <a:t>Mark Kosters, 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33388" y="1138238"/>
            <a:ext cx="7264400" cy="10922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cs typeface="Century Gothic" charset="0"/>
              </a:rPr>
              <a:t>Development/QA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709613" y="2365375"/>
            <a:ext cx="8229600" cy="5551488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400" b="1" smtClean="0">
                <a:latin typeface="Century Gothic" charset="0"/>
              </a:rPr>
              <a:t>Improvements to existing systems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b="1" smtClean="0">
                <a:latin typeface="Century Gothic" charset="0"/>
              </a:rPr>
              <a:t>Whois-RWS Rollout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b="1" smtClean="0">
                <a:latin typeface="Century Gothic" charset="0"/>
              </a:rPr>
              <a:t>Four ARIN Online releases since ARIN XXV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49238" y="592138"/>
            <a:ext cx="7264400" cy="120015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cs typeface="Century Gothic" charset="0"/>
              </a:rPr>
              <a:t>ARIN Online Releases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792288"/>
            <a:ext cx="8229600" cy="5468937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b="1" smtClean="0">
                <a:latin typeface="Century Gothic" charset="0"/>
              </a:rPr>
              <a:t>Improved organization record handling  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b="1" smtClean="0">
                <a:latin typeface="Century Gothic" charset="0"/>
              </a:rPr>
              <a:t>POC Validation - implementation of policy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b="1" smtClean="0">
                <a:latin typeface="Century Gothic" charset="0"/>
              </a:rPr>
              <a:t>Bulk Whois report download     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b="1" smtClean="0">
                <a:latin typeface="Century Gothic" charset="0"/>
              </a:rPr>
              <a:t>RESTful web service for Whois data     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b="1" smtClean="0">
                <a:latin typeface="Century Gothic" charset="0"/>
              </a:rPr>
              <a:t>API Key generation     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b="1" smtClean="0">
                <a:latin typeface="Century Gothic" charset="0"/>
              </a:rPr>
              <a:t>Specified Transfer Listing Service </a:t>
            </a:r>
          </a:p>
          <a:p>
            <a:pPr eaLnBrk="1" hangingPunct="1">
              <a:spcAft>
                <a:spcPts val="1800"/>
              </a:spcAft>
            </a:pPr>
            <a:endParaRPr lang="en-US" smtClean="0"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49238" y="592138"/>
            <a:ext cx="7264400" cy="1173162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cs typeface="Century Gothic" charset="0"/>
              </a:rPr>
              <a:t>Changes are Coming!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765300"/>
            <a:ext cx="8229600" cy="5808663"/>
          </a:xfrm>
        </p:spPr>
        <p:txBody>
          <a:bodyPr/>
          <a:lstStyle/>
          <a:p>
            <a:pPr eaLnBrk="1" hangingPunct="1">
              <a:spcAft>
                <a:spcPts val="3000"/>
              </a:spcAft>
            </a:pPr>
            <a:r>
              <a:rPr lang="en-US" sz="2400" b="1" smtClean="0">
                <a:latin typeface="Century Gothic" charset="0"/>
              </a:rPr>
              <a:t>Big structural changes are in the works</a:t>
            </a:r>
          </a:p>
          <a:p>
            <a:pPr eaLnBrk="1" hangingPunct="1">
              <a:spcAft>
                <a:spcPts val="3000"/>
              </a:spcAft>
            </a:pPr>
            <a:r>
              <a:rPr lang="en-US" sz="2400" b="1" smtClean="0">
                <a:latin typeface="Century Gothic" charset="0"/>
              </a:rPr>
              <a:t>Because dual systems (serving both legacy and modern provisioning) would be expensive, confusing, and time-consuming</a:t>
            </a:r>
            <a:endParaRPr lang="en-US" sz="2000" b="1" smtClean="0">
              <a:latin typeface="Century Gothic" charset="0"/>
            </a:endParaRPr>
          </a:p>
          <a:p>
            <a:pPr lvl="1" eaLnBrk="1" hangingPunct="1">
              <a:spcAft>
                <a:spcPts val="1800"/>
              </a:spcAft>
            </a:pPr>
            <a:r>
              <a:rPr lang="en-US" sz="2400" b="0" smtClean="0">
                <a:latin typeface="Century Gothic" charset="0"/>
              </a:rPr>
              <a:t>DNS Name server requests need to be done online – no more templates</a:t>
            </a:r>
          </a:p>
          <a:p>
            <a:pPr lvl="1" eaLnBrk="1" hangingPunct="1">
              <a:spcAft>
                <a:spcPts val="1800"/>
              </a:spcAft>
            </a:pPr>
            <a:r>
              <a:rPr lang="en-US" sz="2400" b="0" smtClean="0">
                <a:latin typeface="Century Gothic" charset="0"/>
              </a:rPr>
              <a:t>API-Keys on templates</a:t>
            </a:r>
          </a:p>
          <a:p>
            <a:pPr eaLnBrk="1" hangingPunct="1">
              <a:spcAft>
                <a:spcPts val="3000"/>
              </a:spcAft>
            </a:pPr>
            <a:endParaRPr lang="en-US" sz="2400" b="1" smtClean="0"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79400" y="492125"/>
            <a:ext cx="8304213" cy="1798638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cs typeface="Century Gothic" charset="0"/>
              </a:rPr>
              <a:t>Upcoming ARIN Online Release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61988" y="1889125"/>
            <a:ext cx="8229600" cy="5176838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200" b="1" smtClean="0">
                <a:latin typeface="Century Gothic" charset="0"/>
              </a:rPr>
              <a:t>Next Public release will incorporate multiple critical features: 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b="1" smtClean="0">
                <a:latin typeface="Century Gothic" charset="0"/>
              </a:rPr>
              <a:t>Improved provisioning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200" b="0" smtClean="0">
                <a:latin typeface="Century Gothic" charset="0"/>
              </a:rPr>
              <a:t>More secure templates using API Key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200" b="0" smtClean="0">
                <a:latin typeface="Century Gothic" charset="0"/>
              </a:rPr>
              <a:t>RESTful API 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b="1" smtClean="0">
                <a:latin typeface="Century Gothic" charset="0"/>
              </a:rPr>
              <a:t>Zone Management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200" b="0" smtClean="0">
                <a:latin typeface="Century Gothic" charset="0"/>
              </a:rPr>
              <a:t>UI for name server management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200" b="0" smtClean="0">
                <a:latin typeface="Century Gothic" charset="0"/>
              </a:rPr>
              <a:t>DNSSEC Provisioning</a:t>
            </a:r>
          </a:p>
          <a:p>
            <a:pPr eaLnBrk="1" hangingPunct="1">
              <a:spcAft>
                <a:spcPts val="600"/>
              </a:spcAft>
              <a:buFont typeface="Arial" charset="0"/>
              <a:buNone/>
            </a:pPr>
            <a:endParaRPr lang="en-US" sz="2200" b="1" smtClean="0"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79400" y="492125"/>
            <a:ext cx="8304213" cy="1798638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cs typeface="Century Gothic" charset="0"/>
              </a:rPr>
              <a:t>Upcoming ARIN Online Release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61988" y="1889125"/>
            <a:ext cx="8229600" cy="5176838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200" b="1" smtClean="0">
                <a:latin typeface="Century Gothic" charset="0"/>
              </a:rPr>
              <a:t>RPKI Services</a:t>
            </a:r>
          </a:p>
          <a:p>
            <a:pPr lvl="1" eaLnBrk="1" hangingPunct="1">
              <a:spcAft>
                <a:spcPts val="1200"/>
              </a:spcAft>
              <a:buFontTx/>
              <a:buChar char="-"/>
            </a:pPr>
            <a:r>
              <a:rPr lang="en-US" sz="2200" b="0" smtClean="0">
                <a:latin typeface="Century Gothic" charset="0"/>
              </a:rPr>
              <a:t>ARIN to sign (assert) directly assigned/allocated resources</a:t>
            </a:r>
          </a:p>
          <a:p>
            <a:pPr lvl="1" eaLnBrk="1" hangingPunct="1">
              <a:spcAft>
                <a:spcPts val="1200"/>
              </a:spcAft>
              <a:buFontTx/>
              <a:buChar char="-"/>
            </a:pPr>
            <a:r>
              <a:rPr lang="en-US" sz="2200" b="0" smtClean="0">
                <a:latin typeface="Century Gothic" charset="0"/>
              </a:rPr>
              <a:t>Other related services such as storing signatures/assertions for downstreams under review</a:t>
            </a:r>
          </a:p>
          <a:p>
            <a:pPr lvl="1" eaLnBrk="1" hangingPunct="1">
              <a:spcAft>
                <a:spcPts val="1200"/>
              </a:spcAft>
              <a:buFontTx/>
              <a:buChar char="-"/>
            </a:pPr>
            <a:r>
              <a:rPr lang="en-US" sz="2200" b="0" smtClean="0">
                <a:latin typeface="Century Gothic" charset="0"/>
              </a:rPr>
              <a:t>Board of Trustees, along with ARIN General Counsel, are evaluating risks associated with these services</a:t>
            </a:r>
          </a:p>
          <a:p>
            <a:pPr lvl="1" eaLnBrk="1" hangingPunct="1">
              <a:spcAft>
                <a:spcPts val="1200"/>
              </a:spcAft>
              <a:buFontTx/>
              <a:buChar char="-"/>
            </a:pPr>
            <a:r>
              <a:rPr lang="en-US" sz="2200" b="0" smtClean="0">
                <a:latin typeface="Century Gothic" charset="0"/>
              </a:rPr>
              <a:t>ARIN seeking input from community regarding the these services </a:t>
            </a:r>
          </a:p>
          <a:p>
            <a:pPr eaLnBrk="1" hangingPunct="1">
              <a:spcAft>
                <a:spcPts val="600"/>
              </a:spcAft>
              <a:buFont typeface="Arial" charset="0"/>
              <a:buNone/>
            </a:pPr>
            <a:endParaRPr lang="en-US" sz="2200" smtClean="0">
              <a:latin typeface="Century Gothic" charset="0"/>
            </a:endParaRPr>
          </a:p>
          <a:p>
            <a:pPr eaLnBrk="1" hangingPunct="1">
              <a:spcAft>
                <a:spcPts val="600"/>
              </a:spcAft>
              <a:buFont typeface="Arial" charset="0"/>
              <a:buNone/>
            </a:pPr>
            <a:endParaRPr lang="en-US" sz="2200" b="1" smtClean="0"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95800" y="4673600"/>
            <a:ext cx="4356100" cy="1930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95300" y="592138"/>
            <a:ext cx="7264400" cy="1160462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Century Gothic" charset="0"/>
                <a:cs typeface="Century Gothic" charset="0"/>
              </a:rPr>
              <a:t>ARIN Online - Zone Management</a:t>
            </a:r>
          </a:p>
        </p:txBody>
      </p:sp>
      <p:pic>
        <p:nvPicPr>
          <p:cNvPr id="23556" name="Picture 4" descr="manageReverseDN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" y="1674813"/>
            <a:ext cx="770255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49238" y="592138"/>
            <a:ext cx="7842250" cy="103822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entury Gothic" charset="0"/>
                <a:cs typeface="Century Gothic" charset="0"/>
              </a:rPr>
              <a:t>Upcoming Challenges/Research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30363"/>
            <a:ext cx="8229600" cy="56229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000" b="1" smtClean="0">
                <a:latin typeface="Century Gothic" charset="0"/>
              </a:rPr>
              <a:t>Large Release coming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 b="0" smtClean="0">
                <a:latin typeface="Century Gothic" charset="0"/>
              </a:rPr>
              <a:t>RPKI moving from pilot to production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 b="0" smtClean="0">
                <a:latin typeface="Century Gothic" charset="0"/>
              </a:rPr>
              <a:t>DNSSEC to be fully implemented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 b="0" smtClean="0">
                <a:latin typeface="Century Gothic" charset="0"/>
              </a:rPr>
              <a:t>ARIN Online IPv4 and IPv6 resource management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 b="0" smtClean="0">
                <a:latin typeface="Century Gothic" charset="0"/>
              </a:rPr>
              <a:t>RESTful provisioning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b="1" smtClean="0">
                <a:latin typeface="Century Gothic" charset="0"/>
              </a:rPr>
              <a:t>Finding out cause of Whois-RWS traffic growth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b="1" smtClean="0">
                <a:latin typeface="Century Gothic" charset="0"/>
              </a:rPr>
              <a:t>Improving the integration of IRR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b="1" smtClean="0">
                <a:latin typeface="Century Gothic" charset="0"/>
              </a:rPr>
              <a:t>Completing some outstanding member service requests (ie. whowas service, operational test and evaluation environment)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b="1" smtClean="0">
                <a:latin typeface="Century Gothic" charset="0"/>
              </a:rPr>
              <a:t>Replacement of legacy gear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82650" y="2252663"/>
            <a:ext cx="7378700" cy="2671762"/>
          </a:xfrm>
        </p:spPr>
        <p:txBody>
          <a:bodyPr/>
          <a:lstStyle/>
          <a:p>
            <a:pPr algn="ctr" eaLnBrk="1" hangingPunct="1">
              <a:spcAft>
                <a:spcPts val="1200"/>
              </a:spcAft>
            </a:pPr>
            <a:r>
              <a:rPr lang="en-US" sz="2800" smtClean="0">
                <a:latin typeface="Century Gothic" charset="0"/>
                <a:cs typeface="Century Gothic" charset="0"/>
              </a:rPr>
              <a:t>Thank You for your Time and Attention</a:t>
            </a:r>
            <a:br>
              <a:rPr lang="en-US" sz="2800" smtClean="0">
                <a:latin typeface="Century Gothic" charset="0"/>
                <a:cs typeface="Century Gothic" charset="0"/>
              </a:rPr>
            </a:br>
            <a:r>
              <a:rPr lang="en-US" sz="6600" smtClean="0">
                <a:solidFill>
                  <a:srgbClr val="FF0000"/>
                </a:solidFill>
                <a:latin typeface="Century Gothic" charset="0"/>
                <a:cs typeface="Century Gothic" charset="0"/>
              </a:rPr>
              <a:t>Questions?</a:t>
            </a:r>
            <a:br>
              <a:rPr lang="en-US" sz="6600" smtClean="0">
                <a:solidFill>
                  <a:srgbClr val="FF0000"/>
                </a:solidFill>
                <a:latin typeface="Century Gothic" charset="0"/>
                <a:cs typeface="Century Gothic" charset="0"/>
              </a:rPr>
            </a:br>
            <a:endParaRPr lang="en-US" sz="6600" smtClean="0"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592138"/>
            <a:ext cx="7264400" cy="1804987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cs typeface="Century Gothic" charset="0"/>
              </a:rPr>
              <a:t>Engineering Theme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12775" y="2138363"/>
            <a:ext cx="8229600" cy="4525962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b="1" smtClean="0">
                <a:latin typeface="Century Gothic" charset="0"/>
              </a:rPr>
              <a:t>Continue to work on a surge</a:t>
            </a:r>
          </a:p>
          <a:p>
            <a:pPr eaLnBrk="1" hangingPunct="1">
              <a:spcAft>
                <a:spcPts val="1200"/>
              </a:spcAft>
            </a:pPr>
            <a:r>
              <a:rPr lang="en-US" b="1" smtClean="0">
                <a:latin typeface="Century Gothic" charset="0"/>
              </a:rPr>
              <a:t>Lots of work to do</a:t>
            </a:r>
          </a:p>
          <a:p>
            <a:pPr eaLnBrk="1" hangingPunct="1">
              <a:spcAft>
                <a:spcPts val="1200"/>
              </a:spcAft>
            </a:pPr>
            <a:r>
              <a:rPr lang="en-US" b="1" smtClean="0">
                <a:latin typeface="Century Gothic" charset="0"/>
              </a:rPr>
              <a:t>Supplementing staff with contractors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90550" y="404813"/>
            <a:ext cx="7264400" cy="1804987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cs typeface="Century Gothic" charset="0"/>
              </a:rPr>
              <a:t>Staffing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35038" y="1941513"/>
            <a:ext cx="8229600" cy="51768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b="1" smtClean="0">
                <a:latin typeface="Century Gothic" charset="0"/>
              </a:rPr>
              <a:t>Operations</a:t>
            </a:r>
          </a:p>
          <a:p>
            <a:pPr lvl="1"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1800" smtClean="0">
                <a:latin typeface="Century Gothic" charset="0"/>
              </a:rPr>
              <a:t>8 people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b="1" smtClean="0">
                <a:latin typeface="Century Gothic" charset="0"/>
              </a:rPr>
              <a:t>Development </a:t>
            </a:r>
          </a:p>
          <a:p>
            <a:pPr lvl="1"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1800" smtClean="0">
                <a:latin typeface="Century Gothic" charset="0"/>
              </a:rPr>
              <a:t>14 people (8 contractors)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b="1" smtClean="0">
                <a:latin typeface="Century Gothic" charset="0"/>
              </a:rPr>
              <a:t>Quality Assurance </a:t>
            </a:r>
          </a:p>
          <a:p>
            <a:pPr lvl="1"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1800" smtClean="0">
                <a:latin typeface="Century Gothic" charset="0"/>
              </a:rPr>
              <a:t>7 people (3 contractors)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b="1" smtClean="0">
                <a:latin typeface="Century Gothic" charset="0"/>
              </a:rPr>
              <a:t>Requirements </a:t>
            </a:r>
          </a:p>
          <a:p>
            <a:pPr lvl="1"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1800" smtClean="0">
                <a:latin typeface="Century Gothic" charset="0"/>
              </a:rPr>
              <a:t>1 person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b="1" smtClean="0">
                <a:latin typeface="Century Gothic" charset="0"/>
              </a:rPr>
              <a:t>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latin typeface="Century Gothic" charset="0"/>
              </a:rPr>
              <a:t>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592138"/>
            <a:ext cx="7264400" cy="1038225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cs typeface="Century Gothic" charset="0"/>
              </a:rPr>
              <a:t>Operations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30363"/>
            <a:ext cx="8229600" cy="5546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400" b="1" smtClean="0">
                <a:latin typeface="Century Gothic" charset="0"/>
              </a:rPr>
              <a:t>Keeping up with Whois-RWS traffic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b="1" smtClean="0">
                <a:latin typeface="Century Gothic" charset="0"/>
              </a:rPr>
              <a:t>Upgrading end-of-life equipment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b="1" smtClean="0">
                <a:latin typeface="Century Gothic" charset="0"/>
              </a:rPr>
              <a:t>Installed a PFS-lite site in Canada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b="1" smtClean="0">
                <a:latin typeface="Century Gothic" charset="0"/>
              </a:rPr>
              <a:t>Looking to install a PFS-lite site in the Caribbean for Q4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b="1" smtClean="0">
                <a:latin typeface="Century Gothic" charset="0"/>
              </a:rPr>
              <a:t>Maintaining the various environments we have running (dev/qa/staging/testing)</a:t>
            </a:r>
          </a:p>
          <a:p>
            <a:pPr eaLnBrk="1" hangingPunct="1">
              <a:spcAft>
                <a:spcPts val="3000"/>
              </a:spcAft>
            </a:pPr>
            <a:endParaRPr lang="en-US" sz="2400" b="1" smtClean="0"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8200" y="4318000"/>
            <a:ext cx="4216400" cy="2247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892175" y="811213"/>
            <a:ext cx="7264400" cy="1084262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cs typeface="Century Gothic" charset="0"/>
              </a:rPr>
              <a:t>Whois-RWS Statistics – v6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 rot="-5400000">
            <a:off x="-825500" y="3532188"/>
            <a:ext cx="2867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charset="0"/>
              </a:rPr>
              <a:t>Cumulative Per month</a:t>
            </a:r>
          </a:p>
        </p:txBody>
      </p:sp>
      <p:pic>
        <p:nvPicPr>
          <p:cNvPr id="19461" name="Picture 6" descr="whois-V6-traffi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25" y="2068513"/>
            <a:ext cx="721995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2438" y="736600"/>
            <a:ext cx="7969250" cy="1309688"/>
          </a:xfrm>
        </p:spPr>
        <p:txBody>
          <a:bodyPr/>
          <a:lstStyle/>
          <a:p>
            <a:pPr eaLnBrk="1" hangingPunct="1"/>
            <a:r>
              <a:rPr lang="en-US" sz="3800" smtClean="0">
                <a:latin typeface="Century Gothic" charset="0"/>
                <a:cs typeface="Century Gothic" charset="0"/>
              </a:rPr>
              <a:t>Whois/Whois-RWS Traffic Loads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901825"/>
            <a:ext cx="8229600" cy="59086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3000" b="1" smtClean="0">
                <a:latin typeface="Century Gothic" charset="0"/>
              </a:rPr>
              <a:t>Interesting traffic loads</a:t>
            </a:r>
          </a:p>
          <a:p>
            <a:pPr eaLnBrk="1" hangingPunct="1">
              <a:spcAft>
                <a:spcPts val="600"/>
              </a:spcAft>
            </a:pPr>
            <a:r>
              <a:rPr lang="en-US" sz="3000" b="1" smtClean="0">
                <a:latin typeface="Century Gothic" charset="0"/>
              </a:rPr>
              <a:t>Now versus 6 months ago</a:t>
            </a:r>
          </a:p>
          <a:p>
            <a:pPr eaLnBrk="1" hangingPunct="1">
              <a:spcAft>
                <a:spcPts val="600"/>
              </a:spcAft>
            </a:pPr>
            <a:r>
              <a:rPr lang="en-US" sz="3000" b="1" smtClean="0">
                <a:latin typeface="Century Gothic" charset="0"/>
              </a:rPr>
              <a:t>At ARIN XXV 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b="0" smtClean="0">
                <a:latin typeface="Century Gothic" charset="0"/>
              </a:rPr>
              <a:t>50% of the queries are self-referential</a:t>
            </a:r>
          </a:p>
          <a:p>
            <a:pPr lvl="1" eaLnBrk="1" hangingPunct="1"/>
            <a:r>
              <a:rPr lang="en-US" sz="2400" b="0" smtClean="0">
                <a:latin typeface="Century Gothic" charset="0"/>
              </a:rPr>
              <a:t>192.168.2.5 asking for 192.168.2.5</a:t>
            </a:r>
          </a:p>
          <a:p>
            <a:pPr lvl="1" eaLnBrk="1" hangingPunct="1"/>
            <a:r>
              <a:rPr lang="en-US" sz="2400" b="0" smtClean="0">
                <a:latin typeface="Century Gothic" charset="0"/>
              </a:rPr>
              <a:t>Most are singleton queries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400" b="0" smtClean="0">
                <a:latin typeface="Century Gothic" charset="0"/>
              </a:rPr>
              <a:t>Was increasing over the last year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400" b="0" smtClean="0">
                <a:latin typeface="Century Gothic" charset="0"/>
              </a:rPr>
              <a:t>Started noticing decrease after ARIN XXV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8200" y="4318000"/>
            <a:ext cx="4216400" cy="2247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560388" y="655638"/>
            <a:ext cx="7264400" cy="1804987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cs typeface="Century Gothic" charset="0"/>
              </a:rPr>
              <a:t>Whois-RWS Statistics- Uptick</a:t>
            </a:r>
          </a:p>
        </p:txBody>
      </p:sp>
      <p:pic>
        <p:nvPicPr>
          <p:cNvPr id="2150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2397125"/>
            <a:ext cx="80089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682625"/>
            <a:ext cx="7264400" cy="955675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cs typeface="Century Gothic" charset="0"/>
              </a:rPr>
              <a:t>Whois-RWS Traffic Loads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6425" y="1670050"/>
            <a:ext cx="8229600" cy="59817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3000" b="1" smtClean="0">
                <a:latin typeface="Century Gothic" charset="0"/>
              </a:rPr>
              <a:t>In September</a:t>
            </a:r>
            <a:endParaRPr lang="en-US" sz="3000" smtClean="0">
              <a:latin typeface="Century Gothic" charset="0"/>
            </a:endParaRPr>
          </a:p>
          <a:p>
            <a:pPr lvl="1" eaLnBrk="1" hangingPunct="1">
              <a:spcAft>
                <a:spcPts val="1200"/>
              </a:spcAft>
            </a:pPr>
            <a:r>
              <a:rPr lang="en-US" sz="2600" b="0" smtClean="0">
                <a:latin typeface="Century Gothic" charset="0"/>
              </a:rPr>
              <a:t>Saw a rise in traffic day after Google announced OpenID collaboration with Yahoo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600" b="0" smtClean="0">
                <a:latin typeface="Century Gothic" charset="0"/>
              </a:rPr>
              <a:t>Traffic spiked 300%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600" b="0" smtClean="0">
                <a:latin typeface="Century Gothic" charset="0"/>
              </a:rPr>
              <a:t>Top ten sites being login sites for various providers – Yahoo, AOL, and Facebook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600" b="0" smtClean="0">
                <a:latin typeface="Century Gothic" charset="0"/>
              </a:rPr>
              <a:t>Approximately 5600 queries per second doing the height of the day </a:t>
            </a:r>
          </a:p>
          <a:p>
            <a:pPr lvl="1" eaLnBrk="1" hangingPunct="1">
              <a:spcAft>
                <a:spcPts val="600"/>
              </a:spcAft>
            </a:pPr>
            <a:endParaRPr lang="en-US" sz="2600" smtClean="0"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76275" y="431800"/>
            <a:ext cx="7264400" cy="1084263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cs typeface="Century Gothic" charset="0"/>
              </a:rPr>
              <a:t>WHOIS Statistics</a:t>
            </a:r>
          </a:p>
        </p:txBody>
      </p:sp>
      <p:pic>
        <p:nvPicPr>
          <p:cNvPr id="23555" name="Picture 8" descr="Whois-Stat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60550"/>
            <a:ext cx="80073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110038" y="6007100"/>
            <a:ext cx="210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charset="0"/>
              </a:rPr>
              <a:t>Months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 rot="-5400000">
            <a:off x="-918369" y="3244057"/>
            <a:ext cx="286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charset="0"/>
              </a:rPr>
              <a:t>Queries Per Second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149600" y="1516063"/>
            <a:ext cx="2200275" cy="531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latin typeface="Century Gothic" charset="0"/>
              </a:rPr>
              <a:t>Whois Queries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436</Words>
  <Application>Microsoft Office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ＭＳ Ｐゴシック</vt:lpstr>
      <vt:lpstr>Century Gothic</vt:lpstr>
      <vt:lpstr>Calibri</vt:lpstr>
      <vt:lpstr>Office Theme</vt:lpstr>
      <vt:lpstr>Engineering Report</vt:lpstr>
      <vt:lpstr>Engineering Theme</vt:lpstr>
      <vt:lpstr>Staffing</vt:lpstr>
      <vt:lpstr>Operations</vt:lpstr>
      <vt:lpstr>Whois-RWS Statistics – v6</vt:lpstr>
      <vt:lpstr>Whois/Whois-RWS Traffic Loads</vt:lpstr>
      <vt:lpstr>Whois-RWS Statistics- Uptick</vt:lpstr>
      <vt:lpstr>Whois-RWS Traffic Loads</vt:lpstr>
      <vt:lpstr>WHOIS Statistics</vt:lpstr>
      <vt:lpstr>Development/QA</vt:lpstr>
      <vt:lpstr>ARIN Online Releases</vt:lpstr>
      <vt:lpstr>Changes are Coming!</vt:lpstr>
      <vt:lpstr>Upcoming ARIN Online Release</vt:lpstr>
      <vt:lpstr>Upcoming ARIN Online Release</vt:lpstr>
      <vt:lpstr>ARIN Online - Zone Management</vt:lpstr>
      <vt:lpstr>Upcoming Challenges/Research</vt:lpstr>
      <vt:lpstr>Thank You for your Time and Attention Questions? </vt:lpstr>
    </vt:vector>
  </TitlesOfParts>
  <Company>arin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Administrator</cp:lastModifiedBy>
  <cp:revision>69</cp:revision>
  <dcterms:created xsi:type="dcterms:W3CDTF">2010-10-04T14:45:51Z</dcterms:created>
  <dcterms:modified xsi:type="dcterms:W3CDTF">2010-10-08T12:31:21Z</dcterms:modified>
</cp:coreProperties>
</file>