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68" r:id="rId4"/>
    <p:sldId id="265" r:id="rId5"/>
    <p:sldId id="263" r:id="rId6"/>
    <p:sldId id="264" r:id="rId7"/>
    <p:sldId id="260" r:id="rId8"/>
    <p:sldId id="259" r:id="rId9"/>
    <p:sldId id="266" r:id="rId10"/>
    <p:sldId id="257" r:id="rId11"/>
    <p:sldId id="267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4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fld id="{D7BB9DB4-0F1A-4E40-80B2-E9DAC9CB4158}" type="datetime1">
              <a:rPr lang="en-US"/>
              <a:pPr/>
              <a:t>10/8/2010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fld id="{7A13A56E-7CFF-4692-ADE7-5C3339CA29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A7D443-A022-4A27-AB45-91A408EB8620}" type="datetime1">
              <a:rPr lang="en-US"/>
              <a:pPr/>
              <a:t>10/8/2010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6F5DB7-892E-423B-9E60-66704C95B9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EA3B59-AD3B-4625-B9CE-33F2781D0CAB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Shout out to Jason and Jack who attended our Raleigh program and are attending this meeting remotely.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7036D4-6E83-4220-B19A-0FE7B842AAEE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tlanta_master_bckgrnd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44" y="3474390"/>
            <a:ext cx="7772400" cy="1470025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844" y="4961147"/>
            <a:ext cx="777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6" charset="0"/>
              </a:defRPr>
            </a:lvl1pPr>
          </a:lstStyle>
          <a:p>
            <a:fld id="{8B1F0888-6D35-4709-A78A-8A09BAEA8766}" type="datetime1">
              <a:rPr lang="en-US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6" charset="0"/>
              </a:defRPr>
            </a:lvl1pPr>
          </a:lstStyle>
          <a:p>
            <a:fld id="{B644FD6D-F1B6-4FB0-94E0-18E9EA3D50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6" charset="0"/>
              </a:defRPr>
            </a:lvl1pPr>
          </a:lstStyle>
          <a:p>
            <a:fld id="{510C635D-F114-4C3A-8040-4CF689B85297}" type="datetime1">
              <a:rPr lang="en-US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6" charset="0"/>
              </a:defRPr>
            </a:lvl1pPr>
          </a:lstStyle>
          <a:p>
            <a:fld id="{977C5B42-AE5D-46F3-AF06-ECB682D7BC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6" charset="0"/>
              </a:defRPr>
            </a:lvl1pPr>
          </a:lstStyle>
          <a:p>
            <a:fld id="{B8EF9BD8-4411-4CCC-9A27-E4EF672F747F}" type="datetime1">
              <a:rPr lang="en-US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6" charset="0"/>
              </a:defRPr>
            </a:lvl1pPr>
          </a:lstStyle>
          <a:p>
            <a:fld id="{5EEEC688-D38E-471B-BBC3-E77484367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592667"/>
            <a:ext cx="7264990" cy="180427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6940"/>
            <a:ext cx="8229600" cy="51770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6" charset="0"/>
              </a:defRPr>
            </a:lvl1pPr>
          </a:lstStyle>
          <a:p>
            <a:fld id="{A2D5E23D-44E9-447A-A589-7997BE75C70C}" type="datetime1">
              <a:rPr lang="en-US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6" charset="0"/>
              </a:defRPr>
            </a:lvl1pPr>
          </a:lstStyle>
          <a:p>
            <a:fld id="{164EEB75-7D48-4E1C-B597-B62A24ACF3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tlanta_master2-0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37" y="917256"/>
            <a:ext cx="6795903" cy="204009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870" y="2721530"/>
            <a:ext cx="6912930" cy="47617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6" charset="0"/>
              </a:defRPr>
            </a:lvl1pPr>
          </a:lstStyle>
          <a:p>
            <a:fld id="{D45C3AC0-0FE1-473A-9081-CD50C90A60F8}" type="datetime1">
              <a:rPr lang="en-US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6" charset="0"/>
              </a:defRPr>
            </a:lvl1pPr>
          </a:lstStyle>
          <a:p>
            <a:fld id="{677F6B62-3162-45DF-86AE-BD41C2672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6" charset="0"/>
              </a:defRPr>
            </a:lvl1pPr>
          </a:lstStyle>
          <a:p>
            <a:fld id="{9E551DD2-0448-456C-93F3-A7B98BAC5806}" type="datetime1">
              <a:rPr lang="en-US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6" charset="0"/>
              </a:defRPr>
            </a:lvl1pPr>
          </a:lstStyle>
          <a:p>
            <a:fld id="{CBE852B4-1B07-4C44-9C5C-7F87AAF59C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6" charset="0"/>
              </a:defRPr>
            </a:lvl1pPr>
          </a:lstStyle>
          <a:p>
            <a:fld id="{C6048261-88D0-4493-9873-B1813BBB4C22}" type="datetime1">
              <a:rPr lang="en-US"/>
              <a:pPr/>
              <a:t>10/8/2010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6" charset="0"/>
              </a:defRPr>
            </a:lvl1pPr>
          </a:lstStyle>
          <a:p>
            <a:fld id="{0FEDCBBE-316A-41F6-8F13-2AE9F1DDFA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6" charset="0"/>
              </a:defRPr>
            </a:lvl1pPr>
          </a:lstStyle>
          <a:p>
            <a:fld id="{D6BA9D54-A030-4912-B1C2-81C82C41A346}" type="datetime1">
              <a:rPr lang="en-US"/>
              <a:pPr/>
              <a:t>10/8/2010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6" charset="0"/>
              </a:defRPr>
            </a:lvl1pPr>
          </a:lstStyle>
          <a:p>
            <a:fld id="{A14A0256-58A9-4849-9E68-538DE40B2C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6" charset="0"/>
              </a:defRPr>
            </a:lvl1pPr>
          </a:lstStyle>
          <a:p>
            <a:fld id="{093F89CE-9824-4169-A9E2-A4AF97F17410}" type="datetime1">
              <a:rPr lang="en-US"/>
              <a:pPr/>
              <a:t>10/8/2010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6" charset="0"/>
              </a:defRPr>
            </a:lvl1pPr>
          </a:lstStyle>
          <a:p>
            <a:fld id="{361874B4-BC6D-4E2F-9D75-22AB5840CD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6" charset="0"/>
              </a:defRPr>
            </a:lvl1pPr>
          </a:lstStyle>
          <a:p>
            <a:fld id="{0EE5710F-32F6-402F-95EE-205A16806BE8}" type="datetime1">
              <a:rPr lang="en-US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6" charset="0"/>
              </a:defRPr>
            </a:lvl1pPr>
          </a:lstStyle>
          <a:p>
            <a:fld id="{CBA5C569-B5A4-4A41-BA80-1E08A04B94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atlanta_master2-01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4025"/>
            <a:ext cx="69723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90750"/>
            <a:ext cx="8229600" cy="576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Gothic"/>
          <a:ea typeface="ＭＳ Ｐゴシック" pitchFamily="-106" charset="-128"/>
          <a:cs typeface="Century 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Century Gothic"/>
          <a:ea typeface="ＭＳ Ｐゴシック" pitchFamily="-106" charset="-128"/>
          <a:cs typeface="Century 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/>
          <a:ea typeface="ＭＳ Ｐゴシック" pitchFamily="-106" charset="-128"/>
          <a:cs typeface="Century 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/>
          <a:ea typeface="ＭＳ Ｐゴシック" pitchFamily="-106" charset="-128"/>
          <a:cs typeface="Century 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/>
          <a:ea typeface="ＭＳ Ｐゴシック" pitchFamily="-106" charset="-128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ctrTitle"/>
          </p:nvPr>
        </p:nvSpPr>
        <p:spPr>
          <a:xfrm>
            <a:off x="538163" y="3254375"/>
            <a:ext cx="7772400" cy="1690688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pitchFamily="-106" charset="0"/>
                <a:ea typeface="Century Gothic" pitchFamily="-106" charset="0"/>
                <a:cs typeface="Century Gothic" pitchFamily="-106" charset="0"/>
              </a:rPr>
              <a:t>Communications and Member Services</a:t>
            </a:r>
          </a:p>
        </p:txBody>
      </p:sp>
      <p:sp>
        <p:nvSpPr>
          <p:cNvPr id="16387" name="Subtitle 6"/>
          <p:cNvSpPr>
            <a:spLocks noGrp="1"/>
          </p:cNvSpPr>
          <p:nvPr>
            <p:ph type="subTitle" idx="1"/>
          </p:nvPr>
        </p:nvSpPr>
        <p:spPr>
          <a:xfrm>
            <a:off x="538163" y="4960938"/>
            <a:ext cx="7772400" cy="1752600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pitchFamily="-106" charset="0"/>
              </a:rPr>
              <a:t>Susan Hamlin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04813" y="4065588"/>
            <a:ext cx="4640262" cy="2519362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04813" y="1381125"/>
            <a:ext cx="4640262" cy="2684463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2" name="Title 1"/>
          <p:cNvSpPr>
            <a:spLocks noGrp="1"/>
          </p:cNvSpPr>
          <p:nvPr>
            <p:ph type="title"/>
          </p:nvPr>
        </p:nvSpPr>
        <p:spPr>
          <a:xfrm>
            <a:off x="404813" y="238125"/>
            <a:ext cx="7264400" cy="1270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entury Gothic" pitchFamily="-106" charset="0"/>
                <a:ea typeface="Century Gothic" pitchFamily="-106" charset="0"/>
                <a:cs typeface="Century Gothic" pitchFamily="-106" charset="0"/>
              </a:rPr>
              <a:t>Upcoming Meetings</a:t>
            </a:r>
          </a:p>
        </p:txBody>
      </p:sp>
      <p:pic>
        <p:nvPicPr>
          <p:cNvPr id="27653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28963" y="2443163"/>
            <a:ext cx="1628775" cy="746125"/>
          </a:xfrm>
          <a:noFill/>
        </p:spPr>
      </p:pic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508125"/>
            <a:ext cx="23145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5973763" y="3662363"/>
            <a:ext cx="2376487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entury Gothic" pitchFamily="-106" charset="0"/>
              </a:rPr>
              <a:t>Sponsorships still available: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entury Gothic" pitchFamily="-106" charset="0"/>
              </a:rPr>
              <a:t> </a:t>
            </a:r>
            <a:r>
              <a:rPr lang="en-US" sz="1600">
                <a:latin typeface="Century Gothic" pitchFamily="-106" charset="0"/>
              </a:rPr>
              <a:t>The ARIN Social or any part of it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Century Gothic" pitchFamily="-106" charset="0"/>
              </a:rPr>
              <a:t> A social of your own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Century Gothic" pitchFamily="-106" charset="0"/>
              </a:rPr>
              <a:t> A meal or break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Century Gothic" pitchFamily="-106" charset="0"/>
              </a:rPr>
              <a:t> Equipment in the Info Center </a:t>
            </a:r>
          </a:p>
          <a:p>
            <a:r>
              <a:rPr lang="en-US" sz="1600" b="1">
                <a:latin typeface="Century Gothic" pitchFamily="-106" charset="0"/>
              </a:rPr>
              <a:t>Contact info@arin.net</a:t>
            </a:r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3117850" y="2073275"/>
            <a:ext cx="2501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>
                <a:latin typeface="Century Gothic" pitchFamily="-106" charset="0"/>
              </a:rPr>
              <a:t>Network Sponsor:</a:t>
            </a:r>
          </a:p>
        </p:txBody>
      </p:sp>
      <p:sp>
        <p:nvSpPr>
          <p:cNvPr id="9" name="Down Arrow 8"/>
          <p:cNvSpPr>
            <a:spLocks noChangeArrowheads="1"/>
          </p:cNvSpPr>
          <p:nvPr/>
        </p:nvSpPr>
        <p:spPr bwMode="auto">
          <a:xfrm>
            <a:off x="6840538" y="3189288"/>
            <a:ext cx="381000" cy="4730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pic>
        <p:nvPicPr>
          <p:cNvPr id="27658" name="Picture 9" descr="XXVIII_logo_final-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8538" y="4124325"/>
            <a:ext cx="33813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9213" y="1958975"/>
            <a:ext cx="12700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876300" y="2101850"/>
            <a:ext cx="7391400" cy="31527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US" smtClean="0">
              <a:latin typeface="Century Gothic" pitchFamily="-10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4800" b="1" smtClean="0">
                <a:latin typeface="Century Gothic" pitchFamily="-106" charset="0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5"/>
          <p:cNvSpPr>
            <a:spLocks noGrp="1"/>
          </p:cNvSpPr>
          <p:nvPr>
            <p:ph idx="1"/>
          </p:nvPr>
        </p:nvSpPr>
        <p:spPr>
          <a:xfrm>
            <a:off x="914400" y="2112963"/>
            <a:ext cx="8229600" cy="5176837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mtClean="0">
                <a:latin typeface="Century Gothic" pitchFamily="-106" charset="0"/>
              </a:rPr>
              <a:t>Staff and department</a:t>
            </a:r>
          </a:p>
          <a:p>
            <a:pPr eaLnBrk="1" hangingPunct="1">
              <a:spcAft>
                <a:spcPts val="600"/>
              </a:spcAft>
            </a:pPr>
            <a:r>
              <a:rPr lang="en-US" smtClean="0">
                <a:latin typeface="Century Gothic" pitchFamily="-106" charset="0"/>
              </a:rPr>
              <a:t>Membership statistics</a:t>
            </a:r>
          </a:p>
          <a:p>
            <a:pPr eaLnBrk="1" hangingPunct="1">
              <a:spcAft>
                <a:spcPts val="600"/>
              </a:spcAft>
            </a:pPr>
            <a:r>
              <a:rPr lang="en-US" smtClean="0">
                <a:latin typeface="Century Gothic" pitchFamily="-106" charset="0"/>
              </a:rPr>
              <a:t>Resources and programs</a:t>
            </a:r>
          </a:p>
          <a:p>
            <a:pPr eaLnBrk="1" hangingPunct="1">
              <a:spcAft>
                <a:spcPts val="600"/>
              </a:spcAft>
            </a:pPr>
            <a:r>
              <a:rPr lang="en-US" smtClean="0">
                <a:latin typeface="Century Gothic" pitchFamily="-106" charset="0"/>
              </a:rPr>
              <a:t>What’s ahead</a:t>
            </a:r>
          </a:p>
          <a:p>
            <a:pPr eaLnBrk="1" hangingPunct="1"/>
            <a:endParaRPr lang="en-US" smtClean="0">
              <a:latin typeface="Century Gothic" pitchFamily="-106" charset="0"/>
            </a:endParaRP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600075" y="1052513"/>
            <a:ext cx="53911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Century Gothic" pitchFamily="-106" charset="0"/>
              </a:rPr>
              <a:t>Let’s Review: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CMSD_chart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1284288"/>
            <a:ext cx="811530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46088" y="427038"/>
            <a:ext cx="7264400" cy="1112837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entury Gothic" pitchFamily="-106" charset="0"/>
                <a:ea typeface="Century Gothic" pitchFamily="-106" charset="0"/>
                <a:cs typeface="Century Gothic" pitchFamily="-106" charset="0"/>
              </a:rPr>
              <a:t>Communications &amp; Member Services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71475" y="341313"/>
            <a:ext cx="7264400" cy="1804987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pitchFamily="-106" charset="0"/>
                <a:ea typeface="Century Gothic" pitchFamily="-106" charset="0"/>
                <a:cs typeface="Century Gothic" pitchFamily="-106" charset="0"/>
              </a:rPr>
              <a:t>Membership Statistics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98463" y="1625600"/>
            <a:ext cx="45085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>
                <a:latin typeface="Century Gothic" pitchFamily="-106" charset="0"/>
              </a:rPr>
              <a:t>3696 General Members </a:t>
            </a:r>
          </a:p>
          <a:p>
            <a:r>
              <a:rPr lang="en-US" sz="2600">
                <a:latin typeface="Century Gothic" pitchFamily="-106" charset="0"/>
              </a:rPr>
              <a:t>09/30/10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524000" y="35052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-106" charset="0"/>
            </a:endParaRPr>
          </a:p>
        </p:txBody>
      </p:sp>
      <p:pic>
        <p:nvPicPr>
          <p:cNvPr id="19461" name="Picture 10" descr="2010_membership_atlanta-01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100" y="1798638"/>
            <a:ext cx="7642225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49238" y="438150"/>
            <a:ext cx="7264400" cy="1419225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pitchFamily="-106" charset="0"/>
                <a:ea typeface="Century Gothic" pitchFamily="-106" charset="0"/>
                <a:cs typeface="Century Gothic" pitchFamily="-106" charset="0"/>
              </a:rPr>
              <a:t>2010 Election Process</a:t>
            </a:r>
            <a:endParaRPr lang="en-US" sz="3200" smtClean="0">
              <a:latin typeface="Century Gothic" pitchFamily="-106" charset="0"/>
              <a:ea typeface="Century Gothic" pitchFamily="-106" charset="0"/>
              <a:cs typeface="Century Gothic" pitchFamily="-106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68463"/>
            <a:ext cx="8229600" cy="42640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b="1" smtClean="0">
                <a:latin typeface="Century Gothic" pitchFamily="-106" charset="0"/>
              </a:rPr>
              <a:t>Changes/Improvements</a:t>
            </a:r>
          </a:p>
          <a:p>
            <a:pPr eaLnBrk="1" hangingPunct="1">
              <a:spcAft>
                <a:spcPts val="1200"/>
              </a:spcAft>
            </a:pPr>
            <a:r>
              <a:rPr lang="en-US" sz="2200" smtClean="0">
                <a:latin typeface="Century Gothic" pitchFamily="-106" charset="0"/>
              </a:rPr>
              <a:t>1 January cutoff for eligible voters</a:t>
            </a:r>
          </a:p>
          <a:p>
            <a:pPr eaLnBrk="1" hangingPunct="1">
              <a:spcAft>
                <a:spcPts val="1200"/>
              </a:spcAft>
            </a:pPr>
            <a:r>
              <a:rPr lang="en-US" sz="2200" smtClean="0">
                <a:latin typeface="Century Gothic" pitchFamily="-106" charset="0"/>
              </a:rPr>
              <a:t>Nomination Committee Charter</a:t>
            </a:r>
          </a:p>
          <a:p>
            <a:pPr eaLnBrk="1" hangingPunct="1">
              <a:spcAft>
                <a:spcPts val="1200"/>
              </a:spcAft>
            </a:pPr>
            <a:r>
              <a:rPr lang="en-US" sz="2200" smtClean="0">
                <a:latin typeface="Century Gothic" pitchFamily="-106" charset="0"/>
              </a:rPr>
              <a:t>Signatures for candidate petitions – Percentage lowered from 5 to 2 percent</a:t>
            </a:r>
          </a:p>
          <a:p>
            <a:pPr eaLnBrk="1" hangingPunct="1">
              <a:spcAft>
                <a:spcPts val="1200"/>
              </a:spcAft>
            </a:pPr>
            <a:r>
              <a:rPr lang="en-US" sz="2200" smtClean="0">
                <a:latin typeface="Century Gothic" pitchFamily="-106" charset="0"/>
              </a:rPr>
              <a:t>NRO NC Election –NANOG and ARIN meeting registrants (by 21 September) extended to one week</a:t>
            </a:r>
          </a:p>
          <a:p>
            <a:pPr eaLnBrk="1" hangingPunct="1">
              <a:spcAft>
                <a:spcPts val="1200"/>
              </a:spcAft>
            </a:pPr>
            <a:r>
              <a:rPr lang="en-US" sz="2200" smtClean="0">
                <a:latin typeface="Century Gothic" pitchFamily="-106" charset="0"/>
              </a:rPr>
              <a:t>New graphics at https://www.arin.net/app/election/</a:t>
            </a:r>
          </a:p>
          <a:p>
            <a:pPr eaLnBrk="1" hangingPunct="1">
              <a:buFont typeface="Arial" charset="0"/>
              <a:buNone/>
            </a:pPr>
            <a:r>
              <a:rPr lang="en-US" sz="2800" b="1" smtClean="0">
                <a:latin typeface="Century Gothic" pitchFamily="-106" charset="0"/>
              </a:rPr>
              <a:t>What’s ahead: </a:t>
            </a:r>
            <a:r>
              <a:rPr lang="en-US" sz="2800" smtClean="0">
                <a:latin typeface="Century Gothic" pitchFamily="-106" charset="0"/>
              </a:rPr>
              <a:t>Certified Letters to DMRs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Century Gothic" pitchFamily="-10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76263" y="542925"/>
            <a:ext cx="7264400" cy="1804988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pitchFamily="-106" charset="0"/>
                <a:ea typeface="Century Gothic" pitchFamily="-106" charset="0"/>
                <a:cs typeface="Century Gothic" pitchFamily="-106" charset="0"/>
              </a:rPr>
              <a:t>ARIN on the Road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2775" y="2563813"/>
            <a:ext cx="3933825" cy="2528887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4800600" y="2122488"/>
            <a:ext cx="342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entury Gothic" pitchFamily="-106" charset="0"/>
              </a:rPr>
              <a:t>Phoenix -- 17 August 2010</a:t>
            </a:r>
          </a:p>
          <a:p>
            <a:r>
              <a:rPr lang="en-US" b="1">
                <a:latin typeface="Century Gothic" pitchFamily="-106" charset="0"/>
              </a:rPr>
              <a:t>Raleigh -- 19 August 2010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4800600" y="3011488"/>
            <a:ext cx="41433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>
                <a:latin typeface="Century Gothic" pitchFamily="-106" charset="0"/>
              </a:rPr>
              <a:t>Covered:</a:t>
            </a:r>
          </a:p>
          <a:p>
            <a:r>
              <a:rPr lang="en-US" sz="1700">
                <a:latin typeface="Century Gothic" pitchFamily="-106" charset="0"/>
              </a:rPr>
              <a:t>-- The latest IPv6 adoption and IPv4 depletion information </a:t>
            </a:r>
          </a:p>
          <a:p>
            <a:r>
              <a:rPr lang="en-US" sz="1700">
                <a:latin typeface="Century Gothic" pitchFamily="-106" charset="0"/>
              </a:rPr>
              <a:t>-- ARIN policy development updates </a:t>
            </a:r>
          </a:p>
          <a:p>
            <a:r>
              <a:rPr lang="en-US" sz="1700">
                <a:latin typeface="Century Gothic" pitchFamily="-106" charset="0"/>
              </a:rPr>
              <a:t>-- Status of ARIN and the RIR system</a:t>
            </a:r>
          </a:p>
          <a:p>
            <a:r>
              <a:rPr lang="en-US" sz="1700">
                <a:latin typeface="Century Gothic" pitchFamily="-106" charset="0"/>
              </a:rPr>
              <a:t>-- ARIN Online  features</a:t>
            </a:r>
          </a:p>
          <a:p>
            <a:endParaRPr lang="en-US" sz="1700">
              <a:latin typeface="Century Gothic" pitchFamily="-106" charset="0"/>
            </a:endParaRPr>
          </a:p>
          <a:p>
            <a:r>
              <a:rPr lang="en-US" sz="1700">
                <a:latin typeface="Century Gothic" pitchFamily="-106" charset="0"/>
              </a:rPr>
              <a:t>Attendees were eligible to receive a registration fee waiver for either this meeting or ARIN XXVII in Puerto Rico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41325" y="439738"/>
            <a:ext cx="7264400" cy="1341437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pitchFamily="-106" charset="0"/>
                <a:ea typeface="Century Gothic" pitchFamily="-106" charset="0"/>
                <a:cs typeface="Century Gothic" pitchFamily="-106" charset="0"/>
              </a:rPr>
              <a:t>New Features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1325" y="2035175"/>
            <a:ext cx="2562225" cy="3314700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0749">
            <a:off x="5851525" y="1825625"/>
            <a:ext cx="25812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8460">
            <a:off x="2957513" y="2800350"/>
            <a:ext cx="28622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1943100" y="6124575"/>
            <a:ext cx="5762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entury Gothic" pitchFamily="-106" charset="0"/>
              </a:rPr>
              <a:t>https://www.arin.net/knowledge/general.html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93725" y="592138"/>
            <a:ext cx="7264400" cy="1804987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pitchFamily="-106" charset="0"/>
                <a:ea typeface="Century Gothic" pitchFamily="-106" charset="0"/>
                <a:cs typeface="Century Gothic" pitchFamily="-106" charset="0"/>
              </a:rPr>
              <a:t>Coming Soon</a:t>
            </a:r>
          </a:p>
        </p:txBody>
      </p:sp>
      <p:pic>
        <p:nvPicPr>
          <p:cNvPr id="21507" name="Content Placeholder 6" descr="v4v6 flash image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2350" y="2397125"/>
            <a:ext cx="2597150" cy="1951038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397125"/>
            <a:ext cx="31115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5000625" y="4691063"/>
            <a:ext cx="3457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entury Gothic" pitchFamily="-106" charset="0"/>
              </a:rPr>
              <a:t>Apply between:</a:t>
            </a:r>
          </a:p>
          <a:p>
            <a:r>
              <a:rPr lang="en-US">
                <a:latin typeface="Century Gothic" pitchFamily="-106" charset="0"/>
              </a:rPr>
              <a:t>11 Jan. &amp; 25 Feb., 2011 </a:t>
            </a:r>
          </a:p>
          <a:p>
            <a:r>
              <a:rPr lang="en-US">
                <a:latin typeface="Century Gothic" pitchFamily="-106" charset="0"/>
              </a:rPr>
              <a:t>for ARIN XXVII in San Juan, PR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842963" y="4691063"/>
            <a:ext cx="30972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entury Gothic" pitchFamily="-106" charset="0"/>
              </a:rPr>
              <a:t>“Deploying IPv6” </a:t>
            </a:r>
            <a:r>
              <a:rPr lang="en-US">
                <a:latin typeface="Century Gothic" pitchFamily="-106" charset="0"/>
              </a:rPr>
              <a:t>– a flash presentation you can use in explaining the need to move to IPv6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5400000">
            <a:off x="2420144" y="3955256"/>
            <a:ext cx="38735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Put_the_U_final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91898">
            <a:off x="4498975" y="635000"/>
            <a:ext cx="29337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457200" y="592138"/>
            <a:ext cx="3614738" cy="1282700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pitchFamily="-106" charset="0"/>
                <a:ea typeface="Century Gothic" pitchFamily="-106" charset="0"/>
                <a:cs typeface="Century Gothic" pitchFamily="-106" charset="0"/>
              </a:rPr>
              <a:t>Participate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446088" y="1887538"/>
            <a:ext cx="8229600" cy="5176837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800" smtClean="0">
                <a:latin typeface="Century Gothic" pitchFamily="-106" charset="0"/>
              </a:rPr>
              <a:t>Mailing list interaction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smtClean="0">
                <a:latin typeface="Century Gothic" pitchFamily="-106" charset="0"/>
              </a:rPr>
              <a:t>Meetings - in person and remotely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smtClean="0">
                <a:latin typeface="Century Gothic" pitchFamily="-106" charset="0"/>
              </a:rPr>
              <a:t>Spread the word – social media,IPv4-IPv6 slide deck, other knowledge tools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smtClean="0">
                <a:latin typeface="Century Gothic" pitchFamily="-106" charset="0"/>
              </a:rPr>
              <a:t>VOTE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smtClean="0">
                <a:latin typeface="Century Gothic" pitchFamily="-106" charset="0"/>
              </a:rPr>
              <a:t>Send feedback about any services to info@arin.net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281</Words>
  <Application>Microsoft Office PowerPoint</Application>
  <PresentationFormat>On-screen Show (4:3)</PresentationFormat>
  <Paragraphs>55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ＭＳ Ｐゴシック</vt:lpstr>
      <vt:lpstr>Century Gothic</vt:lpstr>
      <vt:lpstr>Calibri</vt:lpstr>
      <vt:lpstr>Office Theme</vt:lpstr>
      <vt:lpstr>Communications and Member Services</vt:lpstr>
      <vt:lpstr>Slide 2</vt:lpstr>
      <vt:lpstr>Communications &amp; Member Services</vt:lpstr>
      <vt:lpstr>Membership Statistics</vt:lpstr>
      <vt:lpstr>2010 Election Process</vt:lpstr>
      <vt:lpstr>ARIN on the Road</vt:lpstr>
      <vt:lpstr>New Features</vt:lpstr>
      <vt:lpstr>Coming Soon</vt:lpstr>
      <vt:lpstr>Participate</vt:lpstr>
      <vt:lpstr>Upcoming Meetings</vt:lpstr>
      <vt:lpstr>Slide 11</vt:lpstr>
    </vt:vector>
  </TitlesOfParts>
  <Company>arin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jasonb</cp:lastModifiedBy>
  <cp:revision>93</cp:revision>
  <dcterms:created xsi:type="dcterms:W3CDTF">2010-10-05T14:58:59Z</dcterms:created>
  <dcterms:modified xsi:type="dcterms:W3CDTF">2010-10-08T15:56:54Z</dcterms:modified>
</cp:coreProperties>
</file>