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1" r:id="rId1"/>
    <p:sldMasterId id="2147483653" r:id="rId2"/>
  </p:sldMasterIdLst>
  <p:notesMasterIdLst>
    <p:notesMasterId r:id="rId22"/>
  </p:notesMasterIdLst>
  <p:handoutMasterIdLst>
    <p:handoutMasterId r:id="rId23"/>
  </p:handoutMasterIdLst>
  <p:sldIdLst>
    <p:sldId id="338" r:id="rId3"/>
    <p:sldId id="468" r:id="rId4"/>
    <p:sldId id="491" r:id="rId5"/>
    <p:sldId id="455" r:id="rId6"/>
    <p:sldId id="495" r:id="rId7"/>
    <p:sldId id="496" r:id="rId8"/>
    <p:sldId id="461" r:id="rId9"/>
    <p:sldId id="463" r:id="rId10"/>
    <p:sldId id="489" r:id="rId11"/>
    <p:sldId id="471" r:id="rId12"/>
    <p:sldId id="493" r:id="rId13"/>
    <p:sldId id="484" r:id="rId14"/>
    <p:sldId id="475" r:id="rId15"/>
    <p:sldId id="472" r:id="rId16"/>
    <p:sldId id="482" r:id="rId17"/>
    <p:sldId id="487" r:id="rId18"/>
    <p:sldId id="497" r:id="rId19"/>
    <p:sldId id="467" r:id="rId20"/>
    <p:sldId id="498" r:id="rId21"/>
  </p:sldIdLst>
  <p:sldSz cx="9144000" cy="6858000" type="screen4x3"/>
  <p:notesSz cx="7010400" cy="9296400"/>
  <p:defaultTextStyle>
    <a:defPPr>
      <a:defRPr lang="en-CA"/>
    </a:defPPr>
    <a:lvl1pPr algn="l" rtl="0" eaLnBrk="0" fontAlgn="base" hangingPunct="0">
      <a:spcBef>
        <a:spcPct val="50000"/>
      </a:spcBef>
      <a:spcAft>
        <a:spcPct val="0"/>
      </a:spcAft>
      <a:defRPr b="1" kern="1200">
        <a:solidFill>
          <a:schemeClr val="bg2"/>
        </a:solidFill>
        <a:latin typeface="Arial" pitchFamily="34" charset="0"/>
        <a:ea typeface="MS PGothic"/>
        <a:cs typeface="MS PGothic"/>
      </a:defRPr>
    </a:lvl1pPr>
    <a:lvl2pPr marL="457200" algn="l" rtl="0" eaLnBrk="0" fontAlgn="base" hangingPunct="0">
      <a:spcBef>
        <a:spcPct val="50000"/>
      </a:spcBef>
      <a:spcAft>
        <a:spcPct val="0"/>
      </a:spcAft>
      <a:defRPr b="1" kern="1200">
        <a:solidFill>
          <a:schemeClr val="bg2"/>
        </a:solidFill>
        <a:latin typeface="Arial" pitchFamily="34" charset="0"/>
        <a:ea typeface="MS PGothic"/>
        <a:cs typeface="MS PGothic"/>
      </a:defRPr>
    </a:lvl2pPr>
    <a:lvl3pPr marL="914400" algn="l" rtl="0" eaLnBrk="0" fontAlgn="base" hangingPunct="0">
      <a:spcBef>
        <a:spcPct val="50000"/>
      </a:spcBef>
      <a:spcAft>
        <a:spcPct val="0"/>
      </a:spcAft>
      <a:defRPr b="1" kern="1200">
        <a:solidFill>
          <a:schemeClr val="bg2"/>
        </a:solidFill>
        <a:latin typeface="Arial" pitchFamily="34" charset="0"/>
        <a:ea typeface="MS PGothic"/>
        <a:cs typeface="MS PGothic"/>
      </a:defRPr>
    </a:lvl3pPr>
    <a:lvl4pPr marL="1371600" algn="l" rtl="0" eaLnBrk="0" fontAlgn="base" hangingPunct="0">
      <a:spcBef>
        <a:spcPct val="50000"/>
      </a:spcBef>
      <a:spcAft>
        <a:spcPct val="0"/>
      </a:spcAft>
      <a:defRPr b="1" kern="1200">
        <a:solidFill>
          <a:schemeClr val="bg2"/>
        </a:solidFill>
        <a:latin typeface="Arial" pitchFamily="34" charset="0"/>
        <a:ea typeface="MS PGothic"/>
        <a:cs typeface="MS PGothic"/>
      </a:defRPr>
    </a:lvl4pPr>
    <a:lvl5pPr marL="1828800" algn="l" rtl="0" eaLnBrk="0" fontAlgn="base" hangingPunct="0">
      <a:spcBef>
        <a:spcPct val="50000"/>
      </a:spcBef>
      <a:spcAft>
        <a:spcPct val="0"/>
      </a:spcAft>
      <a:defRPr b="1" kern="1200">
        <a:solidFill>
          <a:schemeClr val="bg2"/>
        </a:solidFill>
        <a:latin typeface="Arial" pitchFamily="34" charset="0"/>
        <a:ea typeface="MS PGothic"/>
        <a:cs typeface="MS PGothic"/>
      </a:defRPr>
    </a:lvl5pPr>
    <a:lvl6pPr marL="2286000" algn="l" defTabSz="914400" rtl="0" eaLnBrk="1" latinLnBrk="0" hangingPunct="1">
      <a:defRPr b="1" kern="1200">
        <a:solidFill>
          <a:schemeClr val="bg2"/>
        </a:solidFill>
        <a:latin typeface="Arial" pitchFamily="34" charset="0"/>
        <a:ea typeface="MS PGothic"/>
        <a:cs typeface="MS PGothic"/>
      </a:defRPr>
    </a:lvl6pPr>
    <a:lvl7pPr marL="2743200" algn="l" defTabSz="914400" rtl="0" eaLnBrk="1" latinLnBrk="0" hangingPunct="1">
      <a:defRPr b="1" kern="1200">
        <a:solidFill>
          <a:schemeClr val="bg2"/>
        </a:solidFill>
        <a:latin typeface="Arial" pitchFamily="34" charset="0"/>
        <a:ea typeface="MS PGothic"/>
        <a:cs typeface="MS PGothic"/>
      </a:defRPr>
    </a:lvl7pPr>
    <a:lvl8pPr marL="3200400" algn="l" defTabSz="914400" rtl="0" eaLnBrk="1" latinLnBrk="0" hangingPunct="1">
      <a:defRPr b="1" kern="1200">
        <a:solidFill>
          <a:schemeClr val="bg2"/>
        </a:solidFill>
        <a:latin typeface="Arial" pitchFamily="34" charset="0"/>
        <a:ea typeface="MS PGothic"/>
        <a:cs typeface="MS PGothic"/>
      </a:defRPr>
    </a:lvl8pPr>
    <a:lvl9pPr marL="3657600" algn="l" defTabSz="914400" rtl="0" eaLnBrk="1" latinLnBrk="0" hangingPunct="1">
      <a:defRPr b="1" kern="1200">
        <a:solidFill>
          <a:schemeClr val="bg2"/>
        </a:solidFill>
        <a:latin typeface="Arial" pitchFamily="34" charset="0"/>
        <a:ea typeface="MS PGothic"/>
        <a:cs typeface="MS P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99CC"/>
    <a:srgbClr val="DFFEA0"/>
    <a:srgbClr val="D9EDFB"/>
    <a:srgbClr val="4884C5"/>
    <a:srgbClr val="358CB9"/>
    <a:srgbClr val="348CBA"/>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3" autoAdjust="0"/>
    <p:restoredTop sz="95932" autoAdjust="0"/>
  </p:normalViewPr>
  <p:slideViewPr>
    <p:cSldViewPr>
      <p:cViewPr>
        <p:scale>
          <a:sx n="75" d="100"/>
          <a:sy n="75" d="100"/>
        </p:scale>
        <p:origin x="-1956" y="-27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88"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spcBef>
                <a:spcPct val="0"/>
              </a:spcBef>
              <a:defRPr sz="1200">
                <a:solidFill>
                  <a:schemeClr val="tx1"/>
                </a:solidFill>
              </a:defRPr>
            </a:lvl1pPr>
          </a:lstStyle>
          <a:p>
            <a:endParaRPr lang="en-CA"/>
          </a:p>
        </p:txBody>
      </p:sp>
      <p:sp>
        <p:nvSpPr>
          <p:cNvPr id="1433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spcBef>
                <a:spcPct val="0"/>
              </a:spcBef>
              <a:defRPr sz="1200">
                <a:solidFill>
                  <a:schemeClr val="tx1"/>
                </a:solidFill>
              </a:defRPr>
            </a:lvl1pPr>
          </a:lstStyle>
          <a:p>
            <a:endParaRPr lang="en-CA"/>
          </a:p>
        </p:txBody>
      </p:sp>
      <p:sp>
        <p:nvSpPr>
          <p:cNvPr id="1434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spcBef>
                <a:spcPct val="0"/>
              </a:spcBef>
              <a:defRPr sz="1200">
                <a:solidFill>
                  <a:schemeClr val="tx1"/>
                </a:solidFill>
              </a:defRPr>
            </a:lvl1pPr>
          </a:lstStyle>
          <a:p>
            <a:endParaRPr lang="en-CA"/>
          </a:p>
        </p:txBody>
      </p:sp>
      <p:sp>
        <p:nvSpPr>
          <p:cNvPr id="1434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spcBef>
                <a:spcPct val="0"/>
              </a:spcBef>
              <a:defRPr sz="1200">
                <a:solidFill>
                  <a:schemeClr val="tx1"/>
                </a:solidFill>
              </a:defRPr>
            </a:lvl1pPr>
          </a:lstStyle>
          <a:p>
            <a:fld id="{8030E270-913C-42D3-B91A-C8D4F1E87F5B}" type="slidenum">
              <a:rPr lang="en-CA"/>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spcBef>
                <a:spcPct val="0"/>
              </a:spcBef>
              <a:defRPr sz="1200">
                <a:solidFill>
                  <a:schemeClr val="tx1"/>
                </a:solidFill>
              </a:defRPr>
            </a:lvl1pPr>
          </a:lstStyle>
          <a:p>
            <a:endParaRPr lang="en-CA"/>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spcBef>
                <a:spcPct val="0"/>
              </a:spcBef>
              <a:defRPr sz="1200">
                <a:solidFill>
                  <a:schemeClr val="tx1"/>
                </a:solidFill>
              </a:defRPr>
            </a:lvl1pPr>
          </a:lstStyle>
          <a:p>
            <a:endParaRPr lang="en-CA"/>
          </a:p>
        </p:txBody>
      </p:sp>
      <p:sp>
        <p:nvSpPr>
          <p:cNvPr id="3076"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spcBef>
                <a:spcPct val="0"/>
              </a:spcBef>
              <a:defRPr sz="1200">
                <a:solidFill>
                  <a:schemeClr val="tx1"/>
                </a:solidFill>
              </a:defRPr>
            </a:lvl1pPr>
          </a:lstStyle>
          <a:p>
            <a:endParaRPr lang="en-CA"/>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spcBef>
                <a:spcPct val="0"/>
              </a:spcBef>
              <a:defRPr sz="1200">
                <a:solidFill>
                  <a:schemeClr val="tx1"/>
                </a:solidFill>
              </a:defRPr>
            </a:lvl1pPr>
          </a:lstStyle>
          <a:p>
            <a:fld id="{C06BA7C5-E96D-47F5-915D-72B72AABD4FD}" type="slidenum">
              <a:rPr lang="en-CA"/>
              <a:pPr/>
              <a:t>‹#›</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S PGothic"/>
        <a:cs typeface="MS PGothic"/>
      </a:defRPr>
    </a:lvl1pPr>
    <a:lvl2pPr marL="457200" algn="l" rtl="0" fontAlgn="base">
      <a:spcBef>
        <a:spcPct val="30000"/>
      </a:spcBef>
      <a:spcAft>
        <a:spcPct val="0"/>
      </a:spcAft>
      <a:defRPr sz="1200" kern="1200">
        <a:solidFill>
          <a:schemeClr val="tx1"/>
        </a:solidFill>
        <a:latin typeface="Arial" pitchFamily="34" charset="0"/>
        <a:ea typeface="MS PGothic"/>
        <a:cs typeface="MS PGothic"/>
      </a:defRPr>
    </a:lvl2pPr>
    <a:lvl3pPr marL="914400" algn="l" rtl="0" fontAlgn="base">
      <a:spcBef>
        <a:spcPct val="30000"/>
      </a:spcBef>
      <a:spcAft>
        <a:spcPct val="0"/>
      </a:spcAft>
      <a:defRPr sz="1200" kern="1200">
        <a:solidFill>
          <a:schemeClr val="tx1"/>
        </a:solidFill>
        <a:latin typeface="Arial" pitchFamily="34" charset="0"/>
        <a:ea typeface="MS PGothic"/>
        <a:cs typeface="MS PGothic"/>
      </a:defRPr>
    </a:lvl3pPr>
    <a:lvl4pPr marL="1371600" algn="l" rtl="0" fontAlgn="base">
      <a:spcBef>
        <a:spcPct val="30000"/>
      </a:spcBef>
      <a:spcAft>
        <a:spcPct val="0"/>
      </a:spcAft>
      <a:defRPr sz="1200" kern="1200">
        <a:solidFill>
          <a:schemeClr val="tx1"/>
        </a:solidFill>
        <a:latin typeface="Arial" pitchFamily="34" charset="0"/>
        <a:ea typeface="MS PGothic"/>
        <a:cs typeface="MS PGothic"/>
      </a:defRPr>
    </a:lvl4pPr>
    <a:lvl5pPr marL="1828800" algn="l" rtl="0" fontAlgn="base">
      <a:spcBef>
        <a:spcPct val="30000"/>
      </a:spcBef>
      <a:spcAft>
        <a:spcPct val="0"/>
      </a:spcAft>
      <a:defRPr sz="1200" kern="1200">
        <a:solidFill>
          <a:schemeClr val="tx1"/>
        </a:solidFill>
        <a:latin typeface="Arial" pitchFamily="34" charset="0"/>
        <a:ea typeface="MS PGothic"/>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5F6C5-8AF1-4717-8DA7-24B57B2E2539}" type="slidenum">
              <a:rPr lang="en-CA"/>
              <a:pPr/>
              <a:t>0</a:t>
            </a:fld>
            <a:endParaRPr lang="en-CA"/>
          </a:p>
        </p:txBody>
      </p:sp>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FEA59-1BC5-4A47-9339-C76844D22809}" type="slidenum">
              <a:rPr lang="en-CA"/>
              <a:pPr/>
              <a:t>9</a:t>
            </a:fld>
            <a:endParaRPr lang="en-CA"/>
          </a:p>
        </p:txBody>
      </p:sp>
      <p:sp>
        <p:nvSpPr>
          <p:cNvPr id="496642" name="Rectangle 2"/>
          <p:cNvSpPr txBox="1">
            <a:spLocks noChangeArrowheads="1" noTextEdit="1"/>
          </p:cNvSpPr>
          <p:nvPr>
            <p:ph type="sldImg"/>
          </p:nvPr>
        </p:nvSpPr>
        <p:spPr>
          <a:xfrm>
            <a:off x="1181100" y="706438"/>
            <a:ext cx="4648200" cy="3486150"/>
          </a:xfrm>
          <a:ln/>
        </p:spPr>
      </p:sp>
      <p:sp>
        <p:nvSpPr>
          <p:cNvPr id="496643"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91BE34-329D-4C41-8022-63B7BC06B3AD}" type="slidenum">
              <a:rPr lang="en-CA"/>
              <a:pPr/>
              <a:t>10</a:t>
            </a:fld>
            <a:endParaRPr lang="en-CA"/>
          </a:p>
        </p:txBody>
      </p:sp>
      <p:sp>
        <p:nvSpPr>
          <p:cNvPr id="558082" name="Rectangle 2"/>
          <p:cNvSpPr txBox="1">
            <a:spLocks noChangeArrowheads="1" noTextEdit="1"/>
          </p:cNvSpPr>
          <p:nvPr>
            <p:ph type="sldImg"/>
          </p:nvPr>
        </p:nvSpPr>
        <p:spPr>
          <a:xfrm>
            <a:off x="1181100" y="706438"/>
            <a:ext cx="4648200" cy="3486150"/>
          </a:xfrm>
          <a:ln/>
        </p:spPr>
      </p:sp>
      <p:sp>
        <p:nvSpPr>
          <p:cNvPr id="558083"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0C4831-53E6-4006-9C4F-E1C2A6420C0C}" type="slidenum">
              <a:rPr lang="en-CA"/>
              <a:pPr/>
              <a:t>11</a:t>
            </a:fld>
            <a:endParaRPr lang="en-CA"/>
          </a:p>
        </p:txBody>
      </p:sp>
      <p:sp>
        <p:nvSpPr>
          <p:cNvPr id="523266" name="Rectangle 2"/>
          <p:cNvSpPr txBox="1">
            <a:spLocks noChangeArrowheads="1" noTextEdit="1"/>
          </p:cNvSpPr>
          <p:nvPr>
            <p:ph type="sldImg"/>
          </p:nvPr>
        </p:nvSpPr>
        <p:spPr>
          <a:xfrm>
            <a:off x="1181100" y="706438"/>
            <a:ext cx="4648200" cy="3486150"/>
          </a:xfrm>
          <a:ln/>
        </p:spPr>
      </p:sp>
      <p:sp>
        <p:nvSpPr>
          <p:cNvPr id="523267"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1334E-6568-4C09-9B21-B5A58FAE4B35}" type="slidenum">
              <a:rPr lang="en-CA"/>
              <a:pPr/>
              <a:t>12</a:t>
            </a:fld>
            <a:endParaRPr lang="en-CA"/>
          </a:p>
        </p:txBody>
      </p:sp>
      <p:sp>
        <p:nvSpPr>
          <p:cNvPr id="504834" name="Rectangle 2"/>
          <p:cNvSpPr txBox="1">
            <a:spLocks noChangeArrowheads="1" noTextEdit="1"/>
          </p:cNvSpPr>
          <p:nvPr>
            <p:ph type="sldImg"/>
          </p:nvPr>
        </p:nvSpPr>
        <p:spPr>
          <a:xfrm>
            <a:off x="1181100" y="706438"/>
            <a:ext cx="4648200" cy="3486150"/>
          </a:xfrm>
          <a:ln/>
        </p:spPr>
      </p:sp>
      <p:sp>
        <p:nvSpPr>
          <p:cNvPr id="504835"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0D9F6-0C5A-4836-91BF-AB4262306B63}" type="slidenum">
              <a:rPr lang="en-CA"/>
              <a:pPr/>
              <a:t>13</a:t>
            </a:fld>
            <a:endParaRPr lang="en-CA"/>
          </a:p>
        </p:txBody>
      </p:sp>
      <p:sp>
        <p:nvSpPr>
          <p:cNvPr id="498690" name="Rectangle 2"/>
          <p:cNvSpPr txBox="1">
            <a:spLocks noChangeArrowheads="1" noTextEdit="1"/>
          </p:cNvSpPr>
          <p:nvPr>
            <p:ph type="sldImg"/>
          </p:nvPr>
        </p:nvSpPr>
        <p:spPr>
          <a:xfrm>
            <a:off x="1181100" y="706438"/>
            <a:ext cx="4648200" cy="3486150"/>
          </a:xfrm>
          <a:ln/>
        </p:spPr>
      </p:sp>
      <p:sp>
        <p:nvSpPr>
          <p:cNvPr id="498691"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4A377-9193-4400-8EC0-8DD2E0748958}" type="slidenum">
              <a:rPr lang="en-CA"/>
              <a:pPr/>
              <a:t>14</a:t>
            </a:fld>
            <a:endParaRPr lang="en-CA"/>
          </a:p>
        </p:txBody>
      </p:sp>
      <p:sp>
        <p:nvSpPr>
          <p:cNvPr id="519170" name="Rectangle 2"/>
          <p:cNvSpPr txBox="1">
            <a:spLocks noChangeArrowheads="1" noTextEdit="1"/>
          </p:cNvSpPr>
          <p:nvPr>
            <p:ph type="sldImg"/>
          </p:nvPr>
        </p:nvSpPr>
        <p:spPr>
          <a:xfrm>
            <a:off x="1181100" y="706438"/>
            <a:ext cx="4648200" cy="3486150"/>
          </a:xfrm>
          <a:ln/>
        </p:spPr>
      </p:sp>
      <p:sp>
        <p:nvSpPr>
          <p:cNvPr id="519171" name="Rectangle 3"/>
          <p:cNvSpPr txBox="1">
            <a:spLocks noChangeArrowheads="1"/>
          </p:cNvSpPr>
          <p:nvPr>
            <p:ph type="body" idx="1"/>
          </p:nvPr>
        </p:nvSpPr>
        <p:spPr>
          <a:xfrm>
            <a:off x="701675" y="4414838"/>
            <a:ext cx="5608638" cy="4183062"/>
          </a:xfrm>
          <a:ln/>
        </p:spPr>
        <p:txBody>
          <a:bodyPr wrap="none" anchor="ctr"/>
          <a:lstStyle/>
          <a:p>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046DC-FB9F-4DEA-B940-495671ACC5AD}" type="slidenum">
              <a:rPr lang="en-CA"/>
              <a:pPr/>
              <a:t>15</a:t>
            </a:fld>
            <a:endParaRPr lang="en-CA"/>
          </a:p>
        </p:txBody>
      </p:sp>
      <p:sp>
        <p:nvSpPr>
          <p:cNvPr id="529410" name="Rectangle 2"/>
          <p:cNvSpPr txBox="1">
            <a:spLocks noChangeArrowheads="1" noTextEdit="1"/>
          </p:cNvSpPr>
          <p:nvPr>
            <p:ph type="sldImg"/>
          </p:nvPr>
        </p:nvSpPr>
        <p:spPr>
          <a:xfrm>
            <a:off x="1181100" y="706438"/>
            <a:ext cx="4648200" cy="3486150"/>
          </a:xfrm>
          <a:ln/>
        </p:spPr>
      </p:sp>
      <p:sp>
        <p:nvSpPr>
          <p:cNvPr id="529411" name="Rectangle 3"/>
          <p:cNvSpPr txBox="1">
            <a:spLocks noChangeArrowheads="1"/>
          </p:cNvSpPr>
          <p:nvPr>
            <p:ph type="body" idx="1"/>
          </p:nvPr>
        </p:nvSpPr>
        <p:spPr>
          <a:xfrm>
            <a:off x="701675" y="4414838"/>
            <a:ext cx="5608638" cy="4098925"/>
          </a:xfrm>
          <a:ln/>
        </p:spPr>
        <p:txBody>
          <a:bodyPr wrap="none" anchor="ctr"/>
          <a:lstStyle/>
          <a:p>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F03AB-035B-4AC5-9BA8-8461B361D519}" type="slidenum">
              <a:rPr lang="en-CA"/>
              <a:pPr/>
              <a:t>17</a:t>
            </a:fld>
            <a:endParaRPr lang="en-CA"/>
          </a:p>
        </p:txBody>
      </p:sp>
      <p:sp>
        <p:nvSpPr>
          <p:cNvPr id="483330" name="Rectangle 2"/>
          <p:cNvSpPr>
            <a:spLocks noChangeArrowheads="1" noTextEdit="1"/>
          </p:cNvSpPr>
          <p:nvPr>
            <p:ph type="sldImg"/>
          </p:nvPr>
        </p:nvSpPr>
        <p:spPr>
          <a:ln/>
        </p:spPr>
      </p:sp>
      <p:sp>
        <p:nvSpPr>
          <p:cNvPr id="483331" name="Rectangle 3"/>
          <p:cNvSpPr>
            <a:spLocks noGrp="1" noChangeArrowheads="1"/>
          </p:cNvSpPr>
          <p:nvPr>
            <p:ph type="body" idx="1"/>
          </p:nvPr>
        </p:nvSpPr>
        <p:spPr/>
        <p:txBody>
          <a:bodyPr/>
          <a:lstStyle/>
          <a:p>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250" name="Rectangle 2"/>
          <p:cNvSpPr>
            <a:spLocks noGrp="1" noChangeArrowheads="1"/>
          </p:cNvSpPr>
          <p:nvPr>
            <p:ph type="ctrTitle" sz="quarter"/>
          </p:nvPr>
        </p:nvSpPr>
        <p:spPr>
          <a:xfrm>
            <a:off x="4572000" y="1600200"/>
            <a:ext cx="3886200" cy="1143000"/>
          </a:xfrm>
        </p:spPr>
        <p:txBody>
          <a:bodyPr lIns="0" rIns="0" anchor="b"/>
          <a:lstStyle>
            <a:lvl1pPr algn="r">
              <a:defRPr sz="2400"/>
            </a:lvl1pPr>
          </a:lstStyle>
          <a:p>
            <a:r>
              <a:rPr lang="en-CA"/>
              <a:t>Cliquez pour modifier le style du titre du masque</a:t>
            </a:r>
          </a:p>
        </p:txBody>
      </p:sp>
      <p:sp>
        <p:nvSpPr>
          <p:cNvPr id="53251" name="Rectangle 3"/>
          <p:cNvSpPr>
            <a:spLocks noGrp="1" noChangeArrowheads="1"/>
          </p:cNvSpPr>
          <p:nvPr>
            <p:ph type="subTitle" sz="quarter" idx="1"/>
          </p:nvPr>
        </p:nvSpPr>
        <p:spPr>
          <a:xfrm>
            <a:off x="4572000" y="2743200"/>
            <a:ext cx="3886200" cy="1066800"/>
          </a:xfrm>
        </p:spPr>
        <p:txBody>
          <a:bodyPr lIns="0" rIns="0"/>
          <a:lstStyle>
            <a:lvl1pPr algn="r">
              <a:defRPr sz="1600" b="0">
                <a:solidFill>
                  <a:srgbClr val="348CBA"/>
                </a:solidFill>
              </a:defRPr>
            </a:lvl1pPr>
          </a:lstStyle>
          <a:p>
            <a:r>
              <a:rPr lang="en-CA"/>
              <a:t>Cliquez pour modifier le style des sous-titres du masque</a:t>
            </a:r>
          </a:p>
        </p:txBody>
      </p:sp>
      <p:sp>
        <p:nvSpPr>
          <p:cNvPr id="53253" name="Rectangle 5"/>
          <p:cNvSpPr>
            <a:spLocks noGrp="1" noChangeArrowheads="1"/>
          </p:cNvSpPr>
          <p:nvPr>
            <p:ph type="ftr" sz="quarter" idx="3"/>
          </p:nvPr>
        </p:nvSpPr>
        <p:spPr>
          <a:xfrm>
            <a:off x="2819400" y="4511675"/>
            <a:ext cx="2895600" cy="231775"/>
          </a:xfrm>
        </p:spPr>
        <p:txBody>
          <a:bodyPr anchor="b"/>
          <a:lstStyle>
            <a:lvl1pPr>
              <a:defRPr sz="1200"/>
            </a:lvl1pPr>
          </a:lstStyle>
          <a:p>
            <a:endParaRPr lang="en-CA"/>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328CF60-D634-49DA-A8C3-D7D536BAC656}" type="slidenum">
              <a:rPr lang="en-CA"/>
              <a:pPr/>
              <a:t>‹#›</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21717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0"/>
            <a:ext cx="63627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A482EEF-5B52-4E56-B277-9A94CEC512D1}" type="slidenum">
              <a:rPr lang="en-CA"/>
              <a:pPr/>
              <a:t>‹#›</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791200" y="1295400"/>
            <a:ext cx="13716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15200" y="1295400"/>
            <a:ext cx="13716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8" name="Footer Placeholder 7"/>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4" name="Footer Placeholder 3"/>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3" name="Footer Placeholder 2"/>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69289DF-7E2F-4818-9D13-734CC8676158}" type="slidenum">
              <a:rPr lang="en-CA"/>
              <a:pPr/>
              <a:t>‹#›</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3840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3840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12 JAN 2008</a:t>
            </a:r>
            <a:r>
              <a:rPr lang="en-CA"/>
              <a:t>www.tatacommunications.com</a:t>
            </a:r>
            <a:endParaRPr lang="en-CA">
              <a:solidFill>
                <a:schemeClr val="tx1"/>
              </a:solidFill>
            </a:endParaRPr>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549869F-2B39-4007-B4FF-6AE53E4BE627}" type="slidenum">
              <a:rPr lang="en-CA"/>
              <a:pPr/>
              <a:t>‹#›</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90600"/>
            <a:ext cx="4267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267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FE6C9AE-648B-4C46-9DCC-A2DF6F999EBD}" type="slidenum">
              <a:rPr lang="en-CA"/>
              <a:pPr/>
              <a:t>‹#›</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7DC5176-AC88-4DEC-8514-A98DF0BD1A4E}" type="slidenum">
              <a:rPr lang="en-CA"/>
              <a:pPr/>
              <a:t>‹#›</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4D310760-73EB-4A30-B02E-F5EB000ABAD0}" type="slidenum">
              <a:rPr lang="en-CA"/>
              <a:pPr/>
              <a:t>‹#›</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90F4398-7FC6-4BF7-881A-8BA49A25E138}" type="slidenum">
              <a:rPr lang="en-CA"/>
              <a:pPr/>
              <a:t>‹#›</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8F890CB-0D76-4251-8138-7DFBCAC661A6}" type="slidenum">
              <a:rPr lang="en-CA"/>
              <a:pPr/>
              <a:t>‹#›</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B246405-15B2-430A-9044-A4C41ECB103C}" type="slidenum">
              <a:rPr lang="en-CA"/>
              <a:pPr/>
              <a:t>‹#›</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228600" y="762000"/>
            <a:ext cx="868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Cliquez pour modifier le style du titre du masque</a:t>
            </a:r>
          </a:p>
        </p:txBody>
      </p:sp>
      <p:sp>
        <p:nvSpPr>
          <p:cNvPr id="52227" name="Rectangle 3"/>
          <p:cNvSpPr>
            <a:spLocks noGrp="1" noChangeArrowheads="1"/>
          </p:cNvSpPr>
          <p:nvPr>
            <p:ph type="body" idx="1"/>
          </p:nvPr>
        </p:nvSpPr>
        <p:spPr bwMode="auto">
          <a:xfrm>
            <a:off x="228600" y="990600"/>
            <a:ext cx="86868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Cliquez pour modifier les styles du texte du masque</a:t>
            </a:r>
          </a:p>
          <a:p>
            <a:pPr lvl="1"/>
            <a:r>
              <a:rPr lang="en-CA" smtClean="0"/>
              <a:t>Deuxième niveau</a:t>
            </a:r>
          </a:p>
          <a:p>
            <a:pPr lvl="2"/>
            <a:r>
              <a:rPr lang="en-CA" smtClean="0"/>
              <a:t>Troisième niveau</a:t>
            </a:r>
          </a:p>
          <a:p>
            <a:pPr lvl="3"/>
            <a:r>
              <a:rPr lang="en-CA" smtClean="0"/>
              <a:t>Quatrième niveau</a:t>
            </a:r>
          </a:p>
          <a:p>
            <a:pPr lvl="4"/>
            <a:r>
              <a:rPr lang="en-CA" smtClean="0"/>
              <a:t>Cinquième niveau</a:t>
            </a:r>
          </a:p>
        </p:txBody>
      </p:sp>
      <p:sp>
        <p:nvSpPr>
          <p:cNvPr id="52228" name="Rectangle 4"/>
          <p:cNvSpPr>
            <a:spLocks noGrp="1" noChangeArrowheads="1"/>
          </p:cNvSpPr>
          <p:nvPr>
            <p:ph type="sldNum" sz="quarter" idx="4"/>
          </p:nvPr>
        </p:nvSpPr>
        <p:spPr bwMode="auto">
          <a:xfrm>
            <a:off x="8043863" y="6073775"/>
            <a:ext cx="457200" cy="231775"/>
          </a:xfrm>
          <a:prstGeom prst="rect">
            <a:avLst/>
          </a:prstGeom>
          <a:noFill/>
          <a:ln w="9525">
            <a:noFill/>
            <a:miter lim="800000"/>
            <a:headEnd/>
            <a:tailEnd/>
          </a:ln>
          <a:effectLst/>
        </p:spPr>
        <p:txBody>
          <a:bodyPr vert="horz" wrap="square" lIns="182880" tIns="45720" rIns="91440" bIns="45720" numCol="1" anchor="ctr" anchorCtr="0" compatLnSpc="1">
            <a:prstTxWarp prst="textNoShape">
              <a:avLst/>
            </a:prstTxWarp>
          </a:bodyPr>
          <a:lstStyle>
            <a:lvl1pPr algn="r">
              <a:spcBef>
                <a:spcPct val="0"/>
              </a:spcBef>
              <a:defRPr sz="1000" b="0">
                <a:solidFill>
                  <a:schemeClr val="bg1"/>
                </a:solidFill>
              </a:defRPr>
            </a:lvl1pPr>
          </a:lstStyle>
          <a:p>
            <a:fld id="{9DCB7768-6B6D-4309-8427-7A58596B02D8}" type="slidenum">
              <a:rPr lang="en-CA"/>
              <a:pPr/>
              <a:t>‹#›</a:t>
            </a:fld>
            <a:endParaRPr lang="en-CA"/>
          </a:p>
        </p:txBody>
      </p:sp>
      <p:sp>
        <p:nvSpPr>
          <p:cNvPr id="52230" name="Rectangle 6"/>
          <p:cNvSpPr>
            <a:spLocks noGrp="1" noChangeArrowheads="1"/>
          </p:cNvSpPr>
          <p:nvPr>
            <p:ph type="ftr" sz="quarter" idx="3"/>
          </p:nvPr>
        </p:nvSpPr>
        <p:spPr bwMode="auto">
          <a:xfrm>
            <a:off x="1981200" y="6096000"/>
            <a:ext cx="4419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000" b="0">
                <a:solidFill>
                  <a:schemeClr val="bg1"/>
                </a:solidFill>
              </a:defRPr>
            </a:lvl1pPr>
          </a:lstStyle>
          <a:p>
            <a:endParaRPr lang="en-CA"/>
          </a:p>
        </p:txBody>
      </p:sp>
      <p:graphicFrame>
        <p:nvGraphicFramePr>
          <p:cNvPr id="52233" name="Object 9"/>
          <p:cNvGraphicFramePr>
            <a:graphicFrameLocks noChangeAspect="1"/>
          </p:cNvGraphicFramePr>
          <p:nvPr/>
        </p:nvGraphicFramePr>
        <p:xfrm>
          <a:off x="7772400" y="5410200"/>
          <a:ext cx="1209675" cy="1219200"/>
        </p:xfrm>
        <a:graphic>
          <a:graphicData uri="http://schemas.openxmlformats.org/presentationml/2006/ole">
            <p:oleObj spid="_x0000_s52233" name="Photo Editor Photo" r:id="rId14" imgW="2580952" imgH="3142857" progId="MSPhotoEd.3">
              <p:embed/>
            </p:oleObj>
          </a:graphicData>
        </a:graphic>
      </p:graphicFrame>
    </p:spTree>
  </p:cSld>
  <p:clrMap bg1="lt1" tx1="dk1" bg2="lt2" tx2="dk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iming>
    <p:tnLst>
      <p:par>
        <p:cTn id="1" dur="indefinite" restart="never" nodeType="tmRoot"/>
      </p:par>
    </p:tnLst>
  </p:timing>
  <p:hf hdr="0" ftr="0" dt="0"/>
  <p:txStyles>
    <p:titleStyle>
      <a:lvl1pPr algn="l" rtl="0" fontAlgn="base">
        <a:spcBef>
          <a:spcPct val="0"/>
        </a:spcBef>
        <a:spcAft>
          <a:spcPct val="0"/>
        </a:spcAft>
        <a:defRPr sz="2000" b="1">
          <a:solidFill>
            <a:srgbClr val="4884C5"/>
          </a:solidFill>
          <a:latin typeface="+mj-lt"/>
          <a:ea typeface="+mj-ea"/>
          <a:cs typeface="+mj-cs"/>
        </a:defRPr>
      </a:lvl1pPr>
      <a:lvl2pPr algn="l" rtl="0" fontAlgn="base">
        <a:spcBef>
          <a:spcPct val="0"/>
        </a:spcBef>
        <a:spcAft>
          <a:spcPct val="0"/>
        </a:spcAft>
        <a:defRPr sz="2000" b="1">
          <a:solidFill>
            <a:srgbClr val="4884C5"/>
          </a:solidFill>
          <a:latin typeface="Arial" pitchFamily="34" charset="0"/>
          <a:ea typeface="MS PGothic"/>
          <a:cs typeface="MS PGothic"/>
        </a:defRPr>
      </a:lvl2pPr>
      <a:lvl3pPr algn="l" rtl="0" fontAlgn="base">
        <a:spcBef>
          <a:spcPct val="0"/>
        </a:spcBef>
        <a:spcAft>
          <a:spcPct val="0"/>
        </a:spcAft>
        <a:defRPr sz="2000" b="1">
          <a:solidFill>
            <a:srgbClr val="4884C5"/>
          </a:solidFill>
          <a:latin typeface="Arial" pitchFamily="34" charset="0"/>
          <a:ea typeface="MS PGothic"/>
          <a:cs typeface="MS PGothic"/>
        </a:defRPr>
      </a:lvl3pPr>
      <a:lvl4pPr algn="l" rtl="0" fontAlgn="base">
        <a:spcBef>
          <a:spcPct val="0"/>
        </a:spcBef>
        <a:spcAft>
          <a:spcPct val="0"/>
        </a:spcAft>
        <a:defRPr sz="2000" b="1">
          <a:solidFill>
            <a:srgbClr val="4884C5"/>
          </a:solidFill>
          <a:latin typeface="Arial" pitchFamily="34" charset="0"/>
          <a:ea typeface="MS PGothic"/>
          <a:cs typeface="MS PGothic"/>
        </a:defRPr>
      </a:lvl4pPr>
      <a:lvl5pPr algn="l" rtl="0" fontAlgn="base">
        <a:spcBef>
          <a:spcPct val="0"/>
        </a:spcBef>
        <a:spcAft>
          <a:spcPct val="0"/>
        </a:spcAft>
        <a:defRPr sz="2000" b="1">
          <a:solidFill>
            <a:srgbClr val="4884C5"/>
          </a:solidFill>
          <a:latin typeface="Arial" pitchFamily="34" charset="0"/>
          <a:ea typeface="MS PGothic"/>
          <a:cs typeface="MS PGothic"/>
        </a:defRPr>
      </a:lvl5pPr>
      <a:lvl6pPr marL="457200" algn="l" rtl="0" fontAlgn="base">
        <a:spcBef>
          <a:spcPct val="0"/>
        </a:spcBef>
        <a:spcAft>
          <a:spcPct val="0"/>
        </a:spcAft>
        <a:defRPr sz="2000" b="1">
          <a:solidFill>
            <a:srgbClr val="4884C5"/>
          </a:solidFill>
          <a:latin typeface="Arial" pitchFamily="34" charset="0"/>
          <a:ea typeface="MS PGothic"/>
          <a:cs typeface="MS PGothic"/>
        </a:defRPr>
      </a:lvl6pPr>
      <a:lvl7pPr marL="914400" algn="l" rtl="0" fontAlgn="base">
        <a:spcBef>
          <a:spcPct val="0"/>
        </a:spcBef>
        <a:spcAft>
          <a:spcPct val="0"/>
        </a:spcAft>
        <a:defRPr sz="2000" b="1">
          <a:solidFill>
            <a:srgbClr val="4884C5"/>
          </a:solidFill>
          <a:latin typeface="Arial" pitchFamily="34" charset="0"/>
          <a:ea typeface="MS PGothic"/>
          <a:cs typeface="MS PGothic"/>
        </a:defRPr>
      </a:lvl7pPr>
      <a:lvl8pPr marL="1371600" algn="l" rtl="0" fontAlgn="base">
        <a:spcBef>
          <a:spcPct val="0"/>
        </a:spcBef>
        <a:spcAft>
          <a:spcPct val="0"/>
        </a:spcAft>
        <a:defRPr sz="2000" b="1">
          <a:solidFill>
            <a:srgbClr val="4884C5"/>
          </a:solidFill>
          <a:latin typeface="Arial" pitchFamily="34" charset="0"/>
          <a:ea typeface="MS PGothic"/>
          <a:cs typeface="MS PGothic"/>
        </a:defRPr>
      </a:lvl8pPr>
      <a:lvl9pPr marL="1828800" algn="l" rtl="0" fontAlgn="base">
        <a:spcBef>
          <a:spcPct val="0"/>
        </a:spcBef>
        <a:spcAft>
          <a:spcPct val="0"/>
        </a:spcAft>
        <a:defRPr sz="2000" b="1">
          <a:solidFill>
            <a:srgbClr val="4884C5"/>
          </a:solidFill>
          <a:latin typeface="Arial" pitchFamily="34" charset="0"/>
          <a:ea typeface="MS PGothic"/>
          <a:cs typeface="MS PGothic"/>
        </a:defRPr>
      </a:lvl9pPr>
    </p:titleStyle>
    <p:bodyStyle>
      <a:lvl1pPr algn="l" rtl="0" fontAlgn="base">
        <a:spcBef>
          <a:spcPct val="20000"/>
        </a:spcBef>
        <a:spcAft>
          <a:spcPct val="0"/>
        </a:spcAft>
        <a:buFont typeface="Wingdings" pitchFamily="2" charset="2"/>
        <a:defRPr b="1">
          <a:solidFill>
            <a:schemeClr val="bg2"/>
          </a:solidFill>
          <a:latin typeface="+mn-lt"/>
          <a:ea typeface="+mn-ea"/>
          <a:cs typeface="+mn-cs"/>
        </a:defRPr>
      </a:lvl1pPr>
      <a:lvl2pPr marL="463550" indent="-238125" algn="l" rtl="0" fontAlgn="base">
        <a:spcBef>
          <a:spcPct val="20000"/>
        </a:spcBef>
        <a:spcAft>
          <a:spcPct val="0"/>
        </a:spcAft>
        <a:buFont typeface="Wingdings" pitchFamily="2" charset="2"/>
        <a:buChar char="§"/>
        <a:defRPr sz="1600">
          <a:solidFill>
            <a:schemeClr val="bg2"/>
          </a:solidFill>
          <a:latin typeface="+mn-lt"/>
          <a:ea typeface="+mn-ea"/>
          <a:cs typeface="+mn-cs"/>
        </a:defRPr>
      </a:lvl2pPr>
      <a:lvl3pPr marL="855663" indent="-166688" algn="l" rtl="0" fontAlgn="base">
        <a:spcBef>
          <a:spcPct val="20000"/>
        </a:spcBef>
        <a:spcAft>
          <a:spcPct val="0"/>
        </a:spcAft>
        <a:buFont typeface="Wingdings" pitchFamily="2" charset="2"/>
        <a:buChar char="§"/>
        <a:defRPr sz="1400">
          <a:solidFill>
            <a:schemeClr val="bg2"/>
          </a:solidFill>
          <a:latin typeface="+mn-lt"/>
          <a:ea typeface="+mn-ea"/>
          <a:cs typeface="+mn-cs"/>
        </a:defRPr>
      </a:lvl3pPr>
      <a:lvl4pPr marL="1258888"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4pPr>
      <a:lvl5pPr marL="1662113"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5pPr>
      <a:lvl6pPr marL="2119313"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6pPr>
      <a:lvl7pPr marL="2576513"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7pPr>
      <a:lvl8pPr marL="3033713"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8pPr>
      <a:lvl9pPr marL="3490913" indent="-177800" algn="l" rtl="0" fontAlgn="base">
        <a:spcBef>
          <a:spcPct val="20000"/>
        </a:spcBef>
        <a:spcAft>
          <a:spcPct val="0"/>
        </a:spcAft>
        <a:buFont typeface="Wingdings" pitchFamily="2" charset="2"/>
        <a:buChar char="§"/>
        <a:defRPr sz="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791200" y="1295400"/>
            <a:ext cx="28956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54275" name="Rectangle 3"/>
          <p:cNvSpPr>
            <a:spLocks noGrp="1" noChangeArrowheads="1"/>
          </p:cNvSpPr>
          <p:nvPr>
            <p:ph type="dt" sz="half" idx="2"/>
          </p:nvPr>
        </p:nvSpPr>
        <p:spPr bwMode="auto">
          <a:xfrm>
            <a:off x="5715000" y="4514850"/>
            <a:ext cx="27432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900" b="0">
                <a:solidFill>
                  <a:schemeClr val="bg1"/>
                </a:solidFill>
              </a:defRPr>
            </a:lvl1pPr>
          </a:lstStyle>
          <a:p>
            <a:r>
              <a:rPr lang="en-US"/>
              <a:t>12 JAN 2008</a:t>
            </a:r>
            <a:r>
              <a:rPr lang="en-CA"/>
              <a:t>www.tatacommunications.com</a:t>
            </a:r>
            <a:endParaRPr lang="en-CA">
              <a:solidFill>
                <a:schemeClr val="tx1"/>
              </a:solidFill>
            </a:endParaRPr>
          </a:p>
        </p:txBody>
      </p:sp>
      <p:sp>
        <p:nvSpPr>
          <p:cNvPr id="54276" name="Rectangle 4"/>
          <p:cNvSpPr>
            <a:spLocks noGrp="1" noChangeArrowheads="1"/>
          </p:cNvSpPr>
          <p:nvPr>
            <p:ph type="ftr" sz="quarter" idx="3"/>
          </p:nvPr>
        </p:nvSpPr>
        <p:spPr bwMode="auto">
          <a:xfrm>
            <a:off x="2814638" y="4514850"/>
            <a:ext cx="2895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solidFill>
                  <a:schemeClr val="bg1"/>
                </a:solidFill>
              </a:defRPr>
            </a:lvl1pPr>
          </a:lstStyle>
          <a:p>
            <a:endParaRPr lang="en-CA"/>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timing>
    <p:tnLst>
      <p:par>
        <p:cTn id="1" dur="indefinite" restart="never" nodeType="tmRoot"/>
      </p:par>
    </p:tnLst>
  </p:timing>
  <p:txStyles>
    <p:titleStyle>
      <a:lvl1pPr algn="ctr" rtl="0" fontAlgn="base">
        <a:spcBef>
          <a:spcPct val="0"/>
        </a:spcBef>
        <a:spcAft>
          <a:spcPct val="0"/>
        </a:spcAft>
        <a:defRPr sz="1200">
          <a:solidFill>
            <a:schemeClr val="bg1"/>
          </a:solidFill>
          <a:latin typeface="+mj-lt"/>
          <a:ea typeface="+mj-ea"/>
          <a:cs typeface="+mj-cs"/>
        </a:defRPr>
      </a:lvl1pPr>
      <a:lvl2pPr algn="ctr" rtl="0" fontAlgn="base">
        <a:spcBef>
          <a:spcPct val="0"/>
        </a:spcBef>
        <a:spcAft>
          <a:spcPct val="0"/>
        </a:spcAft>
        <a:defRPr sz="1200">
          <a:solidFill>
            <a:schemeClr val="bg1"/>
          </a:solidFill>
          <a:latin typeface="Arial" pitchFamily="34" charset="0"/>
        </a:defRPr>
      </a:lvl2pPr>
      <a:lvl3pPr algn="ctr" rtl="0" fontAlgn="base">
        <a:spcBef>
          <a:spcPct val="0"/>
        </a:spcBef>
        <a:spcAft>
          <a:spcPct val="0"/>
        </a:spcAft>
        <a:defRPr sz="1200">
          <a:solidFill>
            <a:schemeClr val="bg1"/>
          </a:solidFill>
          <a:latin typeface="Arial" pitchFamily="34" charset="0"/>
        </a:defRPr>
      </a:lvl3pPr>
      <a:lvl4pPr algn="ctr" rtl="0" fontAlgn="base">
        <a:spcBef>
          <a:spcPct val="0"/>
        </a:spcBef>
        <a:spcAft>
          <a:spcPct val="0"/>
        </a:spcAft>
        <a:defRPr sz="1200">
          <a:solidFill>
            <a:schemeClr val="bg1"/>
          </a:solidFill>
          <a:latin typeface="Arial" pitchFamily="34" charset="0"/>
        </a:defRPr>
      </a:lvl4pPr>
      <a:lvl5pPr algn="ctr" rtl="0" fontAlgn="base">
        <a:spcBef>
          <a:spcPct val="0"/>
        </a:spcBef>
        <a:spcAft>
          <a:spcPct val="0"/>
        </a:spcAft>
        <a:defRPr sz="1200">
          <a:solidFill>
            <a:schemeClr val="bg1"/>
          </a:solidFill>
          <a:latin typeface="Arial" pitchFamily="34" charset="0"/>
        </a:defRPr>
      </a:lvl5pPr>
      <a:lvl6pPr marL="457200" algn="ctr" rtl="0" fontAlgn="base">
        <a:spcBef>
          <a:spcPct val="0"/>
        </a:spcBef>
        <a:spcAft>
          <a:spcPct val="0"/>
        </a:spcAft>
        <a:defRPr sz="1200">
          <a:solidFill>
            <a:schemeClr val="bg1"/>
          </a:solidFill>
          <a:latin typeface="Arial" pitchFamily="34" charset="0"/>
        </a:defRPr>
      </a:lvl6pPr>
      <a:lvl7pPr marL="914400" algn="ctr" rtl="0" fontAlgn="base">
        <a:spcBef>
          <a:spcPct val="0"/>
        </a:spcBef>
        <a:spcAft>
          <a:spcPct val="0"/>
        </a:spcAft>
        <a:defRPr sz="1200">
          <a:solidFill>
            <a:schemeClr val="bg1"/>
          </a:solidFill>
          <a:latin typeface="Arial" pitchFamily="34" charset="0"/>
        </a:defRPr>
      </a:lvl7pPr>
      <a:lvl8pPr marL="1371600" algn="ctr" rtl="0" fontAlgn="base">
        <a:spcBef>
          <a:spcPct val="0"/>
        </a:spcBef>
        <a:spcAft>
          <a:spcPct val="0"/>
        </a:spcAft>
        <a:defRPr sz="1200">
          <a:solidFill>
            <a:schemeClr val="bg1"/>
          </a:solidFill>
          <a:latin typeface="Arial" pitchFamily="34" charset="0"/>
        </a:defRPr>
      </a:lvl8pPr>
      <a:lvl9pPr marL="1828800" algn="ctr" rtl="0" fontAlgn="base">
        <a:spcBef>
          <a:spcPct val="0"/>
        </a:spcBef>
        <a:spcAft>
          <a:spcPct val="0"/>
        </a:spcAft>
        <a:defRPr sz="1200">
          <a:solidFill>
            <a:schemeClr val="bg1"/>
          </a:solidFill>
          <a:latin typeface="Arial" pitchFamily="34" charset="0"/>
        </a:defRPr>
      </a:lvl9pPr>
    </p:titleStyle>
    <p:bodyStyle>
      <a:lvl1pPr algn="r" rtl="0" fontAlgn="base">
        <a:spcBef>
          <a:spcPct val="20000"/>
        </a:spcBef>
        <a:spcAft>
          <a:spcPct val="0"/>
        </a:spcAft>
        <a:defRPr sz="1000">
          <a:solidFill>
            <a:srgbClr val="358CB9"/>
          </a:solidFill>
          <a:latin typeface="+mn-lt"/>
          <a:ea typeface="+mn-ea"/>
          <a:cs typeface="+mn-cs"/>
        </a:defRPr>
      </a:lvl1pPr>
      <a:lvl2pPr marL="742950" indent="-285750" algn="r" rtl="0" fontAlgn="base">
        <a:spcBef>
          <a:spcPct val="20000"/>
        </a:spcBef>
        <a:spcAft>
          <a:spcPct val="0"/>
        </a:spcAft>
        <a:defRPr sz="1000">
          <a:solidFill>
            <a:schemeClr val="tx1"/>
          </a:solidFill>
          <a:latin typeface="+mn-lt"/>
        </a:defRPr>
      </a:lvl2pPr>
      <a:lvl3pPr marL="1143000" indent="-228600" algn="r" rtl="0" fontAlgn="base">
        <a:spcBef>
          <a:spcPct val="20000"/>
        </a:spcBef>
        <a:spcAft>
          <a:spcPct val="0"/>
        </a:spcAft>
        <a:defRPr sz="1000">
          <a:solidFill>
            <a:schemeClr val="tx1"/>
          </a:solidFill>
          <a:latin typeface="+mn-lt"/>
          <a:ea typeface="MS PGothic"/>
          <a:cs typeface="MS PGothic"/>
        </a:defRPr>
      </a:lvl3pPr>
      <a:lvl4pPr marL="1600200" indent="-228600" algn="r" rtl="0" fontAlgn="base">
        <a:spcBef>
          <a:spcPct val="20000"/>
        </a:spcBef>
        <a:spcAft>
          <a:spcPct val="0"/>
        </a:spcAft>
        <a:defRPr sz="1000">
          <a:solidFill>
            <a:schemeClr val="tx1"/>
          </a:solidFill>
          <a:latin typeface="+mn-lt"/>
          <a:ea typeface="MS PGothic"/>
          <a:cs typeface="MS PGothic"/>
        </a:defRPr>
      </a:lvl4pPr>
      <a:lvl5pPr marL="2057400" indent="-228600" algn="r" rtl="0" fontAlgn="base">
        <a:spcBef>
          <a:spcPct val="20000"/>
        </a:spcBef>
        <a:spcAft>
          <a:spcPct val="0"/>
        </a:spcAft>
        <a:defRPr sz="1000">
          <a:solidFill>
            <a:schemeClr val="tx1"/>
          </a:solidFill>
          <a:latin typeface="+mn-lt"/>
          <a:ea typeface="MS PGothic"/>
          <a:cs typeface="MS PGothic"/>
        </a:defRPr>
      </a:lvl5pPr>
      <a:lvl6pPr marL="2514600" indent="-228600" algn="r" rtl="0" fontAlgn="base">
        <a:spcBef>
          <a:spcPct val="20000"/>
        </a:spcBef>
        <a:spcAft>
          <a:spcPct val="0"/>
        </a:spcAft>
        <a:defRPr sz="1000">
          <a:solidFill>
            <a:schemeClr val="tx1"/>
          </a:solidFill>
          <a:latin typeface="+mn-lt"/>
          <a:ea typeface="MS PGothic"/>
          <a:cs typeface="MS PGothic"/>
        </a:defRPr>
      </a:lvl6pPr>
      <a:lvl7pPr marL="2971800" indent="-228600" algn="r" rtl="0" fontAlgn="base">
        <a:spcBef>
          <a:spcPct val="20000"/>
        </a:spcBef>
        <a:spcAft>
          <a:spcPct val="0"/>
        </a:spcAft>
        <a:defRPr sz="1000">
          <a:solidFill>
            <a:schemeClr val="tx1"/>
          </a:solidFill>
          <a:latin typeface="+mn-lt"/>
          <a:ea typeface="MS PGothic"/>
          <a:cs typeface="MS PGothic"/>
        </a:defRPr>
      </a:lvl7pPr>
      <a:lvl8pPr marL="3429000" indent="-228600" algn="r" rtl="0" fontAlgn="base">
        <a:spcBef>
          <a:spcPct val="20000"/>
        </a:spcBef>
        <a:spcAft>
          <a:spcPct val="0"/>
        </a:spcAft>
        <a:defRPr sz="1000">
          <a:solidFill>
            <a:schemeClr val="tx1"/>
          </a:solidFill>
          <a:latin typeface="+mn-lt"/>
          <a:ea typeface="MS PGothic"/>
          <a:cs typeface="MS PGothic"/>
        </a:defRPr>
      </a:lvl8pPr>
      <a:lvl9pPr marL="3886200" indent="-228600" algn="r" rtl="0" fontAlgn="base">
        <a:spcBef>
          <a:spcPct val="20000"/>
        </a:spcBef>
        <a:spcAft>
          <a:spcPct val="0"/>
        </a:spcAft>
        <a:defRPr sz="1000">
          <a:solidFill>
            <a:schemeClr val="tx1"/>
          </a:solidFill>
          <a:latin typeface="+mn-lt"/>
          <a:ea typeface="MS PGothic"/>
          <a:cs typeface="MS PGothic"/>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isacc.ca/isacc/english/meetings/archived_plenary/?plenary_4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ctrTitle"/>
          </p:nvPr>
        </p:nvSpPr>
        <p:spPr>
          <a:xfrm>
            <a:off x="5029200" y="228600"/>
            <a:ext cx="3352800" cy="3427413"/>
          </a:xfrm>
        </p:spPr>
        <p:txBody>
          <a:bodyPr/>
          <a:lstStyle/>
          <a:p>
            <a:pPr algn="ctr"/>
            <a:r>
              <a:rPr lang="fr-CA" sz="2000"/>
              <a:t> </a:t>
            </a:r>
            <a:r>
              <a:rPr lang="fr-CA" sz="2800"/>
              <a:t>IPv6 Way Forward for Canada</a:t>
            </a:r>
            <a:r>
              <a:rPr lang="fr-CA" sz="2200"/>
              <a:t/>
            </a:r>
            <a:br>
              <a:rPr lang="fr-CA" sz="2200"/>
            </a:br>
            <a:r>
              <a:rPr lang="fr-CA" sz="2200"/>
              <a:t/>
            </a:r>
            <a:br>
              <a:rPr lang="fr-CA" sz="2200"/>
            </a:br>
            <a:r>
              <a:rPr lang="fr-CA" sz="2200"/>
              <a:t>Final report of the Canadian IPv6 Task Group</a:t>
            </a:r>
            <a:r>
              <a:rPr lang="fr-CA" sz="2000"/>
              <a:t> </a:t>
            </a:r>
            <a:br>
              <a:rPr lang="fr-CA" sz="2000"/>
            </a:br>
            <a:endParaRPr lang="fr-CA" sz="2000"/>
          </a:p>
        </p:txBody>
      </p:sp>
      <p:sp>
        <p:nvSpPr>
          <p:cNvPr id="231428" name="Rectangle 4"/>
          <p:cNvSpPr>
            <a:spLocks noChangeArrowheads="1"/>
          </p:cNvSpPr>
          <p:nvPr/>
        </p:nvSpPr>
        <p:spPr bwMode="auto">
          <a:xfrm>
            <a:off x="4953000" y="3810000"/>
            <a:ext cx="4191000" cy="625475"/>
          </a:xfrm>
          <a:prstGeom prst="rect">
            <a:avLst/>
          </a:prstGeom>
          <a:noFill/>
          <a:ln w="9525">
            <a:noFill/>
            <a:miter lim="800000"/>
            <a:headEnd/>
            <a:tailEnd/>
          </a:ln>
          <a:effectLst/>
        </p:spPr>
        <p:txBody>
          <a:bodyPr>
            <a:spAutoFit/>
          </a:bodyPr>
          <a:lstStyle/>
          <a:p>
            <a:pPr eaLnBrk="1" hangingPunct="1">
              <a:spcBef>
                <a:spcPct val="0"/>
              </a:spcBef>
            </a:pPr>
            <a:r>
              <a:rPr lang="en-US" sz="2800" baseline="-25000">
                <a:solidFill>
                  <a:srgbClr val="38459C"/>
                </a:solidFill>
              </a:rPr>
              <a:t/>
            </a:r>
            <a:br>
              <a:rPr lang="en-US" sz="2800" baseline="-25000">
                <a:solidFill>
                  <a:srgbClr val="38459C"/>
                </a:solidFill>
              </a:rPr>
            </a:br>
            <a:endParaRPr lang="en-US" sz="2400" baseline="-25000">
              <a:solidFill>
                <a:srgbClr val="38459C"/>
              </a:solidFill>
            </a:endParaRPr>
          </a:p>
        </p:txBody>
      </p:sp>
      <p:sp>
        <p:nvSpPr>
          <p:cNvPr id="231432" name="Text Box 8"/>
          <p:cNvSpPr txBox="1">
            <a:spLocks noChangeArrowheads="1"/>
          </p:cNvSpPr>
          <p:nvPr/>
        </p:nvSpPr>
        <p:spPr bwMode="auto">
          <a:xfrm>
            <a:off x="5105400" y="5410200"/>
            <a:ext cx="4495800" cy="1069975"/>
          </a:xfrm>
          <a:prstGeom prst="rect">
            <a:avLst/>
          </a:prstGeom>
          <a:noFill/>
          <a:ln w="9525">
            <a:noFill/>
            <a:miter lim="800000"/>
            <a:headEnd/>
            <a:tailEnd/>
          </a:ln>
          <a:effectLst/>
        </p:spPr>
        <p:txBody>
          <a:bodyPr>
            <a:spAutoFit/>
          </a:bodyPr>
          <a:lstStyle/>
          <a:p>
            <a:pPr eaLnBrk="1" hangingPunct="1"/>
            <a:r>
              <a:rPr lang="en-US" sz="2400" baseline="-25000">
                <a:solidFill>
                  <a:srgbClr val="0066CC"/>
                </a:solidFill>
              </a:rPr>
              <a:t>Yves Poppe</a:t>
            </a:r>
          </a:p>
          <a:p>
            <a:pPr eaLnBrk="1" hangingPunct="1"/>
            <a:r>
              <a:rPr lang="en-US" sz="2400" baseline="-25000">
                <a:solidFill>
                  <a:srgbClr val="0066CC"/>
                </a:solidFill>
              </a:rPr>
              <a:t>Tata Communications</a:t>
            </a:r>
          </a:p>
          <a:p>
            <a:pPr eaLnBrk="1" hangingPunct="1"/>
            <a:r>
              <a:rPr lang="en-US" sz="2400" baseline="-25000">
                <a:solidFill>
                  <a:srgbClr val="0066CC"/>
                </a:solidFill>
              </a:rPr>
              <a:t>Chair Canadian IPv6 Task Group </a:t>
            </a:r>
          </a:p>
        </p:txBody>
      </p:sp>
      <p:graphicFrame>
        <p:nvGraphicFramePr>
          <p:cNvPr id="231447" name="Object 23"/>
          <p:cNvGraphicFramePr>
            <a:graphicFrameLocks noChangeAspect="1"/>
          </p:cNvGraphicFramePr>
          <p:nvPr/>
        </p:nvGraphicFramePr>
        <p:xfrm>
          <a:off x="1066800" y="2438400"/>
          <a:ext cx="2206625" cy="2686050"/>
        </p:xfrm>
        <a:graphic>
          <a:graphicData uri="http://schemas.openxmlformats.org/presentationml/2006/ole">
            <p:oleObj spid="_x0000_s231447" name="Photo Editor Photo" r:id="rId4" imgW="2580952" imgH="3142857" progId="MSPhotoEd.3">
              <p:embed/>
            </p:oleObj>
          </a:graphicData>
        </a:graphic>
      </p:graphicFrame>
      <p:pic>
        <p:nvPicPr>
          <p:cNvPr id="231449" name="Picture 25" descr="Toronto Meeting Logo"/>
          <p:cNvPicPr>
            <a:picLocks noChangeAspect="1" noChangeArrowheads="1"/>
          </p:cNvPicPr>
          <p:nvPr/>
        </p:nvPicPr>
        <p:blipFill>
          <a:blip r:embed="rId5" cstate="print"/>
          <a:srcRect/>
          <a:stretch>
            <a:fillRect/>
          </a:stretch>
        </p:blipFill>
        <p:spPr bwMode="auto">
          <a:xfrm>
            <a:off x="5105400" y="3581400"/>
            <a:ext cx="3200400" cy="137001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54F8093-7F75-4E05-AD19-C77A4E66A3B8}" type="slidenum">
              <a:rPr lang="en-CA"/>
              <a:pPr/>
              <a:t>9</a:t>
            </a:fld>
            <a:endParaRPr lang="en-CA"/>
          </a:p>
        </p:txBody>
      </p:sp>
      <p:sp>
        <p:nvSpPr>
          <p:cNvPr id="495618" name="Rectangle 2"/>
          <p:cNvSpPr>
            <a:spLocks noGrp="1" noChangeArrowheads="1"/>
          </p:cNvSpPr>
          <p:nvPr>
            <p:ph type="title"/>
          </p:nvPr>
        </p:nvSpPr>
        <p:spPr>
          <a:xfrm>
            <a:off x="228600" y="777875"/>
            <a:ext cx="8688388" cy="42545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Government  as stakeholder</a:t>
            </a:r>
          </a:p>
        </p:txBody>
      </p:sp>
      <p:sp>
        <p:nvSpPr>
          <p:cNvPr id="495619" name="Rectangle 3"/>
          <p:cNvSpPr>
            <a:spLocks noGrp="1" noChangeArrowheads="1"/>
          </p:cNvSpPr>
          <p:nvPr>
            <p:ph type="body" idx="1"/>
          </p:nvPr>
        </p:nvSpPr>
        <p:spPr>
          <a:xfrm>
            <a:off x="457200" y="1752600"/>
            <a:ext cx="8305800" cy="4443413"/>
          </a:xfrm>
          <a:ln/>
        </p:spPr>
        <p:txBody>
          <a:bodyPr lIns="0" tIns="25602" rIns="0" bIns="0"/>
          <a:lstStyle/>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Major project and Request for Proposals planned in the near future to upgrade and consolidate the multiple Government departmental networks into a smaller more manageable number.</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Future purchases </a:t>
            </a:r>
            <a:r>
              <a:rPr lang="en-CA"/>
              <a:t>should be IPv6 capable or have a committed roadmap to support IPv6 by a software only upgrade – reducing risk of major upgrades to support future IPv6 requirements</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CA"/>
              <a:t>Plan for a phased IPv6 deployment</a:t>
            </a:r>
            <a:endParaRPr lang="fr-CA"/>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Good policy to show responsible management of tax payers dollars.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Government IT procurement policies constitute a major catalyst for the national telecom industry.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Government IT should be able to satisfy state of the art communications needs internally and  with its citizens and partners in a Global Economy.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47DB261-953C-4FBB-B7A0-233F90E5E7D5}" type="slidenum">
              <a:rPr lang="en-CA"/>
              <a:pPr/>
              <a:t>10</a:t>
            </a:fld>
            <a:endParaRPr lang="en-CA"/>
          </a:p>
        </p:txBody>
      </p:sp>
      <p:sp>
        <p:nvSpPr>
          <p:cNvPr id="557058" name="Rectangle 2"/>
          <p:cNvSpPr>
            <a:spLocks noGrp="1" noChangeArrowheads="1"/>
          </p:cNvSpPr>
          <p:nvPr>
            <p:ph type="title"/>
          </p:nvPr>
        </p:nvSpPr>
        <p:spPr>
          <a:xfrm>
            <a:off x="228600" y="777875"/>
            <a:ext cx="8688388" cy="42545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CRTC as stakeholder</a:t>
            </a:r>
          </a:p>
        </p:txBody>
      </p:sp>
      <p:sp>
        <p:nvSpPr>
          <p:cNvPr id="557059" name="Rectangle 3"/>
          <p:cNvSpPr>
            <a:spLocks noGrp="1" noChangeArrowheads="1"/>
          </p:cNvSpPr>
          <p:nvPr>
            <p:ph type="body" idx="1"/>
          </p:nvPr>
        </p:nvSpPr>
        <p:spPr>
          <a:xfrm>
            <a:off x="-152400" y="1524000"/>
            <a:ext cx="8610600" cy="3816350"/>
          </a:xfrm>
          <a:ln/>
        </p:spPr>
        <p:txBody>
          <a:bodyPr lIns="0" tIns="25602" rIns="0" bIns="0"/>
          <a:lstStyle/>
          <a:p>
            <a:pPr marL="503238" lvl="1" indent="0" defTabSz="449263">
              <a:lnSpc>
                <a:spcPct val="80000"/>
              </a:lnSpc>
              <a:buSzPct val="45000"/>
              <a:buFont typeface="Wingdings" pitchFamily="2" charset="2"/>
              <a:buNone/>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800" b="1"/>
              <a:t>The CRTC should consider the role IPv6 can play in realizing the objectives of the Telecom Act, which are:</a:t>
            </a:r>
          </a:p>
          <a:p>
            <a:pPr marL="503238" lvl="1" indent="0" defTabSz="449263">
              <a:lnSpc>
                <a:spcPct val="80000"/>
              </a:lnSpc>
              <a:buSzPct val="45000"/>
              <a:buFont typeface="Wingdings" pitchFamily="2" charset="2"/>
              <a:buNone/>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sz="1800" b="1"/>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(a) to facilitate the orderly development throughout Canada of a telecommunications system that serves to safeguard, enrich and strengthen the social and economic fabric of Canada and its regions;</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(b) to render reliable and affordable telecommunications services of high quality accessible to Canadians in both urban and rural areas in all regions of Canada;</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(c) to enhance the efficiency and competitiveness, at the national and international levels, of Canadian telecommunications;</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(d) to promote the ownership and control of Canadian carriers by Canadians;</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(e) to promote the use of Canadian transmission facilities for telecommunications within Canada and between Canada and points outside Canada;</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(f) to foster increased reliance on market forces for the provision of telecommunications services and to ensure that regulation, where required, is efficient and effective;</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(g) to stimulate research and development in Canada in the field of telecommunications and to encourage innovation in the provision of telecommunications services;</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(h) to respond to the economic and social requirements of users of telecommunications services; and</a:t>
            </a:r>
          </a:p>
          <a:p>
            <a:pPr marL="1222375" lvl="2" indent="-22860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b="1"/>
              <a:t>(i) to contribute to the protection of the privacy of persons.</a:t>
            </a:r>
          </a:p>
          <a:p>
            <a:pPr marL="503238" lvl="1" indent="0" defTabSz="449263">
              <a:lnSpc>
                <a:spcPct val="80000"/>
              </a:lnSpc>
              <a:buSzPct val="45000"/>
              <a:buFont typeface="Wingdings" pitchFamily="2" charset="2"/>
              <a:buChar char=""/>
              <a:tabLst>
                <a:tab pos="4445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sz="1400"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68716BF-EBC7-44B9-9F3C-5E65CDDEA495}" type="slidenum">
              <a:rPr lang="en-CA"/>
              <a:pPr/>
              <a:t>11</a:t>
            </a:fld>
            <a:endParaRPr lang="en-CA"/>
          </a:p>
        </p:txBody>
      </p:sp>
      <p:sp>
        <p:nvSpPr>
          <p:cNvPr id="522242" name="Rectangle 2"/>
          <p:cNvSpPr>
            <a:spLocks noGrp="1" noChangeArrowheads="1"/>
          </p:cNvSpPr>
          <p:nvPr>
            <p:ph type="title"/>
          </p:nvPr>
        </p:nvSpPr>
        <p:spPr>
          <a:xfrm>
            <a:off x="228600" y="777875"/>
            <a:ext cx="8688388" cy="42545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ISP’s as stakeholder</a:t>
            </a:r>
          </a:p>
        </p:txBody>
      </p:sp>
      <p:sp>
        <p:nvSpPr>
          <p:cNvPr id="522243" name="Rectangle 3"/>
          <p:cNvSpPr>
            <a:spLocks noGrp="1" noChangeArrowheads="1"/>
          </p:cNvSpPr>
          <p:nvPr>
            <p:ph type="body" idx="1"/>
          </p:nvPr>
        </p:nvSpPr>
        <p:spPr>
          <a:xfrm>
            <a:off x="488950" y="1436688"/>
            <a:ext cx="8229600" cy="6896100"/>
          </a:xfrm>
          <a:ln/>
        </p:spPr>
        <p:txBody>
          <a:bodyPr lIns="0" tIns="25602" rIns="0" bIns="0"/>
          <a:lstStyle/>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Canadian Internet Service Providers (ISPs) acknowledge that adoption of IPv6 is imminent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They recognize the need to prepare their communication infrastructures and systems for supporting commercial IPv6 access and network services.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associated IPv6 support timelines should align with anticipated customer demands, foreseen IPv4 public and private address exhaustion and industry standard specifications.</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ISPs should drive the support of IPv6 peering in existing and future Canadian Internet Exchange Points to ensure interoperability.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994362-667A-4226-8130-83B5E1A69C74}" type="slidenum">
              <a:rPr lang="en-CA"/>
              <a:pPr/>
              <a:t>12</a:t>
            </a:fld>
            <a:endParaRPr lang="en-CA"/>
          </a:p>
        </p:txBody>
      </p:sp>
      <p:sp>
        <p:nvSpPr>
          <p:cNvPr id="503810" name="Rectangle 2"/>
          <p:cNvSpPr>
            <a:spLocks noGrp="1" noChangeArrowheads="1"/>
          </p:cNvSpPr>
          <p:nvPr>
            <p:ph type="title"/>
          </p:nvPr>
        </p:nvSpPr>
        <p:spPr>
          <a:xfrm>
            <a:off x="228600" y="777875"/>
            <a:ext cx="8688388" cy="42545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Content Providers as stakeholders</a:t>
            </a:r>
          </a:p>
        </p:txBody>
      </p:sp>
      <p:sp>
        <p:nvSpPr>
          <p:cNvPr id="503811" name="Rectangle 3"/>
          <p:cNvSpPr>
            <a:spLocks noGrp="1" noChangeArrowheads="1"/>
          </p:cNvSpPr>
          <p:nvPr>
            <p:ph type="body" idx="1"/>
          </p:nvPr>
        </p:nvSpPr>
        <p:spPr>
          <a:xfrm>
            <a:off x="228600" y="1600200"/>
            <a:ext cx="8688388" cy="3816350"/>
          </a:xfrm>
          <a:ln/>
        </p:spPr>
        <p:txBody>
          <a:bodyPr lIns="0" tIns="25602" rIns="0" bIns="0"/>
          <a:lstStyle/>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In an acute adddress depletion scenario, the content providers are the first affected as accessibility to their serices implies routable IP addresses.</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very existence and growth of business entities such as Google are predicated on a non fragmented internet, hence their interest.</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Revenue opportunities associated with new offerings such as location based services and mobile  social networking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5EC770F-4C73-404D-BA14-DF89425C2871}" type="slidenum">
              <a:rPr lang="en-CA"/>
              <a:pPr/>
              <a:t>13</a:t>
            </a:fld>
            <a:endParaRPr lang="en-CA"/>
          </a:p>
        </p:txBody>
      </p:sp>
      <p:sp>
        <p:nvSpPr>
          <p:cNvPr id="497666" name="Rectangle 2"/>
          <p:cNvSpPr>
            <a:spLocks noGrp="1" noChangeArrowheads="1"/>
          </p:cNvSpPr>
          <p:nvPr>
            <p:ph type="title"/>
          </p:nvPr>
        </p:nvSpPr>
        <p:spPr>
          <a:xfrm>
            <a:off x="152400" y="454025"/>
            <a:ext cx="8688388" cy="134620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Industry as stakeholder</a:t>
            </a:r>
            <a:br>
              <a:rPr lang="fr-CA"/>
            </a:br>
            <a:endParaRPr lang="fr-CA"/>
          </a:p>
        </p:txBody>
      </p:sp>
      <p:sp>
        <p:nvSpPr>
          <p:cNvPr id="497667" name="Rectangle 3"/>
          <p:cNvSpPr>
            <a:spLocks noGrp="1" noChangeArrowheads="1"/>
          </p:cNvSpPr>
          <p:nvPr>
            <p:ph type="body" idx="1"/>
          </p:nvPr>
        </p:nvSpPr>
        <p:spPr>
          <a:xfrm>
            <a:off x="381000" y="1447800"/>
            <a:ext cx="8228013" cy="4443413"/>
          </a:xfrm>
          <a:ln/>
        </p:spPr>
        <p:txBody>
          <a:bodyPr lIns="0" tIns="25602" rIns="0" bIns="0"/>
          <a:lstStyle/>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Major router equipment suppliers have been readying for IPv6 for a number of years, dito for suppliers of major software operating systems and applications.</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delaying factor so far has been the lack of customer demand from  the Corporate and Government as well as residential sectors.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chicken and egg conundrum is being broken by Government led initiatives in a number countries.</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growing number of Government tenders mandating IPV6 support is putting pressure on the industry to enhance their IPv6 support.</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Industry anticipates a rise in demand as the address depletion becomes more acute and an urgency to upgrade fast increases.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C44CA70-CB96-413F-A182-0CDFDEDA426A}" type="slidenum">
              <a:rPr lang="en-CA"/>
              <a:pPr/>
              <a:t>14</a:t>
            </a:fld>
            <a:endParaRPr lang="en-CA"/>
          </a:p>
        </p:txBody>
      </p:sp>
      <p:sp>
        <p:nvSpPr>
          <p:cNvPr id="518146" name="Rectangle 2"/>
          <p:cNvSpPr>
            <a:spLocks noGrp="1" noChangeArrowheads="1"/>
          </p:cNvSpPr>
          <p:nvPr>
            <p:ph type="title"/>
          </p:nvPr>
        </p:nvSpPr>
        <p:spPr>
          <a:xfrm>
            <a:off x="228600" y="762000"/>
            <a:ext cx="8688388" cy="45720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Government programs to support IPv6</a:t>
            </a:r>
          </a:p>
        </p:txBody>
      </p:sp>
      <p:sp>
        <p:nvSpPr>
          <p:cNvPr id="518147" name="Rectangle 3"/>
          <p:cNvSpPr>
            <a:spLocks noGrp="1" noChangeArrowheads="1"/>
          </p:cNvSpPr>
          <p:nvPr>
            <p:ph type="body" idx="1"/>
          </p:nvPr>
        </p:nvSpPr>
        <p:spPr>
          <a:xfrm>
            <a:off x="457200" y="1604963"/>
            <a:ext cx="8228013" cy="5308600"/>
          </a:xfrm>
          <a:ln/>
        </p:spPr>
        <p:txBody>
          <a:bodyPr lIns="0" tIns="17601" rIns="0" bIns="0"/>
          <a:lstStyle/>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The migration to IPv6 technologies broadly impacts a variety of key Canadian policy imperatives including infrastructure, environmental sustainability, improving the knowledge economy and public safety.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Communications materials should be developed to encourage businesses to leverage the wide array of existing government benefit programs (SRED,  EnergyStar discounts, etc.) to support their migration efforts. </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 Clear policy statements as to eligibility of IPv6 in these programs should be made to reduce up-front-risk to project managers and CFOs planning IPv6 related work.</a:t>
            </a:r>
          </a:p>
          <a:p>
            <a:pPr marL="431800" indent="-323850"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F60E66B-6372-4C5C-B691-D262329689FA}" type="slidenum">
              <a:rPr lang="en-CA"/>
              <a:pPr/>
              <a:t>15</a:t>
            </a:fld>
            <a:endParaRPr lang="en-CA"/>
          </a:p>
        </p:txBody>
      </p:sp>
      <p:sp>
        <p:nvSpPr>
          <p:cNvPr id="528386" name="Rectangle 2"/>
          <p:cNvSpPr>
            <a:spLocks noGrp="1" noChangeArrowheads="1"/>
          </p:cNvSpPr>
          <p:nvPr>
            <p:ph type="title"/>
          </p:nvPr>
        </p:nvSpPr>
        <p:spPr>
          <a:xfrm>
            <a:off x="228600" y="777875"/>
            <a:ext cx="8688388" cy="425450"/>
          </a:xfrm>
          <a:ln/>
        </p:spPr>
        <p:txBody>
          <a:bodyPr lIns="0" tIns="35203" rIns="0" bIns="0" anchor="ctr"/>
          <a:lstStyle/>
          <a:p>
            <a:pPr defTabSz="449263">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a:t>IPv6 Centre of Excellence</a:t>
            </a:r>
          </a:p>
        </p:txBody>
      </p:sp>
      <p:sp>
        <p:nvSpPr>
          <p:cNvPr id="528387" name="Rectangle 3"/>
          <p:cNvSpPr>
            <a:spLocks noGrp="1" noChangeArrowheads="1"/>
          </p:cNvSpPr>
          <p:nvPr>
            <p:ph type="body" idx="1"/>
          </p:nvPr>
        </p:nvSpPr>
        <p:spPr>
          <a:xfrm>
            <a:off x="457200" y="1768475"/>
            <a:ext cx="8382000" cy="5089525"/>
          </a:xfrm>
          <a:ln/>
        </p:spPr>
        <p:txBody>
          <a:bodyPr lIns="0" tIns="25602" rIns="0" bIns="0"/>
          <a:lstStyle/>
          <a:p>
            <a:pPr lvl="1"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800" b="1"/>
              <a:t>Industry lead ‘virtual’ Canadian CoE for IPv6 </a:t>
            </a:r>
          </a:p>
          <a:p>
            <a:pPr lvl="1"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CA" sz="1800" b="1"/>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to increase awareness and provide training</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create a community of subject matter experts (SME),</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share best practices about adoption of IPv6,</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facilitate discussion and collaborate with other agencies in US and elsewhere for education and training purposes,	</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create working group recommend mechanisms to encourage the deployment of IPv6 by Government and Industry</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 facilitate the set up of an IPv6 conformity and interoperability lab for HW and SW open to Government and Industry.</a:t>
            </a:r>
          </a:p>
          <a:p>
            <a:pPr lvl="2" defTabSz="449263">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CA" sz="1600" b="1"/>
              <a:t>Concentrate on system/solution instead of just « RFC » conformance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BD9DAAA-15E8-4EBA-BD9B-836C35D7045A}" type="slidenum">
              <a:rPr lang="en-CA"/>
              <a:pPr/>
              <a:t>16</a:t>
            </a:fld>
            <a:endParaRPr lang="en-CA"/>
          </a:p>
        </p:txBody>
      </p:sp>
      <p:sp>
        <p:nvSpPr>
          <p:cNvPr id="569346" name="Rectangle 2"/>
          <p:cNvSpPr>
            <a:spLocks noGrp="1" noChangeArrowheads="1"/>
          </p:cNvSpPr>
          <p:nvPr>
            <p:ph type="title"/>
          </p:nvPr>
        </p:nvSpPr>
        <p:spPr/>
        <p:txBody>
          <a:bodyPr/>
          <a:lstStyle/>
          <a:p>
            <a:r>
              <a:rPr lang="fr-CA"/>
              <a:t>Any concrete results so far?</a:t>
            </a:r>
          </a:p>
        </p:txBody>
      </p:sp>
      <p:sp>
        <p:nvSpPr>
          <p:cNvPr id="569347" name="Rectangle 3"/>
          <p:cNvSpPr>
            <a:spLocks noGrp="1" noChangeArrowheads="1"/>
          </p:cNvSpPr>
          <p:nvPr>
            <p:ph type="body" idx="1"/>
          </p:nvPr>
        </p:nvSpPr>
        <p:spPr>
          <a:xfrm>
            <a:off x="381000" y="1600200"/>
            <a:ext cx="8458200" cy="3886200"/>
          </a:xfrm>
        </p:spPr>
        <p:txBody>
          <a:bodyPr/>
          <a:lstStyle/>
          <a:p>
            <a:pPr>
              <a:lnSpc>
                <a:spcPct val="80000"/>
              </a:lnSpc>
            </a:pPr>
            <a:r>
              <a:rPr lang="fr-CA" sz="1600"/>
              <a:t>The Canadian Federal Government prepares a major Request for Tender to update    and consolidate their numerous telecom services: the GENS project (Government Enterprise Network Services). IPv6 support will be mandatory.</a:t>
            </a:r>
          </a:p>
          <a:p>
            <a:pPr>
              <a:lnSpc>
                <a:spcPct val="80000"/>
              </a:lnSpc>
            </a:pPr>
            <a:endParaRPr lang="fr-CA" sz="1600"/>
          </a:p>
          <a:p>
            <a:pPr>
              <a:lnSpc>
                <a:spcPct val="80000"/>
              </a:lnSpc>
            </a:pPr>
            <a:r>
              <a:rPr lang="fr-CA" sz="1600"/>
              <a:t>Canadian ISP’s are still curtsying to each other ‘You go first’ but watch their Southern neighbours, Comcast and now Verizon from the corner of the eye.</a:t>
            </a:r>
          </a:p>
          <a:p>
            <a:pPr>
              <a:lnSpc>
                <a:spcPct val="80000"/>
              </a:lnSpc>
            </a:pPr>
            <a:endParaRPr lang="fr-CA" sz="1600"/>
          </a:p>
          <a:p>
            <a:pPr>
              <a:lnSpc>
                <a:spcPct val="80000"/>
              </a:lnSpc>
            </a:pPr>
            <a:r>
              <a:rPr lang="fr-CA" sz="1600"/>
              <a:t>The Quebec Provincial Government did not wait for prodding by a IPv6 Task Group:     in their late 2008 RFQ for IP services they mandated IPv6 based on pragmatism.</a:t>
            </a:r>
          </a:p>
          <a:p>
            <a:pPr>
              <a:lnSpc>
                <a:spcPct val="80000"/>
              </a:lnSpc>
            </a:pPr>
            <a:endParaRPr lang="fr-CA" sz="1600"/>
          </a:p>
          <a:p>
            <a:pPr>
              <a:lnSpc>
                <a:spcPct val="80000"/>
              </a:lnSpc>
            </a:pPr>
            <a:r>
              <a:rPr lang="fr-CA" sz="1600"/>
              <a:t>1)Our procured goods have to be good for five years</a:t>
            </a:r>
          </a:p>
          <a:p>
            <a:pPr>
              <a:lnSpc>
                <a:spcPct val="80000"/>
              </a:lnSpc>
            </a:pPr>
            <a:r>
              <a:rPr lang="fr-CA" sz="1600"/>
              <a:t>2)A quasi certainty exists that we run out of IPv4 addresses within that interval</a:t>
            </a:r>
          </a:p>
          <a:p>
            <a:pPr>
              <a:lnSpc>
                <a:spcPct val="80000"/>
              </a:lnSpc>
            </a:pPr>
            <a:r>
              <a:rPr lang="fr-CA" sz="1600"/>
              <a:t>3)Avoid bad surprises of unanticipated and unbudgetted upgrade expense because      IPv6 was not adequately covered in the original specs. </a:t>
            </a:r>
          </a:p>
          <a:p>
            <a:pPr>
              <a:lnSpc>
                <a:spcPct val="80000"/>
              </a:lnSpc>
            </a:pPr>
            <a:endParaRPr lang="fr-CA" sz="1600"/>
          </a:p>
          <a:p>
            <a:pPr>
              <a:lnSpc>
                <a:spcPct val="80000"/>
              </a:lnSpc>
            </a:pPr>
            <a:r>
              <a:rPr lang="fr-CA" sz="1600"/>
              <a:t>Some suppliers like Ottawa’s Eion, active in fixed Wimax did not need prodding.      IPv6 support was simply a must in the export markets they targetted.</a:t>
            </a:r>
          </a:p>
          <a:p>
            <a:pPr>
              <a:lnSpc>
                <a:spcPct val="80000"/>
              </a:lnSpc>
            </a:pPr>
            <a:endParaRPr lang="fr-CA" sz="1600"/>
          </a:p>
          <a:p>
            <a:pPr>
              <a:lnSpc>
                <a:spcPct val="80000"/>
              </a:lnSpc>
            </a:pPr>
            <a:endParaRPr lang="fr-CA"/>
          </a:p>
          <a:p>
            <a:pPr>
              <a:lnSpc>
                <a:spcPct val="80000"/>
              </a:lnSpc>
            </a:pPr>
            <a:r>
              <a:rPr lang="fr-CA" sz="800"/>
              <a:t>  </a:t>
            </a:r>
          </a:p>
          <a:p>
            <a:pPr>
              <a:lnSpc>
                <a:spcPct val="80000"/>
              </a:lnSpc>
            </a:pPr>
            <a:endParaRPr lang="fr-CA" sz="8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body" idx="1"/>
          </p:nvPr>
        </p:nvSpPr>
        <p:spPr>
          <a:xfrm>
            <a:off x="4953000" y="1295400"/>
            <a:ext cx="3581400" cy="1828800"/>
          </a:xfrm>
          <a:solidFill>
            <a:schemeClr val="folHlink"/>
          </a:solidFill>
        </p:spPr>
        <p:txBody>
          <a:bodyPr/>
          <a:lstStyle/>
          <a:p>
            <a:pPr algn="ctr">
              <a:spcBef>
                <a:spcPct val="50000"/>
              </a:spcBef>
              <a:buFont typeface="Times New Roman" pitchFamily="18" charset="0"/>
              <a:buNone/>
            </a:pPr>
            <a:r>
              <a:rPr lang="fr-CA" sz="2400" b="1" baseline="-25000">
                <a:solidFill>
                  <a:schemeClr val="tx1"/>
                </a:solidFill>
              </a:rPr>
              <a:t>                                                                                               Survival in the Global Rat Race:</a:t>
            </a:r>
          </a:p>
          <a:p>
            <a:pPr algn="ctr">
              <a:spcBef>
                <a:spcPct val="50000"/>
              </a:spcBef>
              <a:buFont typeface="Times New Roman" pitchFamily="18" charset="0"/>
              <a:buNone/>
            </a:pPr>
            <a:r>
              <a:rPr lang="fr-CA" sz="2400" b="1" baseline="-25000">
                <a:solidFill>
                  <a:schemeClr val="tx1"/>
                </a:solidFill>
              </a:rPr>
              <a:t>To be a good follower is often a viable strategy but to be outdistanced never will  be 		</a:t>
            </a:r>
            <a:endParaRPr lang="en-CA" sz="900"/>
          </a:p>
        </p:txBody>
      </p:sp>
      <p:sp>
        <p:nvSpPr>
          <p:cNvPr id="482307" name="Rectangle 3"/>
          <p:cNvSpPr>
            <a:spLocks noChangeArrowheads="1"/>
          </p:cNvSpPr>
          <p:nvPr/>
        </p:nvSpPr>
        <p:spPr bwMode="auto">
          <a:xfrm>
            <a:off x="3459163" y="1900238"/>
            <a:ext cx="9144000" cy="0"/>
          </a:xfrm>
          <a:prstGeom prst="rect">
            <a:avLst/>
          </a:prstGeom>
          <a:solidFill>
            <a:srgbClr val="FFDBDB"/>
          </a:solidFill>
          <a:ln w="12700">
            <a:noFill/>
            <a:miter lim="800000"/>
            <a:headEnd/>
            <a:tailEnd/>
          </a:ln>
          <a:effectLst/>
        </p:spPr>
        <p:txBody>
          <a:bodyPr lIns="0" tIns="31740" rIns="0" bIns="31740">
            <a:spAutoFit/>
          </a:bodyPr>
          <a:lstStyle/>
          <a:p>
            <a:endParaRPr lang="en-US"/>
          </a:p>
        </p:txBody>
      </p:sp>
      <p:graphicFrame>
        <p:nvGraphicFramePr>
          <p:cNvPr id="482312" name="Object 8"/>
          <p:cNvGraphicFramePr>
            <a:graphicFrameLocks noChangeAspect="1"/>
          </p:cNvGraphicFramePr>
          <p:nvPr/>
        </p:nvGraphicFramePr>
        <p:xfrm>
          <a:off x="1219200" y="1524000"/>
          <a:ext cx="2581275" cy="3143250"/>
        </p:xfrm>
        <a:graphic>
          <a:graphicData uri="http://schemas.openxmlformats.org/presentationml/2006/ole">
            <p:oleObj spid="_x0000_s482312" name="Photo Editor Photo" r:id="rId4" imgW="2580952" imgH="3142857" progId="MSPhotoEd.3">
              <p:embed/>
            </p:oleObj>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fr-CA"/>
          </a:p>
        </p:txBody>
      </p:sp>
      <p:sp>
        <p:nvSpPr>
          <p:cNvPr id="570371" name="Rectangle 3"/>
          <p:cNvSpPr>
            <a:spLocks noGrp="1" noChangeArrowheads="1"/>
          </p:cNvSpPr>
          <p:nvPr>
            <p:ph type="body" idx="1"/>
          </p:nvPr>
        </p:nvSpPr>
        <p:spPr/>
        <p:txBody>
          <a:bodyPr/>
          <a:lstStyle/>
          <a:p>
            <a:endParaRPr lang="fr-CA"/>
          </a:p>
        </p:txBody>
      </p:sp>
      <p:pic>
        <p:nvPicPr>
          <p:cNvPr id="570372" name="Picture 4"/>
          <p:cNvPicPr>
            <a:picLocks noChangeAspect="1" noChangeArrowheads="1"/>
          </p:cNvPicPr>
          <p:nvPr/>
        </p:nvPicPr>
        <p:blipFill>
          <a:blip r:embed="rId2" cstate="print"/>
          <a:srcRect/>
          <a:stretch>
            <a:fillRect/>
          </a:stretch>
        </p:blipFill>
        <p:spPr bwMode="auto">
          <a:xfrm>
            <a:off x="0" y="152400"/>
            <a:ext cx="9144000" cy="6350000"/>
          </a:xfrm>
          <a:prstGeom prst="rect">
            <a:avLst/>
          </a:prstGeom>
          <a:noFill/>
          <a:ln w="12700" algn="ctr">
            <a:noFill/>
            <a:miter lim="800000"/>
            <a:headEnd type="none" w="sm" len="sm"/>
            <a:tailEnd type="none" w="sm" len="sm"/>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6C013EA-CCA9-43AF-A727-9104BAC8E89F}" type="slidenum">
              <a:rPr lang="en-CA"/>
              <a:pPr/>
              <a:t>1</a:t>
            </a:fld>
            <a:endParaRPr lang="en-CA"/>
          </a:p>
        </p:txBody>
      </p:sp>
      <p:sp>
        <p:nvSpPr>
          <p:cNvPr id="489474" name="Rectangle 2"/>
          <p:cNvSpPr>
            <a:spLocks noGrp="1" noChangeArrowheads="1"/>
          </p:cNvSpPr>
          <p:nvPr>
            <p:ph type="title"/>
          </p:nvPr>
        </p:nvSpPr>
        <p:spPr/>
        <p:txBody>
          <a:bodyPr/>
          <a:lstStyle/>
          <a:p>
            <a:r>
              <a:rPr lang="fr-CA"/>
              <a:t>Genesis of the Canadian IPv6 Task Group   </a:t>
            </a:r>
            <a:endParaRPr lang="en-CA"/>
          </a:p>
        </p:txBody>
      </p:sp>
      <p:sp>
        <p:nvSpPr>
          <p:cNvPr id="489475" name="Rectangle 3"/>
          <p:cNvSpPr>
            <a:spLocks noGrp="1" noChangeArrowheads="1"/>
          </p:cNvSpPr>
          <p:nvPr>
            <p:ph type="body" idx="1"/>
          </p:nvPr>
        </p:nvSpPr>
        <p:spPr>
          <a:xfrm>
            <a:off x="304800" y="1295400"/>
            <a:ext cx="8686800" cy="3886200"/>
          </a:xfrm>
        </p:spPr>
        <p:txBody>
          <a:bodyPr/>
          <a:lstStyle/>
          <a:p>
            <a:r>
              <a:rPr lang="fr-CA"/>
              <a:t> </a:t>
            </a:r>
          </a:p>
        </p:txBody>
      </p:sp>
      <p:sp>
        <p:nvSpPr>
          <p:cNvPr id="489476" name="Text Box 4"/>
          <p:cNvSpPr txBox="1">
            <a:spLocks noChangeArrowheads="1"/>
          </p:cNvSpPr>
          <p:nvPr/>
        </p:nvSpPr>
        <p:spPr bwMode="auto">
          <a:xfrm>
            <a:off x="457200" y="1600200"/>
            <a:ext cx="8305800" cy="4489450"/>
          </a:xfrm>
          <a:prstGeom prst="rect">
            <a:avLst/>
          </a:prstGeom>
          <a:noFill/>
          <a:ln w="12700">
            <a:noFill/>
            <a:miter lim="800000"/>
            <a:headEnd type="none" w="sm" len="sm"/>
            <a:tailEnd type="none" w="sm" len="sm"/>
          </a:ln>
          <a:effectLst/>
        </p:spPr>
        <p:txBody>
          <a:bodyPr>
            <a:spAutoFit/>
          </a:bodyPr>
          <a:lstStyle/>
          <a:p>
            <a:r>
              <a:rPr lang="en-CA">
                <a:cs typeface="Times New Roman" pitchFamily="18" charset="0"/>
              </a:rPr>
              <a:t>At the ISACC’s 40</a:t>
            </a:r>
            <a:r>
              <a:rPr lang="en-CA" baseline="30000">
                <a:cs typeface="Times New Roman" pitchFamily="18" charset="0"/>
              </a:rPr>
              <a:t>th</a:t>
            </a:r>
            <a:r>
              <a:rPr lang="en-CA">
                <a:cs typeface="Times New Roman" pitchFamily="18" charset="0"/>
              </a:rPr>
              <a:t> Plenary in april 2009, where IPv6 was the lead topic, Ms. Helen McDonald (ISACC Vice-Chair and Assistant Deputy Minister, Spectrum, Information Technologies and Telecommunications at Industry Canada) invited the ISACC membership to create a Task Group on IPv6 Deployment in Canada.  The consensus was that Canada had not taken a leadership role globally in the adoption of IPv6 so far and that there was no agreed Canadian view on when and how to migrate from IPv4 to IPv6. There was concern whether this approach would put Canada at a disadvantage in light of initiatives already under way in the United States and overseas.</a:t>
            </a:r>
          </a:p>
          <a:p>
            <a:endParaRPr lang="en-CA">
              <a:cs typeface="Times New Roman" pitchFamily="18" charset="0"/>
            </a:endParaRPr>
          </a:p>
          <a:p>
            <a:r>
              <a:rPr lang="en-CA">
                <a:cs typeface="Times New Roman" pitchFamily="18" charset="0"/>
              </a:rPr>
              <a:t>The Plenary decided the immediate creation of an  IPv6 Task Group. </a:t>
            </a:r>
          </a:p>
          <a:p>
            <a:r>
              <a:rPr lang="en-CA">
                <a:cs typeface="Times New Roman" pitchFamily="18" charset="0"/>
              </a:rPr>
              <a:t> </a:t>
            </a:r>
          </a:p>
          <a:p>
            <a:endParaRPr lang="en-CA"/>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0DECED0-4711-4396-BCE1-A722835C661C}" type="slidenum">
              <a:rPr lang="en-CA"/>
              <a:pPr/>
              <a:t>2</a:t>
            </a:fld>
            <a:endParaRPr lang="en-CA"/>
          </a:p>
        </p:txBody>
      </p:sp>
      <p:sp>
        <p:nvSpPr>
          <p:cNvPr id="547842" name="Rectangle 2"/>
          <p:cNvSpPr>
            <a:spLocks noGrp="1" noChangeArrowheads="1"/>
          </p:cNvSpPr>
          <p:nvPr>
            <p:ph type="title"/>
          </p:nvPr>
        </p:nvSpPr>
        <p:spPr/>
        <p:txBody>
          <a:bodyPr/>
          <a:lstStyle/>
          <a:p>
            <a:r>
              <a:rPr lang="fr-CA"/>
              <a:t>The agreed deliverables of the IPv6 Task Group were</a:t>
            </a:r>
            <a:endParaRPr lang="en-CA"/>
          </a:p>
        </p:txBody>
      </p:sp>
      <p:sp>
        <p:nvSpPr>
          <p:cNvPr id="547843" name="Rectangle 3"/>
          <p:cNvSpPr>
            <a:spLocks noGrp="1" noChangeArrowheads="1"/>
          </p:cNvSpPr>
          <p:nvPr>
            <p:ph type="body" idx="1"/>
          </p:nvPr>
        </p:nvSpPr>
        <p:spPr>
          <a:xfrm>
            <a:off x="304800" y="1295400"/>
            <a:ext cx="8686800" cy="3886200"/>
          </a:xfrm>
        </p:spPr>
        <p:txBody>
          <a:bodyPr/>
          <a:lstStyle/>
          <a:p>
            <a:pPr marL="342900" indent="-342900"/>
            <a:r>
              <a:rPr lang="fr-CA" sz="2000" b="0"/>
              <a:t> </a:t>
            </a:r>
          </a:p>
        </p:txBody>
      </p:sp>
      <p:sp>
        <p:nvSpPr>
          <p:cNvPr id="547844" name="Text Box 4"/>
          <p:cNvSpPr txBox="1">
            <a:spLocks noChangeArrowheads="1"/>
          </p:cNvSpPr>
          <p:nvPr/>
        </p:nvSpPr>
        <p:spPr bwMode="auto">
          <a:xfrm>
            <a:off x="152400" y="1676400"/>
            <a:ext cx="8991600" cy="3668713"/>
          </a:xfrm>
          <a:prstGeom prst="rect">
            <a:avLst/>
          </a:prstGeom>
          <a:noFill/>
          <a:ln w="12700">
            <a:noFill/>
            <a:miter lim="800000"/>
            <a:headEnd type="none" w="sm" len="sm"/>
            <a:tailEnd type="none" w="sm" len="sm"/>
          </a:ln>
          <a:effectLst/>
        </p:spPr>
        <p:txBody>
          <a:bodyPr>
            <a:spAutoFit/>
          </a:bodyPr>
          <a:lstStyle/>
          <a:p>
            <a:r>
              <a:rPr lang="en-CA">
                <a:cs typeface="Times New Roman" pitchFamily="18" charset="0"/>
              </a:rPr>
              <a:t> </a:t>
            </a:r>
          </a:p>
          <a:p>
            <a:r>
              <a:rPr lang="en-CA">
                <a:cs typeface="Times New Roman" pitchFamily="18" charset="0"/>
              </a:rPr>
              <a:t>To explore the options available to Canada regarding IPv6 deployment. </a:t>
            </a:r>
          </a:p>
          <a:p>
            <a:endParaRPr lang="en-CA">
              <a:cs typeface="Times New Roman" pitchFamily="18" charset="0"/>
            </a:endParaRPr>
          </a:p>
          <a:p>
            <a:r>
              <a:rPr lang="en-CA">
                <a:cs typeface="Times New Roman" pitchFamily="18" charset="0"/>
              </a:rPr>
              <a:t> For each of the options identified:</a:t>
            </a:r>
          </a:p>
          <a:p>
            <a:r>
              <a:rPr lang="en-CA">
                <a:cs typeface="Times New Roman" pitchFamily="18" charset="0"/>
              </a:rPr>
              <a:t> 	- analyze benefits and challenges</a:t>
            </a:r>
          </a:p>
          <a:p>
            <a:r>
              <a:rPr lang="en-CA">
                <a:cs typeface="Times New Roman" pitchFamily="18" charset="0"/>
              </a:rPr>
              <a:t>	- explore actions to be taken by the public and private sector</a:t>
            </a:r>
          </a:p>
          <a:p>
            <a:r>
              <a:rPr lang="en-CA">
                <a:cs typeface="Times New Roman" pitchFamily="18" charset="0"/>
              </a:rPr>
              <a:t>	- recommend  policy directions to Industry Canada.		</a:t>
            </a:r>
          </a:p>
          <a:p>
            <a:r>
              <a:rPr lang="en-CA">
                <a:cs typeface="Times New Roman" pitchFamily="18" charset="0"/>
              </a:rPr>
              <a:t> </a:t>
            </a:r>
          </a:p>
          <a:p>
            <a:endParaRPr lang="en-C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0"/>
          </p:nvPr>
        </p:nvSpPr>
        <p:spPr/>
        <p:txBody>
          <a:bodyPr/>
          <a:lstStyle/>
          <a:p>
            <a:fld id="{00F477BD-AADB-4BAB-A342-E3701D87AE29}" type="slidenum">
              <a:rPr lang="en-CA"/>
              <a:pPr/>
              <a:t>3</a:t>
            </a:fld>
            <a:endParaRPr lang="en-CA"/>
          </a:p>
        </p:txBody>
      </p:sp>
      <p:sp>
        <p:nvSpPr>
          <p:cNvPr id="462850" name="Rectangle 2"/>
          <p:cNvSpPr>
            <a:spLocks noGrp="1" noChangeArrowheads="1"/>
          </p:cNvSpPr>
          <p:nvPr>
            <p:ph type="title"/>
          </p:nvPr>
        </p:nvSpPr>
        <p:spPr>
          <a:xfrm>
            <a:off x="457200" y="381000"/>
            <a:ext cx="8686800" cy="2058988"/>
          </a:xfrm>
        </p:spPr>
        <p:txBody>
          <a:bodyPr/>
          <a:lstStyle/>
          <a:p>
            <a:r>
              <a:rPr lang="fr-CA"/>
              <a:t>Why did Industry Canada and isacc put emphasis on IPv6?                                                                                              Simply to help ensure Canadian competitiveness in telecomms. </a:t>
            </a:r>
            <a:endParaRPr lang="en-CA"/>
          </a:p>
        </p:txBody>
      </p:sp>
      <p:sp>
        <p:nvSpPr>
          <p:cNvPr id="462851" name="Text Box 3"/>
          <p:cNvSpPr txBox="1">
            <a:spLocks noChangeArrowheads="1"/>
          </p:cNvSpPr>
          <p:nvPr/>
        </p:nvSpPr>
        <p:spPr bwMode="auto">
          <a:xfrm>
            <a:off x="762000" y="1447800"/>
            <a:ext cx="7620000" cy="4259263"/>
          </a:xfrm>
          <a:prstGeom prst="rect">
            <a:avLst/>
          </a:prstGeom>
          <a:noFill/>
          <a:ln w="12700">
            <a:noFill/>
            <a:miter lim="800000"/>
            <a:headEnd/>
            <a:tailEnd/>
          </a:ln>
          <a:effectLst/>
        </p:spPr>
        <p:txBody>
          <a:bodyPr>
            <a:spAutoFit/>
          </a:bodyPr>
          <a:lstStyle/>
          <a:p>
            <a:r>
              <a:rPr lang="fr-CA"/>
              <a:t>The growth in Broadband subscriptions has helped fuel the expansion of the internet but also been a source of its growing pains. The growth in the number of networks – and devices attached to those networks – has led to a shortage of unique addresses used to identify individual devices connected to  the internet. As a result there is a need for all network operators to upgrade to a new internet addressing scheme, internet protocol version 6 (IPv6). Based on allocation trends, experts estimate that the addresses in the current scheme (IPv4) will run out late 2011 or early 2012 </a:t>
            </a:r>
          </a:p>
          <a:p>
            <a:r>
              <a:rPr lang="fr-CA" sz="1600"/>
              <a:t>                                      OECD 2009 Telecommunications Outlook p 147</a:t>
            </a:r>
          </a:p>
          <a:p>
            <a:endParaRPr lang="fr-CA" sz="1600"/>
          </a:p>
          <a:p>
            <a:r>
              <a:rPr lang="fr-CA"/>
              <a:t>	       Telecommunications is a $1.3 trillion market                 		       in the OECD and represents 3% of the OECD GDP</a:t>
            </a:r>
            <a:endParaRPr lang="en-CA"/>
          </a:p>
        </p:txBody>
      </p:sp>
      <p:pic>
        <p:nvPicPr>
          <p:cNvPr id="462852" name="Picture 4" descr="goose"/>
          <p:cNvPicPr>
            <a:picLocks noChangeAspect="1" noChangeArrowheads="1"/>
          </p:cNvPicPr>
          <p:nvPr/>
        </p:nvPicPr>
        <p:blipFill>
          <a:blip r:embed="rId2" cstate="print"/>
          <a:srcRect/>
          <a:stretch>
            <a:fillRect/>
          </a:stretch>
        </p:blipFill>
        <p:spPr bwMode="auto">
          <a:xfrm>
            <a:off x="381000" y="4175125"/>
            <a:ext cx="1752600" cy="268287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1330CF0-68C5-49B5-9B98-35EFEAF40A19}" type="slidenum">
              <a:rPr lang="en-CA"/>
              <a:pPr/>
              <a:t>4</a:t>
            </a:fld>
            <a:endParaRPr lang="en-CA"/>
          </a:p>
        </p:txBody>
      </p:sp>
      <p:sp>
        <p:nvSpPr>
          <p:cNvPr id="567298" name="Rectangle 2"/>
          <p:cNvSpPr>
            <a:spLocks noGrp="1" noChangeArrowheads="1"/>
          </p:cNvSpPr>
          <p:nvPr>
            <p:ph type="title"/>
          </p:nvPr>
        </p:nvSpPr>
        <p:spPr/>
        <p:txBody>
          <a:bodyPr/>
          <a:lstStyle/>
          <a:p>
            <a:r>
              <a:rPr lang="fr-CA"/>
              <a:t>How the IPv6 Task Group completed its assignment</a:t>
            </a:r>
          </a:p>
        </p:txBody>
      </p:sp>
      <p:sp>
        <p:nvSpPr>
          <p:cNvPr id="567299" name="Rectangle 3"/>
          <p:cNvSpPr>
            <a:spLocks noGrp="1" noChangeArrowheads="1"/>
          </p:cNvSpPr>
          <p:nvPr>
            <p:ph type="body" idx="1"/>
          </p:nvPr>
        </p:nvSpPr>
        <p:spPr>
          <a:xfrm>
            <a:off x="609600" y="1524000"/>
            <a:ext cx="8077200" cy="3886200"/>
          </a:xfrm>
        </p:spPr>
        <p:txBody>
          <a:bodyPr/>
          <a:lstStyle/>
          <a:p>
            <a:pPr>
              <a:lnSpc>
                <a:spcPct val="90000"/>
              </a:lnSpc>
              <a:buFont typeface="Wingdings" pitchFamily="2" charset="2"/>
              <a:buChar char="§"/>
            </a:pPr>
            <a:r>
              <a:rPr lang="fr-CA" sz="1600"/>
              <a:t>Around 40 participants sollicited from various segments of industry                                and  Government including CRTC,  the Canadian regulatory body</a:t>
            </a:r>
          </a:p>
          <a:p>
            <a:pPr>
              <a:lnSpc>
                <a:spcPct val="90000"/>
              </a:lnSpc>
              <a:buFont typeface="Wingdings" pitchFamily="2" charset="2"/>
              <a:buChar char="§"/>
            </a:pPr>
            <a:endParaRPr lang="fr-CA" sz="1600"/>
          </a:p>
          <a:p>
            <a:pPr>
              <a:lnSpc>
                <a:spcPct val="90000"/>
              </a:lnSpc>
              <a:buFont typeface="Wingdings" pitchFamily="2" charset="2"/>
              <a:buChar char="§"/>
            </a:pPr>
            <a:r>
              <a:rPr lang="fr-CA" sz="1600"/>
              <a:t>Work started in june 2009 ; 15 meetings, 6 of them face to face.</a:t>
            </a:r>
          </a:p>
          <a:p>
            <a:pPr>
              <a:lnSpc>
                <a:spcPct val="90000"/>
              </a:lnSpc>
              <a:buFont typeface="Wingdings" pitchFamily="2" charset="2"/>
              <a:buChar char="§"/>
            </a:pPr>
            <a:endParaRPr lang="fr-CA" sz="1600"/>
          </a:p>
          <a:p>
            <a:pPr>
              <a:lnSpc>
                <a:spcPct val="90000"/>
              </a:lnSpc>
              <a:buFont typeface="Wingdings" pitchFamily="2" charset="2"/>
              <a:buChar char="§"/>
            </a:pPr>
            <a:r>
              <a:rPr lang="fr-CA" sz="1600"/>
              <a:t>Recommendations presented at the 41st isacc plenary on november 5th 2009.</a:t>
            </a:r>
          </a:p>
          <a:p>
            <a:pPr>
              <a:lnSpc>
                <a:spcPct val="90000"/>
              </a:lnSpc>
              <a:buFont typeface="Wingdings" pitchFamily="2" charset="2"/>
              <a:buChar char="§"/>
            </a:pPr>
            <a:endParaRPr lang="fr-CA" sz="1600"/>
          </a:p>
          <a:p>
            <a:pPr>
              <a:lnSpc>
                <a:spcPct val="90000"/>
              </a:lnSpc>
              <a:buFont typeface="Wingdings" pitchFamily="2" charset="2"/>
              <a:buChar char="§"/>
            </a:pPr>
            <a:r>
              <a:rPr lang="fr-CA" sz="1600"/>
              <a:t>Two co-editors, Marc Blanchet and Ed Juskiewicz appointed to write                                the final report  and justification.</a:t>
            </a:r>
          </a:p>
          <a:p>
            <a:pPr>
              <a:lnSpc>
                <a:spcPct val="90000"/>
              </a:lnSpc>
              <a:buFont typeface="Wingdings" pitchFamily="2" charset="2"/>
              <a:buChar char="§"/>
            </a:pPr>
            <a:endParaRPr lang="fr-CA" sz="1600"/>
          </a:p>
          <a:p>
            <a:pPr>
              <a:lnSpc>
                <a:spcPct val="90000"/>
              </a:lnSpc>
              <a:buFont typeface="Wingdings" pitchFamily="2" charset="2"/>
              <a:buChar char="§"/>
            </a:pPr>
            <a:r>
              <a:rPr lang="fr-CA" sz="1600"/>
              <a:t>Report and recommendations were presented and accepted  at the special                        42nd isacc plenary on March 16th 2010.</a:t>
            </a:r>
          </a:p>
          <a:p>
            <a:pPr>
              <a:lnSpc>
                <a:spcPct val="90000"/>
              </a:lnSpc>
              <a:buFont typeface="Wingdings" pitchFamily="2" charset="2"/>
              <a:buChar char="§"/>
            </a:pPr>
            <a:endParaRPr lang="fr-CA" sz="1600"/>
          </a:p>
          <a:p>
            <a:pPr>
              <a:lnSpc>
                <a:spcPct val="90000"/>
              </a:lnSpc>
              <a:buFont typeface="Wingdings" pitchFamily="2" charset="2"/>
              <a:buChar char="§"/>
            </a:pPr>
            <a:r>
              <a:rPr lang="fr-CA" sz="1600"/>
              <a:t>The work is completed and the IPv6 Task Group dissolved. </a:t>
            </a:r>
          </a:p>
          <a:p>
            <a:pPr>
              <a:lnSpc>
                <a:spcPct val="90000"/>
              </a:lnSpc>
              <a:buFont typeface="Wingdings" pitchFamily="2" charset="2"/>
              <a:buChar char="§"/>
            </a:pPr>
            <a:endParaRPr lang="fr-CA" sz="1600"/>
          </a:p>
          <a:p>
            <a:pPr>
              <a:lnSpc>
                <a:spcPct val="90000"/>
              </a:lnSpc>
              <a:buFont typeface="Wingdings" pitchFamily="2" charset="2"/>
              <a:buChar char="§"/>
            </a:pPr>
            <a:r>
              <a:rPr lang="fr-CA" sz="1600"/>
              <a:t>All presentations and the report can be found on the isacc website under </a:t>
            </a:r>
            <a:r>
              <a:rPr lang="fr-CA" sz="1600">
                <a:hlinkClick r:id="rId2"/>
              </a:rPr>
              <a:t>http://isacc.ca/isacc/english/meetings/archived_plenary/?plenary_42</a:t>
            </a:r>
            <a:endParaRPr lang="fr-CA" sz="1600"/>
          </a:p>
          <a:p>
            <a:pPr>
              <a:lnSpc>
                <a:spcPct val="90000"/>
              </a:lnSpc>
              <a:buFont typeface="Wingdings" pitchFamily="2" charset="2"/>
              <a:buChar char="§"/>
            </a:pPr>
            <a:endParaRPr lang="fr-CA" sz="1600"/>
          </a:p>
          <a:p>
            <a:pPr>
              <a:lnSpc>
                <a:spcPct val="90000"/>
              </a:lnSpc>
            </a:pPr>
            <a:endParaRPr lang="fr-CA" sz="14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B0386B50-7E79-48EB-B2B2-71F9C38EF5C4}" type="slidenum">
              <a:rPr lang="en-CA"/>
              <a:pPr/>
              <a:t>5</a:t>
            </a:fld>
            <a:endParaRPr lang="en-CA"/>
          </a:p>
        </p:txBody>
      </p:sp>
      <p:sp>
        <p:nvSpPr>
          <p:cNvPr id="568322" name="Rectangle 2"/>
          <p:cNvSpPr>
            <a:spLocks noGrp="1" noChangeArrowheads="1"/>
          </p:cNvSpPr>
          <p:nvPr>
            <p:ph type="title"/>
          </p:nvPr>
        </p:nvSpPr>
        <p:spPr/>
        <p:txBody>
          <a:bodyPr/>
          <a:lstStyle/>
          <a:p>
            <a:r>
              <a:rPr lang="en-CA"/>
              <a:t>That bad ? Are we really running out of IP addresses?</a:t>
            </a:r>
          </a:p>
        </p:txBody>
      </p:sp>
      <p:pic>
        <p:nvPicPr>
          <p:cNvPr id="568324" name="Picture 4"/>
          <p:cNvPicPr>
            <a:picLocks noChangeAspect="1" noChangeArrowheads="1"/>
          </p:cNvPicPr>
          <p:nvPr/>
        </p:nvPicPr>
        <p:blipFill>
          <a:blip r:embed="rId2" cstate="print"/>
          <a:srcRect/>
          <a:stretch>
            <a:fillRect/>
          </a:stretch>
        </p:blipFill>
        <p:spPr bwMode="auto">
          <a:xfrm>
            <a:off x="304800" y="1905000"/>
            <a:ext cx="7543800" cy="3944938"/>
          </a:xfrm>
          <a:prstGeom prst="rect">
            <a:avLst/>
          </a:prstGeom>
          <a:noFill/>
          <a:ln w="12700" algn="ctr">
            <a:noFill/>
            <a:miter lim="800000"/>
            <a:headEnd type="none" w="sm" len="sm"/>
            <a:tailEnd type="none" w="sm" len="sm"/>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3B989BB-99E6-4A5E-9489-571E269F6AE9}" type="slidenum">
              <a:rPr lang="en-CA"/>
              <a:pPr/>
              <a:t>6</a:t>
            </a:fld>
            <a:endParaRPr lang="en-CA"/>
          </a:p>
        </p:txBody>
      </p:sp>
      <p:sp>
        <p:nvSpPr>
          <p:cNvPr id="475138" name="Rectangle 2"/>
          <p:cNvSpPr>
            <a:spLocks noGrp="1" noChangeArrowheads="1"/>
          </p:cNvSpPr>
          <p:nvPr>
            <p:ph type="title"/>
          </p:nvPr>
        </p:nvSpPr>
        <p:spPr>
          <a:xfrm>
            <a:off x="228600" y="609600"/>
            <a:ext cx="8686800" cy="1403350"/>
          </a:xfrm>
        </p:spPr>
        <p:txBody>
          <a:bodyPr/>
          <a:lstStyle/>
          <a:p>
            <a:r>
              <a:rPr lang="fr-CA"/>
              <a:t>Can you spare a couple of billlion IP addresses, mate?</a:t>
            </a:r>
            <a:endParaRPr lang="en-CA"/>
          </a:p>
        </p:txBody>
      </p:sp>
      <p:sp>
        <p:nvSpPr>
          <p:cNvPr id="475139" name="Rectangle 3"/>
          <p:cNvSpPr>
            <a:spLocks noGrp="1" noChangeArrowheads="1"/>
          </p:cNvSpPr>
          <p:nvPr>
            <p:ph type="body" idx="1"/>
          </p:nvPr>
        </p:nvSpPr>
        <p:spPr>
          <a:xfrm>
            <a:off x="228600" y="1447800"/>
            <a:ext cx="8686800" cy="3886200"/>
          </a:xfrm>
        </p:spPr>
        <p:txBody>
          <a:bodyPr/>
          <a:lstStyle/>
          <a:p>
            <a:endParaRPr lang="fr-CA"/>
          </a:p>
          <a:p>
            <a:r>
              <a:rPr lang="fr-CA"/>
              <a:t>‘As the world's biggest Internet market, China is likely to need 34.5 billion IP addresses in the following five years’</a:t>
            </a:r>
          </a:p>
          <a:p>
            <a:r>
              <a:rPr lang="fr-CA"/>
              <a:t>                        </a:t>
            </a:r>
            <a:r>
              <a:rPr lang="fr-CA" sz="1400"/>
              <a:t>He Bao Hong, MIIT Telecom Research Institute,  at the 2010 China IPv6 Summit.</a:t>
            </a:r>
            <a:r>
              <a:rPr lang="fr-CA"/>
              <a:t>  </a:t>
            </a:r>
          </a:p>
          <a:p>
            <a:endParaRPr lang="fr-CA"/>
          </a:p>
          <a:p>
            <a:endParaRPr lang="fr-CA"/>
          </a:p>
          <a:p>
            <a:r>
              <a:rPr lang="fr-CA"/>
              <a:t>The indian Government intends to roll out broadband internet access to all 630,000 towns and villages. They believe that every village with a population of more than 300 people can be connected by May 2012.                                            				</a:t>
            </a:r>
            <a:r>
              <a:rPr lang="fr-CA" sz="1400"/>
              <a:t>as reported on sitepoint april 7th 2010 </a:t>
            </a:r>
          </a:p>
        </p:txBody>
      </p:sp>
      <p:sp>
        <p:nvSpPr>
          <p:cNvPr id="475140" name="Rectangle 4"/>
          <p:cNvSpPr>
            <a:spLocks noChangeArrowheads="1"/>
          </p:cNvSpPr>
          <p:nvPr/>
        </p:nvSpPr>
        <p:spPr bwMode="auto">
          <a:xfrm>
            <a:off x="1371600" y="5181600"/>
            <a:ext cx="5791200" cy="654050"/>
          </a:xfrm>
          <a:prstGeom prst="rect">
            <a:avLst/>
          </a:prstGeom>
          <a:solidFill>
            <a:schemeClr val="accent1"/>
          </a:solidFill>
          <a:ln w="12700">
            <a:solidFill>
              <a:schemeClr val="tx1"/>
            </a:solidFill>
            <a:miter lim="800000"/>
            <a:headEnd type="none" w="sm" len="sm"/>
            <a:tailEnd type="none" w="sm" len="sm"/>
          </a:ln>
          <a:effectLst/>
        </p:spPr>
        <p:txBody>
          <a:bodyPr anchor="ctr">
            <a:spAutoFit/>
          </a:bodyPr>
          <a:lstStyle/>
          <a:p>
            <a:pPr algn="ctr"/>
            <a:r>
              <a:rPr lang="fr-CA"/>
              <a:t>It is self evident that the IPv4 address space  cannot sustain this growth</a:t>
            </a:r>
            <a:endParaRPr lang="en-CA"/>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6FC21FC-D3C6-4376-8AD5-ADB75B44542D}" type="slidenum">
              <a:rPr lang="en-CA"/>
              <a:pPr/>
              <a:t>7</a:t>
            </a:fld>
            <a:endParaRPr lang="en-CA"/>
          </a:p>
        </p:txBody>
      </p:sp>
      <p:sp>
        <p:nvSpPr>
          <p:cNvPr id="477186" name="Rectangle 2"/>
          <p:cNvSpPr>
            <a:spLocks noGrp="1" noChangeArrowheads="1"/>
          </p:cNvSpPr>
          <p:nvPr>
            <p:ph type="title"/>
          </p:nvPr>
        </p:nvSpPr>
        <p:spPr/>
        <p:txBody>
          <a:bodyPr/>
          <a:lstStyle/>
          <a:p>
            <a:r>
              <a:rPr lang="fr-CA"/>
              <a:t>Canada has enough IPv4 addresses,  can’t we wait a bit more ?</a:t>
            </a:r>
            <a:endParaRPr lang="en-CA"/>
          </a:p>
        </p:txBody>
      </p:sp>
      <p:sp>
        <p:nvSpPr>
          <p:cNvPr id="477187" name="Rectangle 3"/>
          <p:cNvSpPr>
            <a:spLocks noGrp="1" noChangeArrowheads="1"/>
          </p:cNvSpPr>
          <p:nvPr>
            <p:ph type="body" idx="1"/>
          </p:nvPr>
        </p:nvSpPr>
        <p:spPr>
          <a:xfrm>
            <a:off x="228600" y="1447800"/>
            <a:ext cx="8686800" cy="3886200"/>
          </a:xfrm>
        </p:spPr>
        <p:txBody>
          <a:bodyPr/>
          <a:lstStyle/>
          <a:p>
            <a:pPr>
              <a:lnSpc>
                <a:spcPct val="90000"/>
              </a:lnSpc>
            </a:pPr>
            <a:r>
              <a:rPr lang="fr-CA">
                <a:solidFill>
                  <a:srgbClr val="0066CC"/>
                </a:solidFill>
              </a:rPr>
              <a:t>Yes, but increasingly risky considering:</a:t>
            </a:r>
          </a:p>
          <a:p>
            <a:pPr>
              <a:lnSpc>
                <a:spcPct val="90000"/>
              </a:lnSpc>
            </a:pPr>
            <a:r>
              <a:rPr lang="fr-CA"/>
              <a:t> </a:t>
            </a:r>
          </a:p>
          <a:p>
            <a:pPr lvl="1">
              <a:lnSpc>
                <a:spcPct val="90000"/>
              </a:lnSpc>
              <a:buFont typeface="Wingdings" pitchFamily="2" charset="2"/>
              <a:buChar char="Ø"/>
            </a:pPr>
            <a:r>
              <a:rPr lang="fr-CA" sz="1800" b="1"/>
              <a:t>Anticipated revenue streams associated with a mobile internet (LTE), broadband (IPTV, video..) and hyperconnectivity (sensor networks, cloud computing .. )</a:t>
            </a:r>
          </a:p>
          <a:p>
            <a:pPr lvl="1">
              <a:lnSpc>
                <a:spcPct val="90000"/>
              </a:lnSpc>
              <a:buFont typeface="Wingdings" pitchFamily="2" charset="2"/>
              <a:buChar char="Ø"/>
            </a:pPr>
            <a:r>
              <a:rPr lang="fr-CA" sz="1800" b="1"/>
              <a:t>Loss of competitive edge and capex/opex peak for late comers</a:t>
            </a:r>
          </a:p>
          <a:p>
            <a:pPr>
              <a:lnSpc>
                <a:spcPct val="90000"/>
              </a:lnSpc>
            </a:pPr>
            <a:endParaRPr lang="fr-CA"/>
          </a:p>
          <a:p>
            <a:pPr>
              <a:lnSpc>
                <a:spcPct val="90000"/>
              </a:lnSpc>
            </a:pPr>
            <a:endParaRPr lang="fr-CA"/>
          </a:p>
          <a:p>
            <a:pPr>
              <a:lnSpc>
                <a:spcPct val="90000"/>
              </a:lnSpc>
            </a:pPr>
            <a:r>
              <a:rPr lang="fr-CA">
                <a:solidFill>
                  <a:srgbClr val="0066CC"/>
                </a:solidFill>
              </a:rPr>
              <a:t>Growing urge to move is detectable :</a:t>
            </a:r>
          </a:p>
          <a:p>
            <a:pPr>
              <a:lnSpc>
                <a:spcPct val="90000"/>
              </a:lnSpc>
            </a:pPr>
            <a:endParaRPr lang="fr-CA">
              <a:solidFill>
                <a:srgbClr val="0066CC"/>
              </a:solidFill>
            </a:endParaRPr>
          </a:p>
          <a:p>
            <a:pPr lvl="1">
              <a:lnSpc>
                <a:spcPct val="90000"/>
              </a:lnSpc>
              <a:buFont typeface="Wingdings" pitchFamily="2" charset="2"/>
              <a:buChar char="Ø"/>
            </a:pPr>
            <a:r>
              <a:rPr lang="fr-CA" sz="1800" b="1"/>
              <a:t>Darwinian forces at work as the IPv4 based ecosystem is nearing its end</a:t>
            </a:r>
          </a:p>
          <a:p>
            <a:pPr lvl="1">
              <a:lnSpc>
                <a:spcPct val="90000"/>
              </a:lnSpc>
              <a:buFont typeface="Wingdings" pitchFamily="2" charset="2"/>
              <a:buChar char="Ø"/>
            </a:pPr>
            <a:r>
              <a:rPr lang="fr-CA" sz="1800" b="1"/>
              <a:t>For late movers,  Corporate survival instincts start to kick in.</a:t>
            </a:r>
          </a:p>
          <a:p>
            <a:pPr lvl="1">
              <a:lnSpc>
                <a:spcPct val="90000"/>
              </a:lnSpc>
              <a:buFont typeface="Wingdings" pitchFamily="2" charset="2"/>
              <a:buChar char="Ø"/>
            </a:pPr>
            <a:r>
              <a:rPr lang="fr-CA" sz="1800" b="1"/>
              <a:t>Telecomm and GDP growth are closedly linked in a global economy.</a:t>
            </a:r>
          </a:p>
          <a:p>
            <a:pPr>
              <a:lnSpc>
                <a:spcPct val="90000"/>
              </a:lnSpc>
            </a:pPr>
            <a:endParaRPr lang="fr-CA" sz="1600"/>
          </a:p>
          <a:p>
            <a:pPr>
              <a:lnSpc>
                <a:spcPct val="90000"/>
              </a:lnSpc>
            </a:pPr>
            <a:endParaRPr lang="fr-CA"/>
          </a:p>
          <a:p>
            <a:pPr>
              <a:lnSpc>
                <a:spcPct val="90000"/>
              </a:lnSpc>
            </a:pPr>
            <a:endParaRPr lang="en-CA"/>
          </a:p>
        </p:txBody>
      </p:sp>
      <p:sp>
        <p:nvSpPr>
          <p:cNvPr id="477190" name="Rectangle 6"/>
          <p:cNvSpPr>
            <a:spLocks noChangeArrowheads="1"/>
          </p:cNvSpPr>
          <p:nvPr/>
        </p:nvSpPr>
        <p:spPr bwMode="auto">
          <a:xfrm>
            <a:off x="838200" y="5791200"/>
            <a:ext cx="6172200" cy="379413"/>
          </a:xfrm>
          <a:prstGeom prst="rect">
            <a:avLst/>
          </a:prstGeom>
          <a:solidFill>
            <a:schemeClr val="accent1"/>
          </a:solidFill>
          <a:ln w="12700">
            <a:solidFill>
              <a:schemeClr val="tx1"/>
            </a:solidFill>
            <a:miter lim="800000"/>
            <a:headEnd type="none" w="sm" len="sm"/>
            <a:tailEnd type="none" w="sm" len="sm"/>
          </a:ln>
          <a:effectLst/>
        </p:spPr>
        <p:txBody>
          <a:bodyPr anchor="ctr">
            <a:spAutoFit/>
          </a:bodyPr>
          <a:lstStyle/>
          <a:p>
            <a:pPr algn="ctr"/>
            <a:r>
              <a:rPr lang="fr-CA"/>
              <a:t>To remain relevant, economies have to evolve to IPv6</a:t>
            </a:r>
            <a:endParaRPr lang="en-CA"/>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F2E0B3F-3F2C-4412-A8F2-1A67E280C9E6}" type="slidenum">
              <a:rPr lang="en-CA"/>
              <a:pPr/>
              <a:t>8</a:t>
            </a:fld>
            <a:endParaRPr lang="en-CA"/>
          </a:p>
        </p:txBody>
      </p:sp>
      <p:sp>
        <p:nvSpPr>
          <p:cNvPr id="532482" name="Rectangle 2"/>
          <p:cNvSpPr>
            <a:spLocks noGrp="1" noChangeArrowheads="1"/>
          </p:cNvSpPr>
          <p:nvPr>
            <p:ph type="title"/>
          </p:nvPr>
        </p:nvSpPr>
        <p:spPr>
          <a:xfrm>
            <a:off x="457200" y="381000"/>
            <a:ext cx="8686800" cy="457200"/>
          </a:xfrm>
        </p:spPr>
        <p:txBody>
          <a:bodyPr/>
          <a:lstStyle/>
          <a:p>
            <a:r>
              <a:rPr lang="en-CA"/>
              <a:t>The seven recommendations of the ISACC IPv6 Task Group </a:t>
            </a:r>
          </a:p>
        </p:txBody>
      </p:sp>
      <p:sp>
        <p:nvSpPr>
          <p:cNvPr id="532483" name="Rectangle 3"/>
          <p:cNvSpPr>
            <a:spLocks noGrp="1" noChangeArrowheads="1"/>
          </p:cNvSpPr>
          <p:nvPr>
            <p:ph type="body" idx="1"/>
          </p:nvPr>
        </p:nvSpPr>
        <p:spPr>
          <a:xfrm>
            <a:off x="228600" y="1066800"/>
            <a:ext cx="8686800" cy="3886200"/>
          </a:xfrm>
        </p:spPr>
        <p:txBody>
          <a:bodyPr/>
          <a:lstStyle/>
          <a:p>
            <a:pPr>
              <a:lnSpc>
                <a:spcPct val="90000"/>
              </a:lnSpc>
              <a:buFont typeface="Wingdings" pitchFamily="2" charset="2"/>
              <a:buAutoNum type="arabicPeriod"/>
            </a:pPr>
            <a:r>
              <a:rPr lang="fr-CA" sz="1600"/>
              <a:t>    </a:t>
            </a:r>
            <a:r>
              <a:rPr lang="fr-CA"/>
              <a:t>Government : specify IPv6 support in your IT procurements immediately</a:t>
            </a:r>
          </a:p>
          <a:p>
            <a:pPr>
              <a:lnSpc>
                <a:spcPct val="90000"/>
              </a:lnSpc>
              <a:buFont typeface="Wingdings" pitchFamily="2" charset="2"/>
              <a:buAutoNum type="arabicPeriod"/>
            </a:pPr>
            <a:endParaRPr lang="fr-CA"/>
          </a:p>
          <a:p>
            <a:pPr>
              <a:lnSpc>
                <a:spcPct val="90000"/>
              </a:lnSpc>
              <a:buFont typeface="Wingdings" pitchFamily="2" charset="2"/>
              <a:buAutoNum type="arabicPeriod"/>
            </a:pPr>
            <a:r>
              <a:rPr lang="en-CA"/>
              <a:t>    CRTC : ensure that the relevant Telecommunications decisions and                                                                        	policies support IPv6 deployment.</a:t>
            </a:r>
          </a:p>
          <a:p>
            <a:pPr>
              <a:lnSpc>
                <a:spcPct val="90000"/>
              </a:lnSpc>
              <a:buFont typeface="Wingdings" pitchFamily="2" charset="2"/>
              <a:buAutoNum type="arabicPeriod"/>
            </a:pPr>
            <a:endParaRPr lang="en-CA"/>
          </a:p>
          <a:p>
            <a:pPr>
              <a:lnSpc>
                <a:spcPct val="90000"/>
              </a:lnSpc>
              <a:buFont typeface="Wingdings" pitchFamily="2" charset="2"/>
              <a:buAutoNum type="arabicPeriod"/>
            </a:pPr>
            <a:r>
              <a:rPr lang="en-CA"/>
              <a:t>    ISP’s : accelerate deployment and commercial availability of IPv6</a:t>
            </a:r>
          </a:p>
          <a:p>
            <a:pPr>
              <a:lnSpc>
                <a:spcPct val="90000"/>
              </a:lnSpc>
              <a:buFont typeface="Wingdings" pitchFamily="2" charset="2"/>
              <a:buAutoNum type="arabicPeriod"/>
            </a:pPr>
            <a:endParaRPr lang="en-CA"/>
          </a:p>
          <a:p>
            <a:pPr>
              <a:lnSpc>
                <a:spcPct val="90000"/>
              </a:lnSpc>
              <a:buFont typeface="Wingdings" pitchFamily="2" charset="2"/>
              <a:buAutoNum type="arabicPeriod"/>
            </a:pPr>
            <a:r>
              <a:rPr lang="en-CA"/>
              <a:t>    Industry : intensify IPv6 support on all products, at least on par with IPv4</a:t>
            </a:r>
          </a:p>
          <a:p>
            <a:pPr>
              <a:lnSpc>
                <a:spcPct val="90000"/>
              </a:lnSpc>
              <a:buFont typeface="Wingdings" pitchFamily="2" charset="2"/>
              <a:buAutoNum type="arabicPeriod"/>
            </a:pPr>
            <a:endParaRPr lang="en-CA"/>
          </a:p>
          <a:p>
            <a:pPr>
              <a:lnSpc>
                <a:spcPct val="90000"/>
              </a:lnSpc>
              <a:buFont typeface="Wingdings" pitchFamily="2" charset="2"/>
              <a:buAutoNum type="arabicPeriod"/>
            </a:pPr>
            <a:r>
              <a:rPr lang="en-CA"/>
              <a:t>    Content providers : make your content and application IPv6 accessible</a:t>
            </a:r>
          </a:p>
          <a:p>
            <a:pPr>
              <a:lnSpc>
                <a:spcPct val="90000"/>
              </a:lnSpc>
              <a:buFont typeface="Wingdings" pitchFamily="2" charset="2"/>
              <a:buAutoNum type="arabicPeriod"/>
            </a:pPr>
            <a:endParaRPr lang="en-CA"/>
          </a:p>
          <a:p>
            <a:pPr>
              <a:lnSpc>
                <a:spcPct val="90000"/>
              </a:lnSpc>
              <a:buFont typeface="Wingdings" pitchFamily="2" charset="2"/>
              <a:buAutoNum type="arabicPeriod"/>
            </a:pPr>
            <a:r>
              <a:rPr lang="en-CA"/>
              <a:t>    Set up Center of Excellence to increase awareness, train, educate, advise, 	share best practises</a:t>
            </a:r>
          </a:p>
          <a:p>
            <a:pPr>
              <a:lnSpc>
                <a:spcPct val="90000"/>
              </a:lnSpc>
              <a:buFont typeface="Wingdings" pitchFamily="2" charset="2"/>
              <a:buAutoNum type="arabicPeriod"/>
            </a:pPr>
            <a:endParaRPr lang="en-CA"/>
          </a:p>
          <a:p>
            <a:pPr>
              <a:lnSpc>
                <a:spcPct val="90000"/>
              </a:lnSpc>
              <a:buFont typeface="Wingdings" pitchFamily="2" charset="2"/>
              <a:buAutoNum type="arabicPeriod"/>
            </a:pPr>
            <a:r>
              <a:rPr lang="en-CA"/>
              <a:t>    Use Government programs to promote and support IPv6 transition.</a:t>
            </a:r>
          </a:p>
          <a:p>
            <a:pPr>
              <a:lnSpc>
                <a:spcPct val="90000"/>
              </a:lnSpc>
              <a:buFont typeface="Wingdings" pitchFamily="2" charset="2"/>
              <a:buAutoNum type="arabicPeriod"/>
            </a:pPr>
            <a:endParaRPr lang="en-CA" sz="1600"/>
          </a:p>
          <a:p>
            <a:pPr>
              <a:lnSpc>
                <a:spcPct val="90000"/>
              </a:lnSpc>
              <a:buFont typeface="Wingdings" pitchFamily="2" charset="2"/>
              <a:buAutoNum type="arabicPeriod"/>
            </a:pPr>
            <a:endParaRPr lang="en-CA" sz="1600"/>
          </a:p>
          <a:p>
            <a:pPr>
              <a:lnSpc>
                <a:spcPct val="90000"/>
              </a:lnSpc>
              <a:buFont typeface="Wingdings" pitchFamily="2" charset="2"/>
              <a:buAutoNum type="arabicPeriod"/>
            </a:pPr>
            <a:endParaRPr lang="en-CA" sz="16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ata Communications presentation">
  <a:themeElements>
    <a:clrScheme name="Tata Communic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ata Communications presentation">
      <a:majorFont>
        <a:latin typeface="Arial"/>
        <a:ea typeface="MS PGothic"/>
        <a:cs typeface="MS PGothic"/>
      </a:majorFont>
      <a:minorFont>
        <a:latin typeface="Arial"/>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800" b="1" i="0" u="none" strike="noStrike" cap="none" normalizeH="0" baseline="0" smtClean="0">
            <a:ln>
              <a:noFill/>
            </a:ln>
            <a:solidFill>
              <a:schemeClr val="bg2"/>
            </a:solidFill>
            <a:effectLst/>
            <a:latin typeface="Arial" pitchFamily="34" charset="0"/>
            <a:ea typeface="MS PGothic"/>
            <a:cs typeface="MS PGothic"/>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800" b="1" i="0" u="none" strike="noStrike" cap="none" normalizeH="0" baseline="0" smtClean="0">
            <a:ln>
              <a:noFill/>
            </a:ln>
            <a:solidFill>
              <a:schemeClr val="bg2"/>
            </a:solidFill>
            <a:effectLst/>
            <a:latin typeface="Arial" pitchFamily="34" charset="0"/>
            <a:ea typeface="MS PGothic"/>
            <a:cs typeface="MS PGothic"/>
          </a:defRPr>
        </a:defPPr>
      </a:lstStyle>
    </a:lnDef>
  </a:objectDefaults>
  <a:extraClrSchemeLst>
    <a:extraClrScheme>
      <a:clrScheme name="Tata Communic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ata Communications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ata Communications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ata Communications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ata Communications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ata Communications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ata Communications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ata Communications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ata Communications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ata Communications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ata Communications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ata Communications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sing Slide">
  <a:themeElements>
    <a:clrScheme name="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losing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800" b="1" i="0" u="none" strike="noStrike" cap="none" normalizeH="0" baseline="0" smtClean="0">
            <a:ln>
              <a:noFill/>
            </a:ln>
            <a:solidFill>
              <a:schemeClr val="bg2"/>
            </a:solidFill>
            <a:effectLst/>
            <a:latin typeface="Arial" pitchFamily="34" charset="0"/>
            <a:ea typeface="MS PGothic"/>
            <a:cs typeface="MS PGothic"/>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CA" sz="1800" b="1" i="0" u="none" strike="noStrike" cap="none" normalizeH="0" baseline="0" smtClean="0">
            <a:ln>
              <a:noFill/>
            </a:ln>
            <a:solidFill>
              <a:schemeClr val="bg2"/>
            </a:solidFill>
            <a:effectLst/>
            <a:latin typeface="Arial" pitchFamily="34" charset="0"/>
            <a:ea typeface="MS PGothic"/>
            <a:cs typeface="MS PGothic"/>
          </a:defRPr>
        </a:defPPr>
      </a:lstStyle>
    </a:lnDef>
  </a:objectDefaults>
  <a:extraClrSchemeLst>
    <a:extraClrScheme>
      <a:clrScheme name="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os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os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os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os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os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osing Sli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os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os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os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os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os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Designs\Gesture.pot</Template>
  <TotalTime>6569</TotalTime>
  <Words>1615</Words>
  <Application>Microsoft Office PowerPoint</Application>
  <PresentationFormat>On-screen Show (4:3)</PresentationFormat>
  <Paragraphs>170</Paragraphs>
  <Slides>19</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6" baseType="lpstr">
      <vt:lpstr>Arial</vt:lpstr>
      <vt:lpstr>MS PGothic</vt:lpstr>
      <vt:lpstr>Wingdings</vt:lpstr>
      <vt:lpstr>Times New Roman</vt:lpstr>
      <vt:lpstr>Tata Communications presentation</vt:lpstr>
      <vt:lpstr>Closing Slide</vt:lpstr>
      <vt:lpstr>Microsoft Photo Editor 3.0 Photo</vt:lpstr>
      <vt:lpstr> IPv6 Way Forward for Canada  Final report of the Canadian IPv6 Task Group  </vt:lpstr>
      <vt:lpstr>Genesis of the Canadian IPv6 Task Group   </vt:lpstr>
      <vt:lpstr>The agreed deliverables of the IPv6 Task Group were</vt:lpstr>
      <vt:lpstr>Why did Industry Canada and isacc put emphasis on IPv6?                                                                                              Simply to help ensure Canadian competitiveness in telecomms. </vt:lpstr>
      <vt:lpstr>How the IPv6 Task Group completed its assignment</vt:lpstr>
      <vt:lpstr>That bad ? Are we really running out of IP addresses?</vt:lpstr>
      <vt:lpstr>Can you spare a couple of billlion IP addresses, mate?</vt:lpstr>
      <vt:lpstr>Canada has enough IPv4 addresses,  can’t we wait a bit more ?</vt:lpstr>
      <vt:lpstr>The seven recommendations of the ISACC IPv6 Task Group </vt:lpstr>
      <vt:lpstr>Government  as stakeholder</vt:lpstr>
      <vt:lpstr>CRTC as stakeholder</vt:lpstr>
      <vt:lpstr>ISP’s as stakeholder</vt:lpstr>
      <vt:lpstr>Content Providers as stakeholders</vt:lpstr>
      <vt:lpstr>Industry as stakeholder </vt:lpstr>
      <vt:lpstr>Government programs to support IPv6</vt:lpstr>
      <vt:lpstr>IPv6 Centre of Excellence</vt:lpstr>
      <vt:lpstr>Any concrete results so far?</vt:lpstr>
      <vt:lpstr>Slide 17</vt:lpstr>
      <vt:lpstr>Slide 18</vt:lpstr>
    </vt:vector>
  </TitlesOfParts>
  <Company>Tata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 Can IPv6 TG apr 2010  </dc:title>
  <dc:creator>Yves Poppe</dc:creator>
  <cp:lastModifiedBy>jasonb</cp:lastModifiedBy>
  <cp:revision>178</cp:revision>
  <cp:lastPrinted>2008-01-16T18:08:27Z</cp:lastPrinted>
  <dcterms:created xsi:type="dcterms:W3CDTF">2008-02-04T14:36:21Z</dcterms:created>
  <dcterms:modified xsi:type="dcterms:W3CDTF">2010-04-20T17:30:47Z</dcterms:modified>
</cp:coreProperties>
</file>