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262" r:id="rId3"/>
    <p:sldId id="263" r:id="rId4"/>
    <p:sldId id="268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828"/>
    <a:srgbClr val="05183A"/>
    <a:srgbClr val="041A34"/>
    <a:srgbClr val="061129"/>
    <a:srgbClr val="008CB5"/>
    <a:srgbClr val="060F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58" autoAdjust="0"/>
    <p:restoredTop sz="86377" autoAdjust="0"/>
  </p:normalViewPr>
  <p:slideViewPr>
    <p:cSldViewPr snapToObjects="1">
      <p:cViewPr varScale="1">
        <p:scale>
          <a:sx n="76" d="100"/>
          <a:sy n="76" d="100"/>
        </p:scale>
        <p:origin x="-11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137EA-412E-4840-9E94-3881C132D67B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3C002-8CA0-43F7-8648-9615991FC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5826037Small.psd"/>
          <p:cNvPicPr>
            <a:picLocks noChangeAspect="1"/>
          </p:cNvPicPr>
          <p:nvPr userDrawn="1"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57200"/>
            <a:ext cx="9144000" cy="2743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stA="47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295400"/>
            <a:ext cx="9144000" cy="17545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reflection stA="86000" dist="139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5181600"/>
            <a:ext cx="6934200" cy="609600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Name, 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4951412"/>
            <a:ext cx="69342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oronto_border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107314"/>
            <a:ext cx="6616700" cy="294266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3810000"/>
            <a:ext cx="6934200" cy="1085850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rgbClr val="00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05826037Small.psd"/>
          <p:cNvPicPr>
            <a:picLocks noChangeAspect="1"/>
          </p:cNvPicPr>
          <p:nvPr userDrawn="1"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05599"/>
            <a:ext cx="9144000" cy="1662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99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4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4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54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4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620000" cy="1085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Rework of IPv6 allocation criteria</a:t>
            </a:r>
            <a:endParaRPr lang="en-US" dirty="0"/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Draft Policy 2010-4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990603"/>
          <a:ext cx="7543800" cy="152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Origin (Proposal 101)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30 October 2009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Draft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Policy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23 February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38728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 Shepherds:</a:t>
            </a:r>
          </a:p>
          <a:p>
            <a:r>
              <a:rPr lang="en-US" sz="2800" dirty="0" smtClean="0"/>
              <a:t>	Cathy Aronson</a:t>
            </a:r>
          </a:p>
          <a:p>
            <a:r>
              <a:rPr lang="en-US" sz="2800" dirty="0" smtClean="0"/>
              <a:t>	Bill Darte</a:t>
            </a:r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122235"/>
            <a:ext cx="8229600" cy="71596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2010-4 - History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122235"/>
            <a:ext cx="8229600" cy="132556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2010-4 – Summary</a:t>
            </a:r>
            <a:br>
              <a:rPr lang="en-US" sz="4000" dirty="0" smtClean="0"/>
            </a:br>
            <a:r>
              <a:rPr lang="en-US" sz="3600" dirty="0" smtClean="0"/>
              <a:t> (Rework of IPv6 allocation criteria)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304800" y="1676400"/>
            <a:ext cx="86106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Replaces existing policy with new, relaxed criteria. ISPs and LIRs can qualify for a /32 by meeting one of the three following criteria: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Have an IPv4 allocation, or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Be multi-homed, or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Have a plan to connect 50 customers within 5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Requests allowed for private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122235"/>
            <a:ext cx="8229600" cy="132556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2010-4 – Status at other RIRs</a:t>
            </a:r>
            <a:br>
              <a:rPr lang="en-US" sz="4000" dirty="0" smtClean="0"/>
            </a:br>
            <a:r>
              <a:rPr lang="en-US" sz="3600" dirty="0" smtClean="0"/>
              <a:t> (Rework of IPv6 allocation criteria)</a:t>
            </a:r>
            <a:endParaRPr lang="en-US" sz="400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idx="4294967295"/>
          </p:nvPr>
        </p:nvSpPr>
        <p:spPr>
          <a:xfrm>
            <a:off x="304800" y="1676400"/>
            <a:ext cx="8610600" cy="4953000"/>
          </a:xfrm>
        </p:spPr>
        <p:txBody>
          <a:bodyPr>
            <a:normAutofit/>
          </a:bodyPr>
          <a:lstStyle/>
          <a:p>
            <a:pPr marL="514350" indent="-514350" fontAlgn="ctr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28600" y="1676400"/>
            <a:ext cx="8686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algn="l" defTabSz="4572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>
                <a:latin typeface="Century Gothic"/>
                <a:cs typeface="Century Gothic"/>
              </a:rPr>
              <a:t>Draft policy is unique to ARIN region.</a:t>
            </a:r>
          </a:p>
          <a:p>
            <a:pPr marL="514350" marR="0" lvl="0" indent="-514350" algn="l" defTabSz="4572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Current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policy (for a /32):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971550" lvl="1" indent="-514350" fontAlgn="ctr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AfriNIC</a:t>
            </a:r>
          </a:p>
          <a:p>
            <a:pPr marL="1428750" lvl="2" indent="-514350" fontAlgn="ctr">
              <a:spcBef>
                <a:spcPct val="20000"/>
              </a:spcBef>
              <a:buFont typeface="Arial"/>
              <a:buNone/>
              <a:defRPr/>
            </a:pPr>
            <a:r>
              <a:rPr lang="en-US" sz="2800" dirty="0" smtClean="0">
                <a:latin typeface="Century Gothic"/>
                <a:cs typeface="Century Gothic"/>
              </a:rPr>
              <a:t>Be an LIR, and have a plan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971550" lvl="1" indent="-514350" fontAlgn="ctr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APNIC</a:t>
            </a:r>
          </a:p>
          <a:p>
            <a:pPr marL="1428750" lvl="2" indent="-514350" fontAlgn="ctr">
              <a:spcBef>
                <a:spcPct val="20000"/>
              </a:spcBef>
              <a:buFont typeface="Arial"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 an LIR, and have </a:t>
            </a:r>
            <a:r>
              <a:rPr lang="en-US" sz="2800" dirty="0" smtClean="0">
                <a:latin typeface="Century Gothic"/>
                <a:cs typeface="Century Gothic"/>
              </a:rPr>
              <a:t>plan (or be an IPv4 LIR)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971550" lvl="1" indent="-514350" fontAlgn="ctr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LACNIC</a:t>
            </a:r>
          </a:p>
          <a:p>
            <a:pPr marL="1428750" lvl="2" indent="-514350" fontAlgn="ctr">
              <a:spcBef>
                <a:spcPct val="20000"/>
              </a:spcBef>
              <a:buFont typeface="Arial"/>
              <a:buNone/>
              <a:defRPr/>
            </a:pPr>
            <a:r>
              <a:rPr lang="en-US" sz="2800" dirty="0" smtClean="0">
                <a:latin typeface="Century Gothic"/>
                <a:cs typeface="Century Gothic"/>
              </a:rPr>
              <a:t>Be an LIR/ISP, have a plan, and route the aggregate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971550" lvl="1" indent="-514350" fontAlgn="ctr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RIPE NCC</a:t>
            </a:r>
          </a:p>
          <a:p>
            <a:pPr marL="1428750" lvl="2" indent="-514350" fontAlgn="ctr">
              <a:spcBef>
                <a:spcPct val="20000"/>
              </a:spcBef>
              <a:buFont typeface="Arial"/>
              <a:buNone/>
              <a:defRPr/>
            </a:pPr>
            <a:r>
              <a:rPr lang="en-US" sz="2800" dirty="0" smtClean="0">
                <a:latin typeface="Century Gothic"/>
                <a:cs typeface="Century Gothic"/>
              </a:rPr>
              <a:t>Be an LIR, and have a plan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122235"/>
            <a:ext cx="8229600" cy="71596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2010-4 – Staff Assessment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1" y="1143003"/>
          <a:ext cx="8734424" cy="419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6347"/>
                <a:gridCol w="1588077"/>
              </a:tblGrid>
              <a:tr h="899490">
                <a:tc>
                  <a:txBody>
                    <a:bodyPr/>
                    <a:lstStyle/>
                    <a:p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Legal: Liability Risk?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sz="3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51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Staff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Comments: Issues/Concerns?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Since 6.5.1.3b does not specify whether “other organizations or customers” must be external, this policy will open up allocation policy to enterprise customers (who presently receive assignments under the End-user policies).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The new ISP and LIR qualification criteria lower the bar to receiving a /32, which should significantly increase the number of allocations ARIN makes each year.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C000"/>
                          </a:solidFill>
                        </a:rPr>
                        <a:t>Yes</a:t>
                      </a:r>
                      <a:endParaRPr lang="en-US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99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Implementation: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Resource Impact?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Minimal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199" y="5486400"/>
            <a:ext cx="8505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Assessment available: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Discussion Guide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http://lists.arin.net/pipermail/arin-ppml/2010-February/016708.html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122235"/>
            <a:ext cx="8229600" cy="71596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2010-4 – PPML Discussion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228600" y="914400"/>
            <a:ext cx="8686800" cy="5334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Earlier proposal discussion</a:t>
            </a:r>
          </a:p>
          <a:p>
            <a:r>
              <a:rPr lang="en-US" sz="2800" b="1" dirty="0" smtClean="0"/>
              <a:t>13 posts by 10 People</a:t>
            </a:r>
          </a:p>
          <a:p>
            <a:r>
              <a:rPr lang="en-US" sz="2800" b="1" dirty="0" smtClean="0"/>
              <a:t>5</a:t>
            </a:r>
            <a:r>
              <a:rPr lang="en-US" sz="2800" b="1" baseline="0" dirty="0" smtClean="0"/>
              <a:t> in favor, 0 against</a:t>
            </a:r>
          </a:p>
          <a:p>
            <a:r>
              <a:rPr lang="en-US" sz="2800" dirty="0" smtClean="0"/>
              <a:t>“I support this proposal as written.”</a:t>
            </a:r>
            <a:endParaRPr lang="en-US" sz="2800" baseline="0" dirty="0" smtClean="0"/>
          </a:p>
          <a:p>
            <a:r>
              <a:rPr lang="en-US" sz="2800" dirty="0" smtClean="0"/>
              <a:t>“As it is presently impossible to </a:t>
            </a:r>
            <a:r>
              <a:rPr lang="en-US" sz="2800" dirty="0" err="1" smtClean="0"/>
              <a:t>multihome</a:t>
            </a:r>
            <a:r>
              <a:rPr lang="en-US" sz="2800" dirty="0" smtClean="0"/>
              <a:t> in IPv6 using a /44 cutout of an ISP's /32, [the] proposal… doesn't make technical sense. I decline to support or oppose [the] proposal…”</a:t>
            </a:r>
            <a:endParaRPr lang="en-US" sz="2800" baseline="0" dirty="0" smtClean="0"/>
          </a:p>
          <a:p>
            <a:r>
              <a:rPr lang="en-US" sz="2800" dirty="0" smtClean="0"/>
              <a:t>What is a “known ISP”?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620000" cy="1085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Rework of IPv6 allocation criteria</a:t>
            </a:r>
            <a:endParaRPr lang="en-US" dirty="0"/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Draft Policy 2010-4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338</Words>
  <Application>Microsoft Office PowerPoint</Application>
  <PresentationFormat>On-screen Show (4:3)</PresentationFormat>
  <Paragraphs>55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Rework of IPv6 allocation criteria</vt:lpstr>
      <vt:lpstr>2010-4 - History</vt:lpstr>
      <vt:lpstr>2010-4 – Summary  (Rework of IPv6 allocation criteria)</vt:lpstr>
      <vt:lpstr>2010-4 – Status at other RIRs  (Rework of IPv6 allocation criteria)</vt:lpstr>
      <vt:lpstr>2010-4 – Staff Assessment</vt:lpstr>
      <vt:lpstr>2010-4 – PPML Discussion</vt:lpstr>
      <vt:lpstr>Rework of IPv6 allocation criteria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 Parker</dc:creator>
  <cp:lastModifiedBy>Einar Bohlin</cp:lastModifiedBy>
  <cp:revision>77</cp:revision>
  <dcterms:created xsi:type="dcterms:W3CDTF">2010-02-22T15:16:39Z</dcterms:created>
  <dcterms:modified xsi:type="dcterms:W3CDTF">2010-04-14T17:38:33Z</dcterms:modified>
</cp:coreProperties>
</file>