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5" r:id="rId7"/>
    <p:sldId id="266" r:id="rId8"/>
    <p:sldId id="263" r:id="rId9"/>
    <p:sldId id="261" r:id="rId10"/>
    <p:sldId id="264" r:id="rId11"/>
    <p:sldId id="262" r:id="rId12"/>
    <p:sldId id="269" r:id="rId13"/>
    <p:sldId id="268" r:id="rId14"/>
    <p:sldId id="26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9" autoAdjust="0"/>
    <p:restoredTop sz="86000" autoAdjust="0"/>
  </p:normalViewPr>
  <p:slideViewPr>
    <p:cSldViewPr>
      <p:cViewPr varScale="1">
        <p:scale>
          <a:sx n="75" d="100"/>
          <a:sy n="75" d="100"/>
        </p:scale>
        <p:origin x="-1308" y="-84"/>
      </p:cViewPr>
      <p:guideLst>
        <p:guide orient="horz" pos="2160"/>
        <p:guide pos="2880"/>
      </p:guideLst>
    </p:cSldViewPr>
  </p:slideViewPr>
  <p:outlineViewPr>
    <p:cViewPr>
      <p:scale>
        <a:sx n="33" d="100"/>
        <a:sy n="33" d="100"/>
      </p:scale>
      <p:origin x="0" y="45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E3B769B-E4FE-4D7A-AE61-F042062D8F91}" type="datetimeFigureOut">
              <a:rPr lang="en-US"/>
              <a:pPr>
                <a:defRPr/>
              </a:pPr>
              <a:t>4/18/2010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A4F559A-5217-4FA0-8E55-30972DDE877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arin.net/policy/nrpm.html#four26"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119474-A0C5-4831-992C-4EBDF42C432E}"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OK, so that’s all well and good but what does this policy really </a:t>
            </a:r>
            <a:r>
              <a:rPr lang="en-US" b="1" smtClean="0"/>
              <a:t>DO</a:t>
            </a:r>
            <a:r>
              <a:rPr lang="en-US" smtClean="0"/>
              <a:t>?</a:t>
            </a:r>
          </a:p>
          <a:p>
            <a:pPr>
              <a:spcBef>
                <a:spcPct val="0"/>
              </a:spcBef>
            </a:pPr>
            <a:r>
              <a:rPr lang="en-US" smtClean="0"/>
              <a:t>Slide from ARIN staff – represents their understanding.</a:t>
            </a:r>
          </a:p>
          <a:p>
            <a:pPr>
              <a:spcBef>
                <a:spcPct val="0"/>
              </a:spcBef>
            </a:pPr>
            <a:r>
              <a:rPr lang="en-US" smtClean="0"/>
              <a:t>Reiterate my goals: IPv4 and IPv6 in-line, add needed definitions, extend “cable” policy to all, provide flexibility for customer confidentiality w/out compromising the Internet</a:t>
            </a:r>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9282CB-8E82-4984-A61E-E1CD78E63ED2}"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p:spPr>
      </p:sp>
      <p:sp>
        <p:nvSpPr>
          <p:cNvPr id="3993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Slide provided by ARIN staff.</a:t>
            </a:r>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D9495C-8C5C-4349-A0E1-59EDD53D89F6}"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Slide provided by ARIN staff.</a:t>
            </a:r>
          </a:p>
          <a:p>
            <a:pPr>
              <a:spcBef>
                <a:spcPct val="0"/>
              </a:spcBef>
            </a:pPr>
            <a:r>
              <a:rPr lang="en-US" smtClean="0"/>
              <a:t>“Residential Customer” not defined in policy.</a:t>
            </a:r>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B2FF54-EC5C-40D1-A085-CCC72D711565}"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Just mentioning this since it relates to the same section of policy as pp109 and it will be discussed this week. To be fair, I won’t comment or discuss further at this time.</a:t>
            </a:r>
          </a:p>
          <a:p>
            <a:pPr>
              <a:spcBef>
                <a:spcPct val="0"/>
              </a:spcBef>
            </a:pPr>
            <a:r>
              <a:rPr lang="en-US" smtClean="0"/>
              <a:t>Slide provided by ARIN staff.</a:t>
            </a:r>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A7E4F9-E312-414F-A981-B88372002ED5}"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smtClean="0"/>
              <a:t>organizational information</a:t>
            </a:r>
            <a:r>
              <a:rPr lang="en-US" smtClean="0"/>
              <a:t> is required by the current policy but not defined anywhere in the NRPM</a:t>
            </a:r>
          </a:p>
          <a:p>
            <a:pPr>
              <a:spcBef>
                <a:spcPct val="0"/>
              </a:spcBef>
            </a:pPr>
            <a:r>
              <a:rPr lang="en-US" smtClean="0"/>
              <a:t>Also, there is no current definition of </a:t>
            </a:r>
            <a:r>
              <a:rPr lang="en-US" i="1" smtClean="0"/>
              <a:t>residential customers</a:t>
            </a:r>
            <a:r>
              <a:rPr lang="en-US" smtClean="0"/>
              <a:t> and this has reportedly been an on-going problem for ARIN and it’s customers. </a:t>
            </a:r>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37FEC1-29BD-43C4-BE3A-E2BE1E552077}"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p:spPr>
      </p:sp>
      <p:sp>
        <p:nvSpPr>
          <p:cNvPr id="35843"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 - Current IPv4 policy grants privileges </a:t>
            </a:r>
            <a:r>
              <a:rPr lang="en-US" smtClean="0">
                <a:hlinkClick r:id="rId3"/>
              </a:rPr>
              <a:t>specifically to cable operators</a:t>
            </a:r>
            <a:r>
              <a:rPr lang="en-US" smtClean="0"/>
              <a:t> – this does not seem fair to competing ISPs, be they DSL, FTTH (Fiber to the Home), or fixed wireless operators.</a:t>
            </a:r>
          </a:p>
          <a:p>
            <a:r>
              <a:rPr lang="en-US" smtClean="0"/>
              <a:t> - NOTE: this requires the 80% SWIP like all ISPs have PLUS 50% actual utilization – this balances against SWIPing market areas.</a:t>
            </a:r>
          </a:p>
          <a:p>
            <a:r>
              <a:rPr lang="en-US" smtClean="0"/>
              <a:t> - It references SWIP and RWHOIS throughout. It is an extension of current reassignment policy, despite being in it’s own section.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Because of all the changes it may be easier to stare and compare with the proposed text written out completely. Hard to read up here but the slide may be valuable as a resource.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current IPv4 and IPv6 policies are completely out of whack with each other </a:t>
            </a:r>
          </a:p>
          <a:p>
            <a:pPr>
              <a:spcBef>
                <a:spcPct val="0"/>
              </a:spcBef>
            </a:pPr>
            <a:r>
              <a:rPr lang="en-US" smtClean="0"/>
              <a:t>One of the primary goals of this policy is to bring the IPv4 and IPv6 policies in line with each other. Simpler, easier to understand, easier to comply – may even speed IPv6 adoption – making IPv6 easy to get is not just about lowering the requirements… </a:t>
            </a: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B4400DA-D6BA-442C-99A7-9DB35B7DFEB9}"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E5FF62D-A42C-4EC1-BCA1-7FA332A6287F}" type="datetimeFigureOut">
              <a:rPr lang="en-US"/>
              <a:pPr>
                <a:defRPr/>
              </a:pPr>
              <a:t>4/18/2010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D92FF7-1EF2-40FB-8D5D-A3A0800AA9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81860A-2502-458C-B20A-F4F6D38CBD51}" type="datetimeFigureOut">
              <a:rPr lang="en-US"/>
              <a:pPr>
                <a:defRPr/>
              </a:pPr>
              <a:t>4/18/2010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519B1A-9E8F-42E3-8FB7-93D4A2FDEC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466BBE-6D00-412A-A814-C5BAC6D65043}" type="datetimeFigureOut">
              <a:rPr lang="en-US"/>
              <a:pPr>
                <a:defRPr/>
              </a:pPr>
              <a:t>4/18/2010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51562D-DFA6-4481-B834-E901EB8E0B6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A20DF8-D082-4AB0-A28F-99BA743FED44}" type="datetimeFigureOut">
              <a:rPr lang="en-US"/>
              <a:pPr>
                <a:defRPr/>
              </a:pPr>
              <a:t>4/18/2010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B560FE-0F9C-4171-BD0A-C510CDCCA6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919537D-781C-4600-85DC-106D96603245}" type="datetimeFigureOut">
              <a:rPr lang="en-US"/>
              <a:pPr>
                <a:defRPr/>
              </a:pPr>
              <a:t>4/18/2010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C7F536-C829-4495-B8AC-8A4889346AB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56BB4F3-763D-481D-A682-702EBB9F288E}" type="datetimeFigureOut">
              <a:rPr lang="en-US"/>
              <a:pPr>
                <a:defRPr/>
              </a:pPr>
              <a:t>4/18/2010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E59D25-3164-4F10-91DB-F3C699E28B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64E523B-8BC4-4BAC-9D1B-5EBA00AEDF4A}" type="datetimeFigureOut">
              <a:rPr lang="en-US"/>
              <a:pPr>
                <a:defRPr/>
              </a:pPr>
              <a:t>4/18/2010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08C21B0-DB86-4FDF-A977-A4D2C9B960D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EF77F67-98D9-48E0-AEF5-BE3251CAF210}" type="datetimeFigureOut">
              <a:rPr lang="en-US"/>
              <a:pPr>
                <a:defRPr/>
              </a:pPr>
              <a:t>4/18/2010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7E81E61-FC0D-4F24-8F04-9467F5977D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E0AFF5-0FBD-45B8-9903-910240999D39}" type="datetimeFigureOut">
              <a:rPr lang="en-US"/>
              <a:pPr>
                <a:defRPr/>
              </a:pPr>
              <a:t>4/18/2010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FCAFB7F-75BB-4715-B160-BD95CE00EB2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14AED9-7525-4A81-AD1F-642EE4858410}" type="datetimeFigureOut">
              <a:rPr lang="en-US"/>
              <a:pPr>
                <a:defRPr/>
              </a:pPr>
              <a:t>4/18/2010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964CD2-F167-4213-B22F-9D1EC14B312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8EAC7D-C690-4F82-AD3D-71FAF46BF6FE}" type="datetimeFigureOut">
              <a:rPr lang="en-US"/>
              <a:pPr>
                <a:defRPr/>
              </a:pPr>
              <a:t>4/18/2010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F678CC-A188-4713-BAF9-C444B04A9F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AEE5500-62C0-48B9-835C-055B5605E234}" type="datetimeFigureOut">
              <a:rPr lang="en-US"/>
              <a:pPr>
                <a:defRPr/>
              </a:pPr>
              <a:t>4/18/2010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A9D060A-D17D-4887-ACD3-7B5AA88C676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0" y="1371600"/>
            <a:ext cx="9144000" cy="1470025"/>
          </a:xfrm>
        </p:spPr>
        <p:txBody>
          <a:bodyPr/>
          <a:lstStyle/>
          <a:p>
            <a:r>
              <a:rPr lang="en-US" b="1" smtClean="0">
                <a:latin typeface="Arial" charset="0"/>
              </a:rPr>
              <a:t>Policy Proposal 109</a:t>
            </a:r>
            <a:br>
              <a:rPr lang="en-US" b="1" smtClean="0">
                <a:latin typeface="Arial" charset="0"/>
              </a:rPr>
            </a:br>
            <a:r>
              <a:rPr lang="en-US" sz="2400" b="1" u="sng" smtClean="0">
                <a:latin typeface="Arial" charset="0"/>
              </a:rPr>
              <a:t>Standardize IP Reassignment Registration Requirements</a:t>
            </a:r>
          </a:p>
        </p:txBody>
      </p:sp>
      <p:sp>
        <p:nvSpPr>
          <p:cNvPr id="2052" name="Text Box 4"/>
          <p:cNvSpPr txBox="1">
            <a:spLocks noChangeArrowheads="1"/>
          </p:cNvSpPr>
          <p:nvPr/>
        </p:nvSpPr>
        <p:spPr bwMode="auto">
          <a:xfrm>
            <a:off x="0" y="4419600"/>
            <a:ext cx="9144000" cy="1373188"/>
          </a:xfrm>
          <a:prstGeom prst="rect">
            <a:avLst/>
          </a:prstGeom>
          <a:noFill/>
          <a:ln w="9525">
            <a:noFill/>
            <a:miter lim="800000"/>
            <a:headEnd/>
            <a:tailEnd/>
          </a:ln>
          <a:effectLst/>
        </p:spPr>
        <p:txBody>
          <a:bodyPr>
            <a:spAutoFit/>
          </a:bodyPr>
          <a:lstStyle/>
          <a:p>
            <a:pPr algn="ctr">
              <a:spcBef>
                <a:spcPct val="50000"/>
              </a:spcBef>
            </a:pPr>
            <a:r>
              <a:rPr lang="en-US" sz="2800"/>
              <a:t>ARIN XXV</a:t>
            </a:r>
            <a:r>
              <a:rPr lang="en-US"/>
              <a:t/>
            </a:r>
            <a:br>
              <a:rPr lang="en-US"/>
            </a:br>
            <a:r>
              <a:rPr lang="en-US" sz="2000"/>
              <a:t>18 April, 2010 – Toronto, Ontario</a:t>
            </a:r>
            <a:r>
              <a:rPr lang="en-US"/>
              <a:t/>
            </a:r>
            <a:br>
              <a:rPr lang="en-US"/>
            </a:br>
            <a:r>
              <a:rPr lang="en-US"/>
              <a:t/>
            </a:r>
            <a:br>
              <a:rPr lang="en-US"/>
            </a:br>
            <a:r>
              <a:rPr lang="en-US"/>
              <a:t>Chris Grundemann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p:cNvSpPr>
          <p:nvPr>
            <p:ph type="body" idx="1"/>
          </p:nvPr>
        </p:nvSpPr>
        <p:spPr>
          <a:xfrm>
            <a:off x="457200" y="1143000"/>
            <a:ext cx="4114800" cy="5592763"/>
          </a:xfrm>
          <a:noFill/>
          <a:ln/>
        </p:spPr>
        <p:txBody>
          <a:bodyPr/>
          <a:lstStyle/>
          <a:p>
            <a:pPr>
              <a:lnSpc>
                <a:spcPct val="80000"/>
              </a:lnSpc>
              <a:buFont typeface="Arial" charset="0"/>
              <a:buNone/>
            </a:pPr>
            <a:r>
              <a:rPr lang="en-US" sz="1400" b="1" smtClean="0">
                <a:latin typeface="Arial" charset="0"/>
              </a:rPr>
              <a:t>6.5.5. Registration</a:t>
            </a:r>
          </a:p>
          <a:p>
            <a:pPr>
              <a:lnSpc>
                <a:spcPct val="80000"/>
              </a:lnSpc>
              <a:buFont typeface="Arial" charset="0"/>
              <a:buNone/>
            </a:pPr>
            <a:r>
              <a:rPr lang="en-US" sz="1200" smtClean="0">
                <a:latin typeface="Arial" charset="0"/>
              </a:rPr>
              <a:t>When an organization holding an IPv6 address allocation makes IPv6 address assignments, it must register assignment information in a database, accessible by RIRs as appropriate (information registered by an RIR may be replaced by a distributed database for registering address management information in future). Information is registered in units of assigned /56 networks. When more than a /56 is assigned to an organization, the assigning organization is responsible for ensuring that the address space is registered in an RIR database.</a:t>
            </a:r>
          </a:p>
          <a:p>
            <a:pPr>
              <a:lnSpc>
                <a:spcPct val="80000"/>
              </a:lnSpc>
              <a:buFont typeface="Arial" charset="0"/>
              <a:buNone/>
            </a:pPr>
            <a:r>
              <a:rPr lang="en-US" sz="1200" smtClean="0">
                <a:latin typeface="Arial" charset="0"/>
              </a:rPr>
              <a:t>RIRs will use registered data to calculate the HD-Ratio at the time of application for subsequent allocation and to check for changes in assignments over time.</a:t>
            </a:r>
          </a:p>
          <a:p>
            <a:pPr>
              <a:lnSpc>
                <a:spcPct val="80000"/>
              </a:lnSpc>
              <a:buFont typeface="Arial" charset="0"/>
              <a:buNone/>
            </a:pPr>
            <a:r>
              <a:rPr lang="en-US" sz="1200" smtClean="0">
                <a:latin typeface="Arial" charset="0"/>
              </a:rPr>
              <a:t>IRs shall maintain systems and practices that protect the security of personal and commercial information that is used in request evaluation, but which is not required for public registration.</a:t>
            </a:r>
          </a:p>
          <a:p>
            <a:pPr>
              <a:lnSpc>
                <a:spcPct val="80000"/>
              </a:lnSpc>
            </a:pPr>
            <a:r>
              <a:rPr lang="en-US" sz="1200" b="1" smtClean="0">
                <a:latin typeface="Arial" charset="0"/>
              </a:rPr>
              <a:t>6.5.5.1. Residential Customer Privacy</a:t>
            </a:r>
          </a:p>
          <a:p>
            <a:pPr>
              <a:lnSpc>
                <a:spcPct val="80000"/>
              </a:lnSpc>
              <a:buFont typeface="Arial" charset="0"/>
              <a:buNone/>
            </a:pPr>
            <a:r>
              <a:rPr lang="en-US" sz="1200" smtClean="0">
                <a:latin typeface="Arial" charset="0"/>
              </a:rPr>
              <a:t>To maintain the privacy of their residential customers, an organization with downstream residential customers may substitute that organization's name for the customer's name, e.g. 'Private Customer - XYZ Network', and the customer's street address may read 'Private Residence'. Each private downstream residential reassignment must have accurate upstream Abuse and Technical POCs visible on the WHOIS record for that block.</a:t>
            </a:r>
          </a:p>
        </p:txBody>
      </p:sp>
      <p:sp>
        <p:nvSpPr>
          <p:cNvPr id="30725" name="Rectangle 5"/>
          <p:cNvSpPr>
            <a:spLocks/>
          </p:cNvSpPr>
          <p:nvPr/>
        </p:nvSpPr>
        <p:spPr bwMode="auto">
          <a:xfrm>
            <a:off x="4724400" y="1143000"/>
            <a:ext cx="4114800" cy="5592763"/>
          </a:xfrm>
          <a:prstGeom prst="rect">
            <a:avLst/>
          </a:prstGeom>
          <a:noFill/>
          <a:ln w="9525">
            <a:noFill/>
            <a:miter lim="800000"/>
            <a:headEnd/>
            <a:tailEnd/>
          </a:ln>
        </p:spPr>
        <p:txBody>
          <a:bodyPr/>
          <a:lstStyle/>
          <a:p>
            <a:pPr marL="342900" indent="-342900">
              <a:spcBef>
                <a:spcPct val="20000"/>
              </a:spcBef>
              <a:buFont typeface="Arial" charset="0"/>
              <a:buNone/>
            </a:pPr>
            <a:r>
              <a:rPr lang="en-US" sz="1200" b="1"/>
              <a:t>6.5.5. Registration</a:t>
            </a:r>
          </a:p>
          <a:p>
            <a:pPr marL="342900" indent="-342900">
              <a:spcBef>
                <a:spcPct val="20000"/>
              </a:spcBef>
              <a:buFont typeface="Arial" charset="0"/>
              <a:buNone/>
            </a:pPr>
            <a:r>
              <a:rPr lang="en-US" sz="1000"/>
              <a:t>ISPs are required to demonstrate efficient use of IP address space allocations by providing appropriate documentation, including assignment histories, showing their efficient use.</a:t>
            </a:r>
          </a:p>
          <a:p>
            <a:pPr marL="342900" indent="-342900">
              <a:spcBef>
                <a:spcPct val="20000"/>
              </a:spcBef>
              <a:buFont typeface="Arial" charset="0"/>
              <a:buChar char="•"/>
            </a:pPr>
            <a:r>
              <a:rPr lang="en-US" sz="1000" b="1"/>
              <a:t>6.5.5.1. Reassignment information</a:t>
            </a:r>
          </a:p>
          <a:p>
            <a:pPr marL="342900" indent="-342900">
              <a:spcBef>
                <a:spcPct val="20000"/>
              </a:spcBef>
              <a:buFont typeface="Arial" charset="0"/>
              <a:buNone/>
            </a:pPr>
            <a:r>
              <a:rPr lang="en-US" sz="1000"/>
              <a:t>Each IPv6 assignment containing a /56 or more addresses shall be registered in the WHOIS directory via SWIP or a distributed service which meets the standards set forth in section 3.2. Reassignment registrations shall include each client’s organizational information, except where specifically exempted by this policy.</a:t>
            </a:r>
          </a:p>
          <a:p>
            <a:pPr marL="342900" indent="-342900">
              <a:spcBef>
                <a:spcPct val="20000"/>
              </a:spcBef>
              <a:buFont typeface="Arial" charset="0"/>
              <a:buChar char="•"/>
            </a:pPr>
            <a:r>
              <a:rPr lang="en-US" sz="1000" b="1"/>
              <a:t>6.5.5.2. Assignments visible within 7 days</a:t>
            </a:r>
          </a:p>
          <a:p>
            <a:pPr marL="342900" indent="-342900">
              <a:spcBef>
                <a:spcPct val="20000"/>
              </a:spcBef>
              <a:buFont typeface="Arial" charset="0"/>
              <a:buNone/>
            </a:pPr>
            <a:r>
              <a:rPr lang="en-US" sz="1000"/>
              <a:t>All assignments shall be made visible as required in section 4.2.3.7.1 within seven calendar days of assignment.</a:t>
            </a:r>
          </a:p>
          <a:p>
            <a:pPr marL="342900" indent="-342900">
              <a:spcBef>
                <a:spcPct val="20000"/>
              </a:spcBef>
              <a:buFont typeface="Arial" charset="0"/>
              <a:buChar char="•"/>
            </a:pPr>
            <a:r>
              <a:rPr lang="en-US" sz="1000" b="1"/>
              <a:t>6.5.5.3. Residential Subscribers</a:t>
            </a:r>
          </a:p>
          <a:p>
            <a:pPr marL="742950" lvl="1" indent="-285750">
              <a:spcBef>
                <a:spcPct val="20000"/>
              </a:spcBef>
              <a:buFont typeface="Arial" charset="0"/>
              <a:buChar char="–"/>
            </a:pPr>
            <a:r>
              <a:rPr lang="en-US" sz="900" b="1"/>
              <a:t>6.5.5.3.1. Residential Market Area</a:t>
            </a:r>
          </a:p>
          <a:p>
            <a:pPr marL="342900" indent="-342900">
              <a:spcBef>
                <a:spcPct val="20000"/>
              </a:spcBef>
              <a:buFont typeface="Arial" charset="0"/>
              <a:buNone/>
            </a:pPr>
            <a:r>
              <a:rPr lang="en-US" sz="1000"/>
              <a:t>	ISPs that assign address space to the infrastructure to which their customers connect rather than to individual subscribers must register assignment information regarding each market area holding such an address block. Market area reassignments shall be registered with the network name used to identify each market area. Any assignment to specific end-users holding /56 and larger blocks still requires registration. A &gt;50% utilization rate shall be considered efficient for market area reassignments from the ISPs most recent allocation.</a:t>
            </a:r>
          </a:p>
          <a:p>
            <a:pPr marL="742950" lvl="1" indent="-285750">
              <a:spcBef>
                <a:spcPct val="20000"/>
              </a:spcBef>
              <a:buFont typeface="Arial" charset="0"/>
              <a:buChar char="–"/>
            </a:pPr>
            <a:r>
              <a:rPr lang="en-US" sz="900" b="1"/>
              <a:t>6.5.5.3.2. Residential Customer Privacy</a:t>
            </a:r>
          </a:p>
          <a:p>
            <a:pPr marL="342900" indent="-342900">
              <a:spcBef>
                <a:spcPct val="20000"/>
              </a:spcBef>
              <a:buFont typeface="Arial" charset="0"/>
              <a:buNone/>
            </a:pPr>
            <a:r>
              <a:rPr lang="en-US" sz="1000"/>
              <a:t>	To maintain the privacy of their residential customers, an organization with downstream residential customers holding /56 and larger blocks may substitute that organization’s name for the customer’s name, e.g. ‘Private Customer – XYZ Network’, and the customer’s street address may read ‘Private Residence’. Each private downstream residential reassignment must have accurate upstream Abuse and Technical POCs visible on the WHOIS record for that block. </a:t>
            </a:r>
          </a:p>
        </p:txBody>
      </p:sp>
      <p:sp>
        <p:nvSpPr>
          <p:cNvPr id="30726" name="Text Box 6"/>
          <p:cNvSpPr txBox="1">
            <a:spLocks noChangeArrowheads="1"/>
          </p:cNvSpPr>
          <p:nvPr/>
        </p:nvSpPr>
        <p:spPr bwMode="auto">
          <a:xfrm>
            <a:off x="457200" y="381000"/>
            <a:ext cx="3962400" cy="366713"/>
          </a:xfrm>
          <a:prstGeom prst="rect">
            <a:avLst/>
          </a:prstGeom>
          <a:noFill/>
          <a:ln w="9525">
            <a:noFill/>
            <a:miter lim="800000"/>
            <a:headEnd/>
            <a:tailEnd/>
          </a:ln>
          <a:effectLst/>
        </p:spPr>
        <p:txBody>
          <a:bodyPr>
            <a:spAutoFit/>
          </a:bodyPr>
          <a:lstStyle/>
          <a:p>
            <a:pPr algn="ctr">
              <a:spcBef>
                <a:spcPct val="50000"/>
              </a:spcBef>
            </a:pPr>
            <a:r>
              <a:rPr lang="en-US"/>
              <a:t>Current IPv6 Policy</a:t>
            </a:r>
          </a:p>
        </p:txBody>
      </p:sp>
      <p:sp>
        <p:nvSpPr>
          <p:cNvPr id="30727" name="Text Box 7"/>
          <p:cNvSpPr txBox="1">
            <a:spLocks noChangeArrowheads="1"/>
          </p:cNvSpPr>
          <p:nvPr/>
        </p:nvSpPr>
        <p:spPr bwMode="auto">
          <a:xfrm>
            <a:off x="4724400" y="381000"/>
            <a:ext cx="3962400" cy="366713"/>
          </a:xfrm>
          <a:prstGeom prst="rect">
            <a:avLst/>
          </a:prstGeom>
          <a:noFill/>
          <a:ln w="9525">
            <a:noFill/>
            <a:miter lim="800000"/>
            <a:headEnd/>
            <a:tailEnd/>
          </a:ln>
          <a:effectLst/>
        </p:spPr>
        <p:txBody>
          <a:bodyPr>
            <a:spAutoFit/>
          </a:bodyPr>
          <a:lstStyle/>
          <a:p>
            <a:pPr algn="ctr">
              <a:spcBef>
                <a:spcPct val="50000"/>
              </a:spcBef>
            </a:pPr>
            <a:r>
              <a:rPr lang="en-US"/>
              <a:t>Proposed IPv6 Policy</a:t>
            </a:r>
          </a:p>
        </p:txBody>
      </p:sp>
      <p:sp>
        <p:nvSpPr>
          <p:cNvPr id="30728" name="Line 8"/>
          <p:cNvSpPr>
            <a:spLocks noChangeShapeType="1"/>
          </p:cNvSpPr>
          <p:nvPr/>
        </p:nvSpPr>
        <p:spPr bwMode="auto">
          <a:xfrm>
            <a:off x="4648200" y="304800"/>
            <a:ext cx="0" cy="6324600"/>
          </a:xfrm>
          <a:prstGeom prst="line">
            <a:avLst/>
          </a:prstGeom>
          <a:noFill/>
          <a:ln w="9525">
            <a:solidFill>
              <a:schemeClr val="tx1"/>
            </a:solidFill>
            <a:round/>
            <a:headEnd/>
            <a:tailEnd/>
          </a:ln>
          <a:effectLst/>
        </p:spPr>
        <p:txBody>
          <a:bodyPr/>
          <a:lstStyle/>
          <a:p>
            <a:endParaRPr lang="en-US"/>
          </a:p>
        </p:txBody>
      </p:sp>
      <p:sp>
        <p:nvSpPr>
          <p:cNvPr id="30729" name="Line 9"/>
          <p:cNvSpPr>
            <a:spLocks noChangeShapeType="1"/>
          </p:cNvSpPr>
          <p:nvPr/>
        </p:nvSpPr>
        <p:spPr bwMode="auto">
          <a:xfrm>
            <a:off x="152400" y="762000"/>
            <a:ext cx="8839200" cy="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PP 109 Change to Policy</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Telephone numbers optional</a:t>
            </a:r>
          </a:p>
          <a:p>
            <a:pPr fontAlgn="auto">
              <a:spcAft>
                <a:spcPts val="0"/>
              </a:spcAft>
              <a:buFont typeface="Arial" pitchFamily="34" charset="0"/>
              <a:buChar char="•"/>
              <a:defRPr/>
            </a:pPr>
            <a:r>
              <a:rPr lang="en-US" dirty="0" smtClean="0"/>
              <a:t>Street number and street name optional</a:t>
            </a:r>
          </a:p>
          <a:p>
            <a:pPr fontAlgn="auto">
              <a:spcAft>
                <a:spcPts val="0"/>
              </a:spcAft>
              <a:buFont typeface="Arial" pitchFamily="34" charset="0"/>
              <a:buChar char="•"/>
              <a:defRPr/>
            </a:pPr>
            <a:r>
              <a:rPr lang="en-US" dirty="0" smtClean="0"/>
              <a:t>Extends cable-only policy to all ISPs with residential markets</a:t>
            </a:r>
          </a:p>
          <a:p>
            <a:pPr lvl="1" fontAlgn="auto">
              <a:spcAft>
                <a:spcPts val="0"/>
              </a:spcAft>
              <a:buFont typeface="Arial" pitchFamily="34" charset="0"/>
              <a:buChar char="–"/>
              <a:defRPr/>
            </a:pPr>
            <a:r>
              <a:rPr lang="en-US" dirty="0" smtClean="0"/>
              <a:t>While Residential Customer Privacy is retained, this change removes the need for ISPs to SWIP individual residences (instead the region is </a:t>
            </a:r>
            <a:r>
              <a:rPr lang="en-US" dirty="0" err="1" smtClean="0"/>
              <a:t>SWIPed</a:t>
            </a:r>
            <a:r>
              <a:rPr lang="en-US" dirty="0" smtClean="0"/>
              <a:t>)</a:t>
            </a:r>
          </a:p>
          <a:p>
            <a:pPr lvl="1" fontAlgn="auto">
              <a:spcAft>
                <a:spcPts val="0"/>
              </a:spcAft>
              <a:buFont typeface="Arial" pitchFamily="34" charset="0"/>
              <a:buChar char="–"/>
              <a:defRPr/>
            </a:pPr>
            <a:r>
              <a:rPr lang="en-US" dirty="0" smtClean="0"/>
              <a:t>Also extends utilization percentage to ISPs with residential customers (50%)</a:t>
            </a:r>
          </a:p>
          <a:p>
            <a:pPr fontAlgn="auto">
              <a:spcAft>
                <a:spcPts val="0"/>
              </a:spcAft>
              <a:buFont typeface="Arial" pitchFamily="34" charset="0"/>
              <a:buChar char="•"/>
              <a:defRPr/>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457200" y="274638"/>
            <a:ext cx="8229600" cy="944562"/>
          </a:xfrm>
        </p:spPr>
        <p:txBody>
          <a:bodyPr/>
          <a:lstStyle/>
          <a:p>
            <a:r>
              <a:rPr lang="en-US" smtClean="0"/>
              <a:t>Pros &amp; Cons</a:t>
            </a:r>
          </a:p>
        </p:txBody>
      </p:sp>
      <p:sp>
        <p:nvSpPr>
          <p:cNvPr id="40963" name="Rectangle 3"/>
          <p:cNvSpPr>
            <a:spLocks noGrp="1"/>
          </p:cNvSpPr>
          <p:nvPr>
            <p:ph type="body" idx="1"/>
          </p:nvPr>
        </p:nvSpPr>
        <p:spPr>
          <a:xfrm>
            <a:off x="304800" y="1371600"/>
            <a:ext cx="4267200" cy="5334000"/>
          </a:xfrm>
        </p:spPr>
        <p:txBody>
          <a:bodyPr/>
          <a:lstStyle/>
          <a:p>
            <a:r>
              <a:rPr lang="en-US" smtClean="0"/>
              <a:t>Provides some “customer confidentiality.”</a:t>
            </a:r>
          </a:p>
          <a:p>
            <a:r>
              <a:rPr lang="en-US" smtClean="0"/>
              <a:t>Creates a more even playing field for all residential ISPs.</a:t>
            </a:r>
          </a:p>
          <a:p>
            <a:r>
              <a:rPr lang="en-US" smtClean="0"/>
              <a:t>Builds parity between IPv6 and IPv4 policy.</a:t>
            </a:r>
          </a:p>
          <a:p>
            <a:r>
              <a:rPr lang="en-US" smtClean="0"/>
              <a:t>Adds needed definitions.</a:t>
            </a:r>
          </a:p>
        </p:txBody>
      </p:sp>
      <p:sp>
        <p:nvSpPr>
          <p:cNvPr id="40964" name="Rectangle 4"/>
          <p:cNvSpPr>
            <a:spLocks/>
          </p:cNvSpPr>
          <p:nvPr/>
        </p:nvSpPr>
        <p:spPr bwMode="auto">
          <a:xfrm>
            <a:off x="4495800" y="1371600"/>
            <a:ext cx="4495800" cy="5334000"/>
          </a:xfrm>
          <a:prstGeom prst="rect">
            <a:avLst/>
          </a:prstGeom>
          <a:noFill/>
          <a:ln w="9525">
            <a:noFill/>
            <a:miter lim="800000"/>
            <a:headEnd/>
            <a:tailEnd/>
          </a:ln>
        </p:spPr>
        <p:txBody>
          <a:bodyPr/>
          <a:lstStyle/>
          <a:p>
            <a:pPr marL="342900" indent="-342900">
              <a:spcBef>
                <a:spcPct val="20000"/>
              </a:spcBef>
              <a:buFont typeface="Arial" charset="0"/>
              <a:buChar char="•"/>
            </a:pPr>
            <a:r>
              <a:rPr lang="en-US" sz="3200">
                <a:latin typeface="Calibri" pitchFamily="34" charset="0"/>
              </a:rPr>
              <a:t>Creates some ambiguity in WHOIS data.</a:t>
            </a:r>
          </a:p>
          <a:p>
            <a:pPr marL="342900" indent="-342900">
              <a:spcBef>
                <a:spcPct val="20000"/>
              </a:spcBef>
              <a:buFont typeface="Arial" charset="0"/>
              <a:buChar char="•"/>
            </a:pPr>
            <a:r>
              <a:rPr lang="en-US" sz="3200">
                <a:latin typeface="Calibri" pitchFamily="34" charset="0"/>
              </a:rPr>
              <a:t>Brings utilization policy into directory policy.</a:t>
            </a:r>
          </a:p>
          <a:p>
            <a:pPr marL="342900" indent="-342900">
              <a:spcBef>
                <a:spcPct val="20000"/>
              </a:spcBef>
              <a:buFont typeface="Arial" charset="0"/>
              <a:buChar char="•"/>
            </a:pPr>
            <a:r>
              <a:rPr lang="en-US" sz="3200">
                <a:latin typeface="Calibri" pitchFamily="34" charset="0"/>
              </a:rPr>
              <a:t>Substantial changes to existing policy text.</a:t>
            </a:r>
          </a:p>
          <a:p>
            <a:pPr marL="342900" indent="-342900">
              <a:spcBef>
                <a:spcPct val="20000"/>
              </a:spcBef>
              <a:buFont typeface="Arial" charset="0"/>
              <a:buChar char="•"/>
            </a:pPr>
            <a:r>
              <a:rPr lang="en-US" sz="3200">
                <a:latin typeface="Calibri" pitchFamily="34" charset="0"/>
              </a:rPr>
              <a:t>Defines some things that are already current practice.</a:t>
            </a:r>
          </a:p>
        </p:txBody>
      </p:sp>
      <p:sp>
        <p:nvSpPr>
          <p:cNvPr id="40965" name="Line 5"/>
          <p:cNvSpPr>
            <a:spLocks noChangeShapeType="1"/>
          </p:cNvSpPr>
          <p:nvPr/>
        </p:nvSpPr>
        <p:spPr bwMode="auto">
          <a:xfrm>
            <a:off x="4495800" y="1295400"/>
            <a:ext cx="0" cy="548640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0" y="152400"/>
            <a:ext cx="9144000" cy="6705600"/>
          </a:xfrm>
        </p:spPr>
        <p:txBody>
          <a:bodyPr/>
          <a:lstStyle/>
          <a:p>
            <a:r>
              <a:rPr lang="en-US" sz="6600" b="1" smtClean="0">
                <a:solidFill>
                  <a:schemeClr val="folHlink"/>
                </a:solidFill>
              </a:rPr>
              <a:t>Questions?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0" y="0"/>
            <a:ext cx="9144000" cy="6858000"/>
          </a:xfrm>
        </p:spPr>
        <p:txBody>
          <a:bodyPr/>
          <a:lstStyle/>
          <a:p>
            <a:r>
              <a:rPr lang="en-US" sz="9600" b="1" smtClean="0">
                <a:solidFill>
                  <a:schemeClr val="hlink"/>
                </a:solidFill>
                <a:latin typeface="Arial" charset="0"/>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152400"/>
            <a:ext cx="8229600" cy="944563"/>
          </a:xfrm>
        </p:spPr>
        <p:txBody>
          <a:bodyPr/>
          <a:lstStyle/>
          <a:p>
            <a:r>
              <a:rPr lang="en-US" smtClean="0"/>
              <a:t>Current SWIP Requirement</a:t>
            </a:r>
          </a:p>
        </p:txBody>
      </p:sp>
      <p:sp>
        <p:nvSpPr>
          <p:cNvPr id="3" name="Content Placeholder 2"/>
          <p:cNvSpPr>
            <a:spLocks noGrp="1"/>
          </p:cNvSpPr>
          <p:nvPr>
            <p:ph idx="1"/>
          </p:nvPr>
        </p:nvSpPr>
        <p:spPr/>
        <p:txBody>
          <a:bodyPr>
            <a:normAutofit/>
          </a:bodyPr>
          <a:lstStyle/>
          <a:p>
            <a:pPr>
              <a:lnSpc>
                <a:spcPct val="80000"/>
              </a:lnSpc>
            </a:pPr>
            <a:r>
              <a:rPr lang="en-US" sz="3000" smtClean="0"/>
              <a:t>IPv4 /29 (and IPv6 /56s) and larger nets assigned must be SWIPped (or RWHOIS) </a:t>
            </a:r>
            <a:r>
              <a:rPr lang="en-US" sz="3000" smtClean="0">
                <a:solidFill>
                  <a:schemeClr val="hlink"/>
                </a:solidFill>
              </a:rPr>
              <a:t>[“registered” in IPv6, no mention of WHOIS, SWIP or RWHOIS]</a:t>
            </a:r>
          </a:p>
          <a:p>
            <a:pPr>
              <a:lnSpc>
                <a:spcPct val="80000"/>
              </a:lnSpc>
            </a:pPr>
            <a:r>
              <a:rPr lang="en-US" sz="3000" smtClean="0"/>
              <a:t>Organizational information required </a:t>
            </a:r>
            <a:r>
              <a:rPr lang="en-US" sz="3000" smtClean="0">
                <a:solidFill>
                  <a:schemeClr val="hlink"/>
                </a:solidFill>
              </a:rPr>
              <a:t>[not codified in policy]</a:t>
            </a:r>
          </a:p>
          <a:p>
            <a:pPr lvl="1">
              <a:lnSpc>
                <a:spcPct val="80000"/>
              </a:lnSpc>
            </a:pPr>
            <a:r>
              <a:rPr lang="en-US" sz="2600" smtClean="0"/>
              <a:t>Organization name</a:t>
            </a:r>
          </a:p>
          <a:p>
            <a:pPr lvl="1">
              <a:lnSpc>
                <a:spcPct val="80000"/>
              </a:lnSpc>
            </a:pPr>
            <a:r>
              <a:rPr lang="en-US" sz="2600" smtClean="0"/>
              <a:t>Street address (Street Name and Number, City, State, Zip, Country)</a:t>
            </a:r>
          </a:p>
          <a:p>
            <a:pPr lvl="1">
              <a:lnSpc>
                <a:spcPct val="80000"/>
              </a:lnSpc>
            </a:pPr>
            <a:r>
              <a:rPr lang="en-US" sz="2600" smtClean="0"/>
              <a:t>POC info (All of the above, plus, name, email and phone)</a:t>
            </a:r>
          </a:p>
          <a:p>
            <a:pPr>
              <a:lnSpc>
                <a:spcPct val="80000"/>
              </a:lnSpc>
            </a:pPr>
            <a:r>
              <a:rPr lang="en-US" sz="3000" smtClean="0"/>
              <a:t>Record to be created within 7 days of issuance of network </a:t>
            </a:r>
            <a:r>
              <a:rPr lang="en-US" sz="3000" smtClean="0">
                <a:solidFill>
                  <a:schemeClr val="hlink"/>
                </a:solidFill>
              </a:rPr>
              <a:t>[IPv4 only]</a:t>
            </a:r>
          </a:p>
          <a:p>
            <a:pPr>
              <a:lnSpc>
                <a:spcPct val="80000"/>
              </a:lnSpc>
            </a:pPr>
            <a:r>
              <a:rPr lang="en-US" sz="3000" smtClean="0"/>
              <a:t>All data visible via WHOIS (RWHOIS) </a:t>
            </a:r>
            <a:r>
              <a:rPr lang="en-US" sz="3000" smtClean="0">
                <a:solidFill>
                  <a:schemeClr val="hlink"/>
                </a:solidFill>
              </a:rPr>
              <a:t>[IPv4 only – IPv6 requires registration “in a database”]</a:t>
            </a:r>
          </a:p>
          <a:p>
            <a:pPr lvl="1">
              <a:lnSpc>
                <a:spcPct val="80000"/>
              </a:lnSpc>
            </a:pPr>
            <a:endParaRPr lang="en-US" sz="26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Current Exception</a:t>
            </a:r>
          </a:p>
        </p:txBody>
      </p:sp>
      <p:sp>
        <p:nvSpPr>
          <p:cNvPr id="4099" name="Content Placeholder 2"/>
          <p:cNvSpPr>
            <a:spLocks noGrp="1"/>
          </p:cNvSpPr>
          <p:nvPr>
            <p:ph idx="1"/>
          </p:nvPr>
        </p:nvSpPr>
        <p:spPr/>
        <p:txBody>
          <a:bodyPr/>
          <a:lstStyle/>
          <a:p>
            <a:r>
              <a:rPr lang="en-US" smtClean="0"/>
              <a:t>Residential Customers</a:t>
            </a:r>
          </a:p>
          <a:p>
            <a:pPr lvl="1"/>
            <a:r>
              <a:rPr lang="en-US" smtClean="0"/>
              <a:t>ISP may substitute their own name for the customer’s name</a:t>
            </a:r>
          </a:p>
          <a:p>
            <a:pPr lvl="1"/>
            <a:r>
              <a:rPr lang="en-US" smtClean="0"/>
              <a:t>Customer’s street address may read “Private Residence” (city, state, zip, country required)</a:t>
            </a:r>
          </a:p>
          <a:p>
            <a:pPr lvl="1"/>
            <a:r>
              <a:rPr lang="en-US" smtClean="0"/>
              <a:t>Record must display ISP’s Abuse and Tech POCs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2010-3 Change to Policy</a:t>
            </a:r>
          </a:p>
        </p:txBody>
      </p:sp>
      <p:sp>
        <p:nvSpPr>
          <p:cNvPr id="5123" name="Content Placeholder 2"/>
          <p:cNvSpPr>
            <a:spLocks noGrp="1"/>
          </p:cNvSpPr>
          <p:nvPr>
            <p:ph idx="1"/>
          </p:nvPr>
        </p:nvSpPr>
        <p:spPr/>
        <p:txBody>
          <a:bodyPr/>
          <a:lstStyle/>
          <a:p>
            <a:r>
              <a:rPr lang="en-US" smtClean="0"/>
              <a:t>Exception extended at ISP’s option to all customers.</a:t>
            </a:r>
          </a:p>
          <a:p>
            <a:pPr lvl="1"/>
            <a:r>
              <a:rPr lang="en-US" smtClean="0"/>
              <a:t>ISP’s name instead of customer name.</a:t>
            </a:r>
          </a:p>
          <a:p>
            <a:pPr lvl="1"/>
            <a:r>
              <a:rPr lang="en-US" smtClean="0"/>
              <a:t>ISP’s contact information.</a:t>
            </a:r>
          </a:p>
          <a:p>
            <a:pPr lvl="1"/>
            <a:r>
              <a:rPr lang="en-US" smtClean="0"/>
              <a:t>Actual customer information must be provided to ARIN on request and held in strictest confidence.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52400"/>
            <a:ext cx="8229600" cy="1066800"/>
          </a:xfrm>
        </p:spPr>
        <p:txBody>
          <a:bodyPr/>
          <a:lstStyle/>
          <a:p>
            <a:r>
              <a:rPr lang="en-US" smtClean="0">
                <a:latin typeface="Arial" charset="0"/>
              </a:rPr>
              <a:t>PP 109 – Part 1: </a:t>
            </a:r>
            <a:r>
              <a:rPr lang="en-US" b="1" smtClean="0">
                <a:latin typeface="Arial" charset="0"/>
              </a:rPr>
              <a:t>Definitions</a:t>
            </a:r>
          </a:p>
        </p:txBody>
      </p:sp>
      <p:sp>
        <p:nvSpPr>
          <p:cNvPr id="3" name="Content Placeholder 2"/>
          <p:cNvSpPr>
            <a:spLocks noGrp="1"/>
          </p:cNvSpPr>
          <p:nvPr>
            <p:ph idx="1"/>
          </p:nvPr>
        </p:nvSpPr>
        <p:spPr/>
        <p:txBody>
          <a:bodyPr>
            <a:normAutofit/>
          </a:bodyPr>
          <a:lstStyle/>
          <a:p>
            <a:pPr>
              <a:lnSpc>
                <a:spcPct val="80000"/>
              </a:lnSpc>
            </a:pPr>
            <a:r>
              <a:rPr lang="en-US" sz="2700" smtClean="0"/>
              <a:t>Defines “organizational information”</a:t>
            </a:r>
          </a:p>
          <a:p>
            <a:pPr lvl="1">
              <a:lnSpc>
                <a:spcPct val="80000"/>
              </a:lnSpc>
            </a:pPr>
            <a:r>
              <a:rPr lang="en-US" sz="2400" smtClean="0"/>
              <a:t>Legal name, city, state, zip, Tech and/or Abuse POC (email required, phone number optional)</a:t>
            </a:r>
          </a:p>
          <a:p>
            <a:pPr>
              <a:lnSpc>
                <a:spcPct val="80000"/>
              </a:lnSpc>
            </a:pPr>
            <a:r>
              <a:rPr lang="en-US" sz="2700" smtClean="0"/>
              <a:t>Defines “residential customer”</a:t>
            </a:r>
          </a:p>
          <a:p>
            <a:pPr lvl="1">
              <a:lnSpc>
                <a:spcPct val="80000"/>
              </a:lnSpc>
            </a:pPr>
            <a:r>
              <a:rPr lang="en-US" sz="2400" smtClean="0"/>
              <a:t>Individual person (not organization) at place of residence</a:t>
            </a:r>
            <a:endParaRPr lang="en-US" sz="2300" smtClean="0"/>
          </a:p>
        </p:txBody>
      </p:sp>
      <p:sp>
        <p:nvSpPr>
          <p:cNvPr id="6149" name="Text Box 5"/>
          <p:cNvSpPr txBox="1">
            <a:spLocks noChangeArrowheads="1"/>
          </p:cNvSpPr>
          <p:nvPr/>
        </p:nvSpPr>
        <p:spPr bwMode="auto">
          <a:xfrm>
            <a:off x="381000" y="3562350"/>
            <a:ext cx="8382000" cy="2838450"/>
          </a:xfrm>
          <a:prstGeom prst="rect">
            <a:avLst/>
          </a:prstGeom>
          <a:noFill/>
          <a:ln w="9525">
            <a:noFill/>
            <a:miter lim="800000"/>
            <a:headEnd/>
            <a:tailEnd/>
          </a:ln>
          <a:effectLst/>
        </p:spPr>
        <p:txBody>
          <a:bodyPr>
            <a:spAutoFit/>
          </a:bodyPr>
          <a:lstStyle/>
          <a:p>
            <a:pPr>
              <a:spcBef>
                <a:spcPct val="50000"/>
              </a:spcBef>
            </a:pPr>
            <a:r>
              <a:rPr lang="en-US" b="1"/>
              <a:t>2.3. Organizational Information</a:t>
            </a:r>
            <a:r>
              <a:rPr lang="en-US"/>
              <a:t/>
            </a:r>
            <a:br>
              <a:rPr lang="en-US"/>
            </a:br>
            <a:r>
              <a:rPr lang="en-US"/>
              <a:t>When required, organization Information must include at a minimum: Legal name, city, state, zip code equivalent and at least one valid technical or abuse POC; inclusion of street address is highly encouraged. The POC shall be designated by the organization and must include at least one verifiable email address, inclusion of a phone number is highly encouraged.</a:t>
            </a:r>
            <a:br>
              <a:rPr lang="en-US"/>
            </a:br>
            <a:r>
              <a:rPr lang="en-US"/>
              <a:t/>
            </a:r>
            <a:br>
              <a:rPr lang="en-US"/>
            </a:br>
            <a:r>
              <a:rPr lang="en-US" b="1"/>
              <a:t>2.12. Residential Customer</a:t>
            </a:r>
            <a:br>
              <a:rPr lang="en-US" b="1"/>
            </a:br>
            <a:r>
              <a:rPr lang="en-US"/>
              <a:t>End-users who are individual persons and not organizations and who recieve service at a place of residence are considered residential customers. </a:t>
            </a:r>
          </a:p>
        </p:txBody>
      </p:sp>
      <p:sp>
        <p:nvSpPr>
          <p:cNvPr id="6150" name="Line 6"/>
          <p:cNvSpPr>
            <a:spLocks noChangeShapeType="1"/>
          </p:cNvSpPr>
          <p:nvPr/>
        </p:nvSpPr>
        <p:spPr bwMode="auto">
          <a:xfrm>
            <a:off x="228600" y="3352800"/>
            <a:ext cx="8534400" cy="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p:cNvSpPr>
          <p:nvPr>
            <p:ph type="body" idx="1"/>
          </p:nvPr>
        </p:nvSpPr>
        <p:spPr/>
        <p:txBody>
          <a:bodyPr/>
          <a:lstStyle/>
          <a:p>
            <a:pPr>
              <a:lnSpc>
                <a:spcPct val="80000"/>
              </a:lnSpc>
            </a:pPr>
            <a:r>
              <a:rPr lang="en-US" sz="2400" smtClean="0">
                <a:latin typeface="Arial" charset="0"/>
              </a:rPr>
              <a:t>Demonstrate efficient use</a:t>
            </a:r>
          </a:p>
          <a:p>
            <a:pPr>
              <a:lnSpc>
                <a:spcPct val="80000"/>
              </a:lnSpc>
            </a:pPr>
            <a:r>
              <a:rPr lang="en-US" sz="2400" smtClean="0">
                <a:latin typeface="Arial" charset="0"/>
              </a:rPr>
              <a:t>/29 and larger networks </a:t>
            </a:r>
          </a:p>
          <a:p>
            <a:pPr>
              <a:lnSpc>
                <a:spcPct val="80000"/>
              </a:lnSpc>
            </a:pPr>
            <a:r>
              <a:rPr lang="en-US" sz="2400" smtClean="0">
                <a:latin typeface="Arial" charset="0"/>
              </a:rPr>
              <a:t>Organizational Information</a:t>
            </a:r>
          </a:p>
          <a:p>
            <a:pPr>
              <a:lnSpc>
                <a:spcPct val="80000"/>
              </a:lnSpc>
            </a:pPr>
            <a:r>
              <a:rPr lang="en-US" sz="2400" smtClean="0">
                <a:latin typeface="Arial" charset="0"/>
              </a:rPr>
              <a:t>Within 7 days</a:t>
            </a:r>
          </a:p>
          <a:p>
            <a:pPr>
              <a:lnSpc>
                <a:spcPct val="80000"/>
              </a:lnSpc>
            </a:pPr>
            <a:r>
              <a:rPr lang="en-US" sz="2400" smtClean="0">
                <a:latin typeface="Arial" charset="0"/>
              </a:rPr>
              <a:t>Residential market areas (taken from 4.2.6)</a:t>
            </a:r>
          </a:p>
          <a:p>
            <a:pPr lvl="1">
              <a:lnSpc>
                <a:spcPct val="80000"/>
              </a:lnSpc>
            </a:pPr>
            <a:r>
              <a:rPr lang="en-US" sz="2400" smtClean="0">
                <a:latin typeface="Arial" charset="0"/>
              </a:rPr>
              <a:t>ISPs with residential market areas</a:t>
            </a:r>
          </a:p>
          <a:p>
            <a:pPr lvl="2">
              <a:lnSpc>
                <a:spcPct val="80000"/>
              </a:lnSpc>
            </a:pPr>
            <a:r>
              <a:rPr lang="en-US" smtClean="0">
                <a:latin typeface="Arial" charset="0"/>
              </a:rPr>
              <a:t>Space assigned to market area (not customers)</a:t>
            </a:r>
          </a:p>
          <a:p>
            <a:pPr lvl="3">
              <a:lnSpc>
                <a:spcPct val="80000"/>
              </a:lnSpc>
            </a:pPr>
            <a:r>
              <a:rPr lang="en-US" smtClean="0">
                <a:latin typeface="Arial" charset="0"/>
              </a:rPr>
              <a:t>Only if less than a /29 per customer </a:t>
            </a:r>
          </a:p>
          <a:p>
            <a:pPr lvl="2">
              <a:lnSpc>
                <a:spcPct val="80000"/>
              </a:lnSpc>
            </a:pPr>
            <a:r>
              <a:rPr lang="en-US" smtClean="0">
                <a:latin typeface="Arial" charset="0"/>
              </a:rPr>
              <a:t>50% Utilization considered Efficient</a:t>
            </a:r>
          </a:p>
          <a:p>
            <a:pPr lvl="3">
              <a:lnSpc>
                <a:spcPct val="80000"/>
              </a:lnSpc>
            </a:pPr>
            <a:r>
              <a:rPr lang="en-US" smtClean="0">
                <a:latin typeface="Arial" charset="0"/>
              </a:rPr>
              <a:t>Only from most recent allocation</a:t>
            </a:r>
          </a:p>
          <a:p>
            <a:pPr>
              <a:lnSpc>
                <a:spcPct val="80000"/>
              </a:lnSpc>
            </a:pPr>
            <a:r>
              <a:rPr lang="en-US" sz="2400" smtClean="0">
                <a:latin typeface="Arial" charset="0"/>
              </a:rPr>
              <a:t>Residential privacy policy</a:t>
            </a:r>
          </a:p>
          <a:p>
            <a:pPr lvl="1">
              <a:lnSpc>
                <a:spcPct val="80000"/>
              </a:lnSpc>
            </a:pPr>
            <a:r>
              <a:rPr lang="en-US" sz="2000" smtClean="0">
                <a:latin typeface="Arial" charset="0"/>
              </a:rPr>
              <a:t>Mirrors current policy</a:t>
            </a:r>
          </a:p>
        </p:txBody>
      </p:sp>
      <p:sp>
        <p:nvSpPr>
          <p:cNvPr id="32772" name="Title 1"/>
          <p:cNvSpPr>
            <a:spLocks noGrp="1"/>
          </p:cNvSpPr>
          <p:nvPr>
            <p:ph type="title"/>
          </p:nvPr>
        </p:nvSpPr>
        <p:spPr>
          <a:ln/>
        </p:spPr>
        <p:txBody>
          <a:bodyPr/>
          <a:lstStyle/>
          <a:p>
            <a:r>
              <a:rPr lang="en-US" smtClean="0">
                <a:latin typeface="Arial" charset="0"/>
              </a:rPr>
              <a:t>PP 109 – Part 2: </a:t>
            </a:r>
            <a:r>
              <a:rPr lang="en-US" b="1" smtClean="0">
                <a:latin typeface="Arial" charset="0"/>
              </a:rPr>
              <a:t>IPv4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p:txBody>
          <a:bodyPr/>
          <a:lstStyle/>
          <a:p>
            <a:r>
              <a:rPr lang="en-US" b="1" smtClean="0"/>
              <a:t>4.2.6. Cable Address Space Policy</a:t>
            </a:r>
          </a:p>
        </p:txBody>
      </p:sp>
      <p:sp>
        <p:nvSpPr>
          <p:cNvPr id="34819" name="Rectangle 3"/>
          <p:cNvSpPr>
            <a:spLocks noGrp="1"/>
          </p:cNvSpPr>
          <p:nvPr>
            <p:ph type="body" idx="1"/>
          </p:nvPr>
        </p:nvSpPr>
        <p:spPr/>
        <p:txBody>
          <a:bodyPr/>
          <a:lstStyle/>
          <a:p>
            <a:pPr>
              <a:lnSpc>
                <a:spcPct val="80000"/>
              </a:lnSpc>
            </a:pPr>
            <a:r>
              <a:rPr lang="en-US" sz="2000" smtClean="0"/>
              <a:t>In most cases, ISPs that have residential cable subscribers assign address space to their cable infrastructure to which their customers connect rather than to individual subscribers. This assignment information regarding each market area holding an address block should be entered via the SWIP template (or by using RWHOIS) with the network name used to identify each market area. Initial allocations are based on total number of homes that could purchase the service in a given market area. </a:t>
            </a:r>
          </a:p>
          <a:p>
            <a:pPr>
              <a:lnSpc>
                <a:spcPct val="80000"/>
              </a:lnSpc>
            </a:pPr>
            <a:r>
              <a:rPr lang="en-US" sz="2000" smtClean="0"/>
              <a:t>Using SWIP or RWHOIS, cable ISPs must show that they have reassigned at least 80% of their current address space, with a 50 to 80% utilization rate, in order to request additional addresses. </a:t>
            </a:r>
          </a:p>
          <a:p>
            <a:pPr>
              <a:lnSpc>
                <a:spcPct val="80000"/>
              </a:lnSpc>
            </a:pPr>
            <a:r>
              <a:rPr lang="en-US" sz="2000" smtClean="0"/>
              <a:t>Each assignment to a specific end-user (if holding /29 and larger blocks) requires the submission of a SWIP template or use of an RWHOIS server. Requesters will also be asked to provide detailed plans for use of the newly requested space.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p:cNvSpPr>
          <p:nvPr>
            <p:ph type="body" idx="1"/>
          </p:nvPr>
        </p:nvSpPr>
        <p:spPr>
          <a:xfrm>
            <a:off x="457200" y="990600"/>
            <a:ext cx="4114800" cy="5592763"/>
          </a:xfrm>
        </p:spPr>
        <p:txBody>
          <a:bodyPr/>
          <a:lstStyle/>
          <a:p>
            <a:pPr>
              <a:lnSpc>
                <a:spcPct val="80000"/>
              </a:lnSpc>
              <a:buFont typeface="Arial" charset="0"/>
              <a:buNone/>
            </a:pPr>
            <a:r>
              <a:rPr lang="en-US" sz="1200" b="1" smtClean="0">
                <a:latin typeface="Arial" charset="0"/>
              </a:rPr>
              <a:t>4.2.3.7. Reassignment information</a:t>
            </a:r>
          </a:p>
          <a:p>
            <a:pPr>
              <a:lnSpc>
                <a:spcPct val="80000"/>
              </a:lnSpc>
            </a:pPr>
            <a:r>
              <a:rPr lang="en-US" sz="1000" b="1" smtClean="0">
                <a:latin typeface="Arial" charset="0"/>
              </a:rPr>
              <a:t>4.2.3.7.1. Customer organization information</a:t>
            </a:r>
          </a:p>
          <a:p>
            <a:pPr>
              <a:lnSpc>
                <a:spcPct val="80000"/>
              </a:lnSpc>
              <a:buFont typeface="Arial" charset="0"/>
              <a:buNone/>
            </a:pPr>
            <a:r>
              <a:rPr lang="en-US" sz="1000" smtClean="0">
                <a:latin typeface="Arial" charset="0"/>
              </a:rPr>
              <a:t>ISPs are required to demonstrate efficient use of IP address space allocations by providing appropriate documentation, including assignment histories, showing their efficient use. SWIP and RWHOIS reassignments should show each client's organizational information.</a:t>
            </a:r>
            <a:endParaRPr lang="en-US" sz="1000" b="1" smtClean="0">
              <a:latin typeface="Arial" charset="0"/>
            </a:endParaRPr>
          </a:p>
          <a:p>
            <a:pPr>
              <a:lnSpc>
                <a:spcPct val="80000"/>
              </a:lnSpc>
            </a:pPr>
            <a:r>
              <a:rPr lang="en-US" sz="1000" b="1" smtClean="0">
                <a:latin typeface="Arial" charset="0"/>
              </a:rPr>
              <a:t>4.2.3.7.2. /29s and larger nets</a:t>
            </a:r>
          </a:p>
          <a:p>
            <a:pPr>
              <a:lnSpc>
                <a:spcPct val="80000"/>
              </a:lnSpc>
              <a:buFont typeface="Arial" charset="0"/>
              <a:buNone/>
            </a:pPr>
            <a:r>
              <a:rPr lang="en-US" sz="1000" smtClean="0">
                <a:latin typeface="Arial" charset="0"/>
              </a:rPr>
              <a:t>ISPs must provide reassignment information on the entire previously allocated block(s) via SWIP or RWHOIS server for /29 or larger blocks. For blocks smaller than /29 and for internal space, ISPs should provide utilization data via SWIP or RWHOIS server or by using the format described in Section 4.2.3.7.5.</a:t>
            </a:r>
            <a:endParaRPr lang="en-US" sz="1000" b="1" smtClean="0">
              <a:latin typeface="Arial" charset="0"/>
            </a:endParaRPr>
          </a:p>
          <a:p>
            <a:pPr>
              <a:lnSpc>
                <a:spcPct val="80000"/>
              </a:lnSpc>
            </a:pPr>
            <a:r>
              <a:rPr lang="en-US" sz="1000" b="1" smtClean="0">
                <a:latin typeface="Arial" charset="0"/>
              </a:rPr>
              <a:t>4.2.3.7.3. Submit within 7 days</a:t>
            </a:r>
          </a:p>
          <a:p>
            <a:pPr>
              <a:lnSpc>
                <a:spcPct val="80000"/>
              </a:lnSpc>
              <a:buFont typeface="Arial" charset="0"/>
              <a:buNone/>
            </a:pPr>
            <a:r>
              <a:rPr lang="en-US" sz="1000" smtClean="0">
                <a:latin typeface="Arial" charset="0"/>
              </a:rPr>
              <a:t>Any time an ISP receives a new block of address space, reassignment information should be submitted within 7 days of issuance of the new space. This information is used to demonstrate that the address space received is being efficiently utilized. Also, it will be reviewed to determine an ISP's and its downstream customers' utilization effectiveness if and when additional space is requested in the future.</a:t>
            </a:r>
            <a:endParaRPr lang="en-US" sz="1000" b="1" smtClean="0">
              <a:latin typeface="Arial" charset="0"/>
            </a:endParaRPr>
          </a:p>
          <a:p>
            <a:pPr>
              <a:lnSpc>
                <a:spcPct val="80000"/>
              </a:lnSpc>
            </a:pPr>
            <a:r>
              <a:rPr lang="en-US" sz="1000" b="1" smtClean="0">
                <a:latin typeface="Arial" charset="0"/>
              </a:rPr>
              <a:t>4.2.3.7.4. Visible via WHOIS</a:t>
            </a:r>
          </a:p>
          <a:p>
            <a:pPr>
              <a:lnSpc>
                <a:spcPct val="80000"/>
              </a:lnSpc>
              <a:buFont typeface="Arial" charset="0"/>
              <a:buNone/>
            </a:pPr>
            <a:r>
              <a:rPr lang="en-US" sz="1000" smtClean="0">
                <a:latin typeface="Arial" charset="0"/>
              </a:rPr>
              <a:t>This information must be visible via WHOIS prior to submitting a request for a new allocation. For further information on reassigning IP address space, please see RFC 2050.</a:t>
            </a:r>
            <a:endParaRPr lang="en-US" sz="1000" b="1" smtClean="0">
              <a:latin typeface="Arial" charset="0"/>
            </a:endParaRPr>
          </a:p>
          <a:p>
            <a:pPr>
              <a:lnSpc>
                <a:spcPct val="80000"/>
              </a:lnSpc>
            </a:pPr>
            <a:r>
              <a:rPr lang="en-US" sz="1000" b="1" smtClean="0">
                <a:latin typeface="Arial" charset="0"/>
              </a:rPr>
              <a:t>4.2.3.7.5. Accounting for additional utilization</a:t>
            </a:r>
          </a:p>
          <a:p>
            <a:pPr>
              <a:lnSpc>
                <a:spcPct val="80000"/>
              </a:lnSpc>
              <a:buFont typeface="Arial" charset="0"/>
              <a:buNone/>
            </a:pPr>
            <a:r>
              <a:rPr lang="en-US" sz="1000" smtClean="0">
                <a:latin typeface="Arial" charset="0"/>
              </a:rPr>
              <a:t>The following format should be used to provide the required information for utilization of blocks smaller than /29 and for describing internal networks when either SWIP or RWHOIS server is not used:</a:t>
            </a:r>
          </a:p>
          <a:p>
            <a:pPr>
              <a:lnSpc>
                <a:spcPct val="80000"/>
              </a:lnSpc>
              <a:buFont typeface="Arial" charset="0"/>
              <a:buNone/>
            </a:pPr>
            <a:r>
              <a:rPr lang="en-US" sz="800" i="1" smtClean="0">
                <a:latin typeface="Arial" charset="0"/>
              </a:rPr>
              <a:t>	CityWhich IP Addresses AssignedNo. of PortsNo. of Dial-up Clients</a:t>
            </a:r>
          </a:p>
          <a:p>
            <a:pPr>
              <a:lnSpc>
                <a:spcPct val="80000"/>
              </a:lnSpc>
              <a:buFont typeface="Arial" charset="0"/>
              <a:buNone/>
            </a:pPr>
            <a:r>
              <a:rPr lang="en-US" sz="800" i="1" smtClean="0">
                <a:latin typeface="Arial" charset="0"/>
              </a:rPr>
              <a:t>	CityWhich IP Addresses AssignedNo. of Internal MachinesPurpose</a:t>
            </a:r>
          </a:p>
          <a:p>
            <a:pPr>
              <a:lnSpc>
                <a:spcPct val="80000"/>
              </a:lnSpc>
              <a:buFont typeface="Arial" charset="0"/>
              <a:buNone/>
            </a:pPr>
            <a:r>
              <a:rPr lang="en-US" sz="800" i="1" smtClean="0">
                <a:latin typeface="Arial" charset="0"/>
              </a:rPr>
              <a:t>	Which IP Addresses AssignedList URLs for Websites</a:t>
            </a:r>
          </a:p>
          <a:p>
            <a:pPr>
              <a:lnSpc>
                <a:spcPct val="80000"/>
              </a:lnSpc>
            </a:pPr>
            <a:r>
              <a:rPr lang="en-US" sz="1000" b="1" smtClean="0">
                <a:latin typeface="Arial" charset="0"/>
              </a:rPr>
              <a:t>4.2.3.7.6. Residential Customer Privacy</a:t>
            </a:r>
          </a:p>
          <a:p>
            <a:pPr>
              <a:lnSpc>
                <a:spcPct val="80000"/>
              </a:lnSpc>
              <a:buFont typeface="Arial" charset="0"/>
              <a:buNone/>
            </a:pPr>
            <a:r>
              <a:rPr lang="en-US" sz="1000" smtClean="0">
                <a:latin typeface="Arial" charset="0"/>
              </a:rPr>
              <a:t>To maintain the privacy of their residential customers, an organization with downstream residential customers may substitute that organization's name for the customer's name, e.g. 'Private Customer - XYZ Network', and the customer's street address may read 'Private Residence'. Each private downstream residential reassignment must have accurate upstream Abuse and Technical POCs visible on the WHOIS record for that block.</a:t>
            </a:r>
          </a:p>
        </p:txBody>
      </p:sp>
      <p:sp>
        <p:nvSpPr>
          <p:cNvPr id="28676" name="Rectangle 4"/>
          <p:cNvSpPr>
            <a:spLocks/>
          </p:cNvSpPr>
          <p:nvPr/>
        </p:nvSpPr>
        <p:spPr bwMode="auto">
          <a:xfrm>
            <a:off x="4724400" y="990600"/>
            <a:ext cx="4114800" cy="5592763"/>
          </a:xfrm>
          <a:prstGeom prst="rect">
            <a:avLst/>
          </a:prstGeom>
          <a:noFill/>
          <a:ln w="9525">
            <a:noFill/>
            <a:miter lim="800000"/>
            <a:headEnd/>
            <a:tailEnd/>
          </a:ln>
        </p:spPr>
        <p:txBody>
          <a:bodyPr/>
          <a:lstStyle/>
          <a:p>
            <a:pPr marL="342900" indent="-342900">
              <a:spcBef>
                <a:spcPct val="20000"/>
              </a:spcBef>
              <a:buFont typeface="Arial" charset="0"/>
              <a:buNone/>
            </a:pPr>
            <a:r>
              <a:rPr lang="en-US" sz="1200" b="1"/>
              <a:t>4.2.3.7. Registration</a:t>
            </a:r>
          </a:p>
          <a:p>
            <a:pPr marL="342900" indent="-342900">
              <a:spcBef>
                <a:spcPct val="20000"/>
              </a:spcBef>
              <a:buFont typeface="Arial" charset="0"/>
              <a:buNone/>
            </a:pPr>
            <a:r>
              <a:rPr lang="en-US" sz="1000"/>
              <a:t>ISPs are required to demonstrate efficient use of IP address space allocations by providing appropriate documentation, including assignment histories, showing their efficient use.</a:t>
            </a:r>
          </a:p>
          <a:p>
            <a:pPr marL="342900" indent="-342900">
              <a:spcBef>
                <a:spcPct val="20000"/>
              </a:spcBef>
              <a:buFont typeface="Arial" charset="0"/>
              <a:buChar char="•"/>
            </a:pPr>
            <a:r>
              <a:rPr lang="en-US" sz="1000" b="1"/>
              <a:t>4.2.3.7.1. Reassignment Information</a:t>
            </a:r>
          </a:p>
          <a:p>
            <a:pPr marL="342900" indent="-342900">
              <a:spcBef>
                <a:spcPct val="20000"/>
              </a:spcBef>
              <a:buFont typeface="Arial" charset="0"/>
              <a:buNone/>
            </a:pPr>
            <a:r>
              <a:rPr lang="en-US" sz="1000"/>
              <a:t>Each IPv4 assignment containing a /29 or more addresses shall be registered in the WHOIS directory via SWIP or a distributed service which meets the standards set forth in section 3.2. Reassignment registrations shall include each client’s organizational information, except where specifically exempted by this policy.</a:t>
            </a:r>
          </a:p>
          <a:p>
            <a:pPr marL="342900" indent="-342900">
              <a:spcBef>
                <a:spcPct val="20000"/>
              </a:spcBef>
              <a:buFont typeface="Arial" charset="0"/>
              <a:buChar char="•"/>
            </a:pPr>
            <a:r>
              <a:rPr lang="en-US" sz="1000" b="1"/>
              <a:t>4.2.3.7.2. Assignments visible within 7 days</a:t>
            </a:r>
          </a:p>
          <a:p>
            <a:pPr marL="342900" indent="-342900">
              <a:spcBef>
                <a:spcPct val="20000"/>
              </a:spcBef>
              <a:buFont typeface="Arial" charset="0"/>
              <a:buNone/>
            </a:pPr>
            <a:r>
              <a:rPr lang="en-US" sz="1000"/>
              <a:t>All assignments shall be made visible as required in section 4.2.3.7.1 within seven calendar days of assignment.</a:t>
            </a:r>
          </a:p>
          <a:p>
            <a:pPr marL="342900" indent="-342900">
              <a:spcBef>
                <a:spcPct val="20000"/>
              </a:spcBef>
              <a:buFont typeface="Arial" charset="0"/>
              <a:buChar char="•"/>
            </a:pPr>
            <a:r>
              <a:rPr lang="en-US" sz="1000" b="1"/>
              <a:t>4.2.3.7.3. Residential Subscribers</a:t>
            </a:r>
          </a:p>
          <a:p>
            <a:pPr marL="742950" lvl="1" indent="-285750">
              <a:spcBef>
                <a:spcPct val="20000"/>
              </a:spcBef>
              <a:buFont typeface="Arial" charset="0"/>
              <a:buChar char="–"/>
            </a:pPr>
            <a:r>
              <a:rPr lang="en-US" sz="900" b="1"/>
              <a:t>4.2.3.7.3.1. Residential Market Area</a:t>
            </a:r>
          </a:p>
          <a:p>
            <a:pPr marL="342900" indent="-342900">
              <a:spcBef>
                <a:spcPct val="20000"/>
              </a:spcBef>
              <a:buFont typeface="Arial" charset="0"/>
              <a:buNone/>
            </a:pPr>
            <a:r>
              <a:rPr lang="en-US" sz="1000"/>
              <a:t>	ISPs that assign address space to the infrastructure to which their customers connect rather than to individual subscribers must register assignment information regarding each market area holding such an address block. Market area reassignments shall be registered with the network name used to identify each market area. Any assignment to specific end-users holding /29 and larger blocks still requires registration. A &gt;50% utilization rate shall be considered efficient for market area reassignments from the ISPs most recent allocation.</a:t>
            </a:r>
          </a:p>
          <a:p>
            <a:pPr marL="742950" lvl="1" indent="-285750">
              <a:spcBef>
                <a:spcPct val="20000"/>
              </a:spcBef>
              <a:buFont typeface="Arial" charset="0"/>
              <a:buChar char="–"/>
            </a:pPr>
            <a:r>
              <a:rPr lang="en-US" sz="900" b="1"/>
              <a:t>4.2.3.7.3.2. Residential Customer Privacy</a:t>
            </a:r>
          </a:p>
          <a:p>
            <a:pPr marL="342900" indent="-342900">
              <a:spcBef>
                <a:spcPct val="20000"/>
              </a:spcBef>
              <a:buFont typeface="Arial" charset="0"/>
              <a:buNone/>
            </a:pPr>
            <a:r>
              <a:rPr lang="en-US" sz="1000"/>
              <a:t>	To maintain the privacy of their residential customers, an organization with downstream residential customers holding /29 and larger blocks may substitute that organization’s name for the customer’s name, e.g. ‘Private Customer – XYZ Network’, and the customer’s street address may read ‘Private Residence’. Each private downstream residential reassignment must have accurate upstream Abuse and Technical POCs visible on the WHOIS directory record for that block.</a:t>
            </a:r>
          </a:p>
        </p:txBody>
      </p:sp>
      <p:sp>
        <p:nvSpPr>
          <p:cNvPr id="28677" name="Text Box 5"/>
          <p:cNvSpPr txBox="1">
            <a:spLocks noChangeArrowheads="1"/>
          </p:cNvSpPr>
          <p:nvPr/>
        </p:nvSpPr>
        <p:spPr bwMode="auto">
          <a:xfrm>
            <a:off x="457200" y="381000"/>
            <a:ext cx="3962400" cy="366713"/>
          </a:xfrm>
          <a:prstGeom prst="rect">
            <a:avLst/>
          </a:prstGeom>
          <a:noFill/>
          <a:ln w="9525">
            <a:noFill/>
            <a:miter lim="800000"/>
            <a:headEnd/>
            <a:tailEnd/>
          </a:ln>
          <a:effectLst/>
        </p:spPr>
        <p:txBody>
          <a:bodyPr>
            <a:spAutoFit/>
          </a:bodyPr>
          <a:lstStyle/>
          <a:p>
            <a:pPr algn="ctr">
              <a:spcBef>
                <a:spcPct val="50000"/>
              </a:spcBef>
            </a:pPr>
            <a:r>
              <a:rPr lang="en-US"/>
              <a:t>Current IPv4 Policy</a:t>
            </a:r>
          </a:p>
        </p:txBody>
      </p:sp>
      <p:sp>
        <p:nvSpPr>
          <p:cNvPr id="28678" name="Text Box 6"/>
          <p:cNvSpPr txBox="1">
            <a:spLocks noChangeArrowheads="1"/>
          </p:cNvSpPr>
          <p:nvPr/>
        </p:nvSpPr>
        <p:spPr bwMode="auto">
          <a:xfrm>
            <a:off x="4724400" y="381000"/>
            <a:ext cx="3962400" cy="366713"/>
          </a:xfrm>
          <a:prstGeom prst="rect">
            <a:avLst/>
          </a:prstGeom>
          <a:noFill/>
          <a:ln w="9525">
            <a:noFill/>
            <a:miter lim="800000"/>
            <a:headEnd/>
            <a:tailEnd/>
          </a:ln>
          <a:effectLst/>
        </p:spPr>
        <p:txBody>
          <a:bodyPr>
            <a:spAutoFit/>
          </a:bodyPr>
          <a:lstStyle/>
          <a:p>
            <a:pPr algn="ctr">
              <a:spcBef>
                <a:spcPct val="50000"/>
              </a:spcBef>
            </a:pPr>
            <a:r>
              <a:rPr lang="en-US"/>
              <a:t>Proposed IPv4 Policy</a:t>
            </a:r>
          </a:p>
        </p:txBody>
      </p:sp>
      <p:sp>
        <p:nvSpPr>
          <p:cNvPr id="28679" name="Line 7"/>
          <p:cNvSpPr>
            <a:spLocks noChangeShapeType="1"/>
          </p:cNvSpPr>
          <p:nvPr/>
        </p:nvSpPr>
        <p:spPr bwMode="auto">
          <a:xfrm>
            <a:off x="4648200" y="304800"/>
            <a:ext cx="0" cy="6324600"/>
          </a:xfrm>
          <a:prstGeom prst="line">
            <a:avLst/>
          </a:prstGeom>
          <a:noFill/>
          <a:ln w="9525">
            <a:solidFill>
              <a:schemeClr val="tx1"/>
            </a:solidFill>
            <a:round/>
            <a:headEnd/>
            <a:tailEnd/>
          </a:ln>
          <a:effectLst/>
        </p:spPr>
        <p:txBody>
          <a:bodyPr/>
          <a:lstStyle/>
          <a:p>
            <a:endParaRPr lang="en-US"/>
          </a:p>
        </p:txBody>
      </p:sp>
      <p:sp>
        <p:nvSpPr>
          <p:cNvPr id="28680" name="Line 8"/>
          <p:cNvSpPr>
            <a:spLocks noChangeShapeType="1"/>
          </p:cNvSpPr>
          <p:nvPr/>
        </p:nvSpPr>
        <p:spPr bwMode="auto">
          <a:xfrm>
            <a:off x="152400" y="762000"/>
            <a:ext cx="8839200" cy="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latin typeface="Arial" charset="0"/>
              </a:rPr>
              <a:t>PP 109 – Part 3: </a:t>
            </a:r>
            <a:r>
              <a:rPr lang="en-US" b="1" smtClean="0">
                <a:latin typeface="Arial" charset="0"/>
              </a:rPr>
              <a:t>IPv6</a:t>
            </a:r>
          </a:p>
        </p:txBody>
      </p:sp>
      <p:sp>
        <p:nvSpPr>
          <p:cNvPr id="7171" name="Content Placeholder 2"/>
          <p:cNvSpPr>
            <a:spLocks noGrp="1"/>
          </p:cNvSpPr>
          <p:nvPr>
            <p:ph idx="1"/>
          </p:nvPr>
        </p:nvSpPr>
        <p:spPr/>
        <p:txBody>
          <a:bodyPr/>
          <a:lstStyle/>
          <a:p>
            <a:pPr>
              <a:buFont typeface="Arial" charset="0"/>
              <a:buNone/>
            </a:pPr>
            <a:r>
              <a:rPr lang="en-US" smtClean="0">
                <a:latin typeface="Arial" charset="0"/>
              </a:rPr>
              <a:t>Duplicate policy text for IPv6:</a:t>
            </a:r>
          </a:p>
          <a:p>
            <a:pPr>
              <a:lnSpc>
                <a:spcPct val="80000"/>
              </a:lnSpc>
            </a:pPr>
            <a:r>
              <a:rPr lang="en-US" sz="2400" smtClean="0">
                <a:latin typeface="Arial" charset="0"/>
              </a:rPr>
              <a:t>Demonstrate efficient use</a:t>
            </a:r>
          </a:p>
          <a:p>
            <a:pPr>
              <a:lnSpc>
                <a:spcPct val="80000"/>
              </a:lnSpc>
            </a:pPr>
            <a:r>
              <a:rPr lang="en-US" sz="2400" smtClean="0">
                <a:latin typeface="Arial" charset="0"/>
              </a:rPr>
              <a:t>/56 and larger networks </a:t>
            </a:r>
          </a:p>
          <a:p>
            <a:pPr>
              <a:lnSpc>
                <a:spcPct val="80000"/>
              </a:lnSpc>
            </a:pPr>
            <a:r>
              <a:rPr lang="en-US" sz="2400" smtClean="0">
                <a:latin typeface="Arial" charset="0"/>
              </a:rPr>
              <a:t>Organizational Information</a:t>
            </a:r>
          </a:p>
          <a:p>
            <a:pPr>
              <a:lnSpc>
                <a:spcPct val="80000"/>
              </a:lnSpc>
            </a:pPr>
            <a:r>
              <a:rPr lang="en-US" sz="2400" smtClean="0">
                <a:latin typeface="Arial" charset="0"/>
              </a:rPr>
              <a:t>Within 7 days</a:t>
            </a:r>
          </a:p>
          <a:p>
            <a:pPr>
              <a:lnSpc>
                <a:spcPct val="80000"/>
              </a:lnSpc>
            </a:pPr>
            <a:r>
              <a:rPr lang="en-US" sz="2400" smtClean="0">
                <a:latin typeface="Arial" charset="0"/>
              </a:rPr>
              <a:t>Residential market areas</a:t>
            </a:r>
          </a:p>
          <a:p>
            <a:pPr lvl="1">
              <a:lnSpc>
                <a:spcPct val="80000"/>
              </a:lnSpc>
            </a:pPr>
            <a:r>
              <a:rPr lang="en-US" sz="2400" smtClean="0">
                <a:latin typeface="Arial" charset="0"/>
              </a:rPr>
              <a:t>ISPs with residential market areas</a:t>
            </a:r>
          </a:p>
          <a:p>
            <a:pPr lvl="2">
              <a:lnSpc>
                <a:spcPct val="80000"/>
              </a:lnSpc>
            </a:pPr>
            <a:r>
              <a:rPr lang="en-US" smtClean="0">
                <a:latin typeface="Arial" charset="0"/>
              </a:rPr>
              <a:t>Space assigned to market area (not customers)</a:t>
            </a:r>
          </a:p>
          <a:p>
            <a:pPr lvl="3">
              <a:lnSpc>
                <a:spcPct val="80000"/>
              </a:lnSpc>
            </a:pPr>
            <a:r>
              <a:rPr lang="en-US" smtClean="0">
                <a:latin typeface="Arial" charset="0"/>
              </a:rPr>
              <a:t>Only if less than a /29 per customer </a:t>
            </a:r>
          </a:p>
          <a:p>
            <a:pPr lvl="2">
              <a:lnSpc>
                <a:spcPct val="80000"/>
              </a:lnSpc>
            </a:pPr>
            <a:r>
              <a:rPr lang="en-US" smtClean="0">
                <a:latin typeface="Arial" charset="0"/>
              </a:rPr>
              <a:t>50% Utilization considered Efficient</a:t>
            </a:r>
          </a:p>
          <a:p>
            <a:pPr lvl="3">
              <a:lnSpc>
                <a:spcPct val="80000"/>
              </a:lnSpc>
            </a:pPr>
            <a:r>
              <a:rPr lang="en-US" smtClean="0">
                <a:latin typeface="Arial" charset="0"/>
              </a:rPr>
              <a:t>Only from most recent allocation</a:t>
            </a:r>
          </a:p>
          <a:p>
            <a:pPr>
              <a:lnSpc>
                <a:spcPct val="80000"/>
              </a:lnSpc>
            </a:pPr>
            <a:r>
              <a:rPr lang="en-US" sz="2400" smtClean="0">
                <a:latin typeface="Arial" charset="0"/>
              </a:rPr>
              <a:t>Residential privacy policy</a:t>
            </a:r>
          </a:p>
          <a:p>
            <a:pPr lvl="1">
              <a:lnSpc>
                <a:spcPct val="80000"/>
              </a:lnSpc>
            </a:pPr>
            <a:r>
              <a:rPr lang="en-US" sz="2000" smtClean="0">
                <a:latin typeface="Arial" charset="0"/>
              </a:rPr>
              <a:t>Mirrors current policy</a:t>
            </a:r>
          </a:p>
        </p:txBody>
      </p:sp>
    </p:spTree>
  </p:cSld>
  <p:clrMapOvr>
    <a:masterClrMapping/>
  </p:clrMapOvr>
</p:sld>
</file>

<file path=ppt/theme/theme1.xml><?xml version="1.0" encoding="utf-8"?>
<a:theme xmlns:a="http://schemas.openxmlformats.org/drawingml/2006/main" name="pp109_ARIN-XX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pp109_ARIN-XXV</Template>
  <TotalTime>271</TotalTime>
  <Words>1771</Words>
  <Application>Microsoft Office PowerPoint</Application>
  <PresentationFormat>On-screen Show (4:3)</PresentationFormat>
  <Paragraphs>145</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Arial</vt:lpstr>
      <vt:lpstr>pp109_ARIN-XXV</vt:lpstr>
      <vt:lpstr>Policy Proposal 109 Standardize IP Reassignment Registration Requirements</vt:lpstr>
      <vt:lpstr>Current SWIP Requirement</vt:lpstr>
      <vt:lpstr>Current Exception</vt:lpstr>
      <vt:lpstr>2010-3 Change to Policy</vt:lpstr>
      <vt:lpstr>PP 109 – Part 1: Definitions</vt:lpstr>
      <vt:lpstr>PP 109 – Part 2: IPv4</vt:lpstr>
      <vt:lpstr>4.2.6. Cable Address Space Policy</vt:lpstr>
      <vt:lpstr>Slide 8</vt:lpstr>
      <vt:lpstr>PP 109 – Part 3: IPv6</vt:lpstr>
      <vt:lpstr>Slide 10</vt:lpstr>
      <vt:lpstr>PP 109 Change to Policy</vt:lpstr>
      <vt:lpstr>Pros &amp; Cons</vt:lpstr>
      <vt:lpstr>Questions?</vt:lpstr>
      <vt:lpstr>Thank You!</vt:lpstr>
    </vt:vector>
  </TitlesOfParts>
  <Company>Time Warner Telecom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Proposal 109 Standardize IP Reassignment Registration Requirements</dc:title>
  <dc:creator>cgrundemann</dc:creator>
  <cp:lastModifiedBy>jasonb</cp:lastModifiedBy>
  <cp:revision>4</cp:revision>
  <dcterms:created xsi:type="dcterms:W3CDTF">2010-03-27T15:14:54Z</dcterms:created>
  <dcterms:modified xsi:type="dcterms:W3CDTF">2010-04-18T21:35:29Z</dcterms:modified>
</cp:coreProperties>
</file>