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4" r:id="rId5"/>
    <p:sldId id="265" r:id="rId6"/>
    <p:sldId id="262" r:id="rId7"/>
    <p:sldId id="266" r:id="rId8"/>
    <p:sldId id="261" r:id="rId9"/>
    <p:sldId id="263" r:id="rId10"/>
    <p:sldId id="267" r:id="rId11"/>
  </p:sldIdLst>
  <p:sldSz cx="9144000" cy="6858000" type="screen4x3"/>
  <p:notesSz cx="7010400" cy="9296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rbel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800"/>
    <a:srgbClr val="82D200"/>
  </p:clrMru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Objects="1">
      <p:cViewPr>
        <p:scale>
          <a:sx n="60" d="100"/>
          <a:sy n="60" d="100"/>
        </p:scale>
        <p:origin x="-1656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fld id="{AE6DE589-9C02-4651-A860-E8B672BD4DAC}" type="datetime1">
              <a:rPr lang="en-US"/>
              <a:pPr>
                <a:defRPr/>
              </a:pPr>
              <a:t>4/18/2010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fld id="{89A52E90-7B5B-48A5-9A08-6B458D282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600" b="1" i="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pathiaPPTbg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5575"/>
            <a:ext cx="9375775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0200" y="2705100"/>
            <a:ext cx="6172200" cy="11430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3600"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2pPr algn="ctr">
              <a:buFont typeface="Arial"/>
              <a:buNone/>
              <a:defRPr sz="3600"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pathiaPPTbg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5575"/>
            <a:ext cx="9375775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295400"/>
            <a:ext cx="8839200" cy="4648200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 sz="2800"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2pPr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2pPr>
            <a:lvl3pP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0"/>
            <a:ext cx="7696200" cy="762000"/>
          </a:xfrm>
          <a:prstGeom prst="rect">
            <a:avLst/>
          </a:prstGeom>
        </p:spPr>
        <p:txBody>
          <a:bodyPr vert="horz"/>
          <a:lstStyle>
            <a:lvl1pPr>
              <a:buNone/>
              <a:defRPr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pathiaPPTbg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5575"/>
            <a:ext cx="9375775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ptpic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919663" y="1981200"/>
            <a:ext cx="41481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295400"/>
            <a:ext cx="4419600" cy="4648200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 sz="2800"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2pPr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2pPr>
            <a:lvl3pP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0"/>
            <a:ext cx="7696200" cy="762000"/>
          </a:xfrm>
          <a:prstGeom prst="rect">
            <a:avLst/>
          </a:prstGeom>
        </p:spPr>
        <p:txBody>
          <a:bodyPr vert="horz"/>
          <a:lstStyle>
            <a:lvl1pPr>
              <a:buNone/>
              <a:defRPr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pathiaPPTbg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5575"/>
            <a:ext cx="9375775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0"/>
            <a:ext cx="7696200" cy="762000"/>
          </a:xfrm>
          <a:prstGeom prst="rect">
            <a:avLst/>
          </a:prstGeom>
        </p:spPr>
        <p:txBody>
          <a:bodyPr vert="horz"/>
          <a:lstStyle>
            <a:lvl1pPr>
              <a:buNone/>
              <a:defRPr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pathiaPPTbg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5575"/>
            <a:ext cx="9375775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0"/>
            <a:ext cx="7696200" cy="762000"/>
          </a:xfrm>
          <a:prstGeom prst="rect">
            <a:avLst/>
          </a:prstGeom>
        </p:spPr>
        <p:txBody>
          <a:bodyPr vert="horz"/>
          <a:lstStyle>
            <a:lvl1pPr>
              <a:buNone/>
              <a:defRPr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304800" y="1066800"/>
            <a:ext cx="8839200" cy="495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arpathiaPPTbg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-155575"/>
            <a:ext cx="9375775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2590800"/>
            <a:ext cx="4038600" cy="3352800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 sz="2800"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2pPr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2pPr>
            <a:lvl3pP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0"/>
            <a:ext cx="7696200" cy="762000"/>
          </a:xfrm>
          <a:prstGeom prst="rect">
            <a:avLst/>
          </a:prstGeom>
        </p:spPr>
        <p:txBody>
          <a:bodyPr vert="horz"/>
          <a:lstStyle>
            <a:lvl1pPr>
              <a:buNone/>
              <a:defRPr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876800" y="2590800"/>
            <a:ext cx="4114800" cy="3352800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 sz="2800"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  <a:lvl2pPr>
              <a:buFont typeface="Wingdings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2pPr>
            <a:lvl3pPr>
              <a:buFont typeface="Wingdings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066800"/>
            <a:ext cx="8686800" cy="1524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 b="1" i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arpathiaPPTbg1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-155575"/>
            <a:ext cx="9375775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Corbel" pitchFamily="-110" charset="0"/>
                <a:ea typeface="ＭＳ Ｐゴシック" pitchFamily="-110" charset="-128"/>
              </a:rPr>
              <a:t>Hosting Providers and IPv6</a:t>
            </a:r>
            <a:br>
              <a:rPr lang="en-US" smtClean="0">
                <a:solidFill>
                  <a:srgbClr val="595959"/>
                </a:solidFill>
                <a:latin typeface="Corbel" pitchFamily="-110" charset="0"/>
                <a:ea typeface="ＭＳ Ｐゴシック" pitchFamily="-110" charset="-128"/>
              </a:rPr>
            </a:br>
            <a:endParaRPr lang="en-US" sz="3200" smtClean="0">
              <a:solidFill>
                <a:srgbClr val="595959"/>
              </a:solidFill>
              <a:latin typeface="Corbel" pitchFamily="-110" charset="0"/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True IPv6 Only still difficult</a:t>
            </a:r>
          </a:p>
          <a:p>
            <a:pPr lvl="1">
              <a:defRPr/>
            </a:pPr>
            <a:r>
              <a:rPr lang="en-US" dirty="0" smtClean="0"/>
              <a:t>Management Services</a:t>
            </a:r>
          </a:p>
          <a:p>
            <a:pPr lvl="1">
              <a:defRPr/>
            </a:pPr>
            <a:r>
              <a:rPr lang="en-US" dirty="0" smtClean="0"/>
              <a:t>Router 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Challenges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04800" y="1295400"/>
            <a:ext cx="8839200" cy="495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-110" charset="2"/>
              <a:buChar char="§"/>
            </a:pPr>
            <a:r>
              <a:rPr lang="en-US" sz="20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Managed Service Providers and Hosting Providers are an often overlooked player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20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Neither a traditional ISP or a traditional Enterprise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20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Toolsets are often too large and too broad or not scalable enough.</a:t>
            </a:r>
          </a:p>
          <a:p>
            <a:pPr eaLnBrk="1" hangingPunct="1">
              <a:buFont typeface="Wingdings" pitchFamily="-110" charset="2"/>
              <a:buChar char="§"/>
            </a:pPr>
            <a:r>
              <a:rPr lang="en-US" sz="20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Use a vast array of equipment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16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Switches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16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Routers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16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Load Balancers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16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Firewalls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16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IDS/IDP and other Security Products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16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Servers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16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Accessory Equipment</a:t>
            </a:r>
          </a:p>
          <a:p>
            <a:pPr lvl="2" eaLnBrk="1" hangingPunct="1">
              <a:buFont typeface="Wingdings" pitchFamily="-110" charset="2"/>
              <a:buChar char="§"/>
            </a:pPr>
            <a:r>
              <a:rPr lang="en-US" sz="12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PDU/KVM/Terminals</a:t>
            </a:r>
          </a:p>
          <a:p>
            <a:pPr eaLnBrk="1" hangingPunct="1">
              <a:buFont typeface="Wingdings" pitchFamily="-110" charset="2"/>
              <a:buChar char="§"/>
            </a:pPr>
            <a:r>
              <a:rPr lang="en-US" sz="20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Often have standalone datacenters</a:t>
            </a:r>
          </a:p>
          <a:p>
            <a:pPr lvl="1" eaLnBrk="1" hangingPunct="1">
              <a:buFont typeface="Wingdings" pitchFamily="-110" charset="2"/>
              <a:buChar char="§"/>
            </a:pPr>
            <a:r>
              <a:rPr lang="en-US" sz="1600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Often no nationwide/global Backbone</a:t>
            </a:r>
          </a:p>
        </p:txBody>
      </p:sp>
      <p:sp>
        <p:nvSpPr>
          <p:cNvPr id="9219" name="Text Placeholder 3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17375E"/>
                </a:solidFill>
                <a:latin typeface="Corbel" pitchFamily="-110" charset="0"/>
                <a:ea typeface="ＭＳ Ｐゴシック" pitchFamily="-110" charset="-128"/>
              </a:rPr>
              <a:t>Hosting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ISP’s are giving away IPv6 Transit</a:t>
            </a:r>
          </a:p>
          <a:p>
            <a:pPr>
              <a:defRPr/>
            </a:pPr>
            <a:r>
              <a:rPr lang="en-US" dirty="0" smtClean="0"/>
              <a:t>Many ISP’s support Dual Stack if you ask</a:t>
            </a:r>
          </a:p>
          <a:p>
            <a:pPr>
              <a:defRPr/>
            </a:pPr>
            <a:r>
              <a:rPr lang="en-US" dirty="0" smtClean="0"/>
              <a:t>Existing Equipment Supports IPv6</a:t>
            </a:r>
          </a:p>
          <a:p>
            <a:pPr lvl="1">
              <a:defRPr/>
            </a:pPr>
            <a:r>
              <a:rPr lang="en-US" dirty="0" smtClean="0"/>
              <a:t>And has for some time</a:t>
            </a:r>
          </a:p>
          <a:p>
            <a:pPr>
              <a:defRPr/>
            </a:pPr>
            <a:r>
              <a:rPr lang="en-US" dirty="0" smtClean="0"/>
              <a:t>Its easy</a:t>
            </a:r>
          </a:p>
          <a:p>
            <a:pPr>
              <a:defRPr/>
            </a:pPr>
            <a:r>
              <a:rPr lang="en-US" dirty="0" smtClean="0"/>
              <a:t>No reason not to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IPv6 and the Hosting Provider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right for you?</a:t>
            </a:r>
          </a:p>
          <a:p>
            <a:pPr lvl="1">
              <a:defRPr/>
            </a:pPr>
            <a:r>
              <a:rPr lang="en-US" dirty="0" smtClean="0"/>
              <a:t>You know your existing architecture</a:t>
            </a:r>
          </a:p>
          <a:p>
            <a:pPr>
              <a:defRPr/>
            </a:pPr>
            <a:r>
              <a:rPr lang="en-US" dirty="0" smtClean="0"/>
              <a:t>Dual Stack</a:t>
            </a:r>
          </a:p>
          <a:p>
            <a:pPr lvl="1">
              <a:defRPr/>
            </a:pPr>
            <a:r>
              <a:rPr lang="en-US" dirty="0" smtClean="0"/>
              <a:t>Simply add IPv6 addresses to existing equipment</a:t>
            </a:r>
          </a:p>
          <a:p>
            <a:pPr>
              <a:defRPr/>
            </a:pPr>
            <a:r>
              <a:rPr lang="en-US" dirty="0" smtClean="0"/>
              <a:t>Parallel</a:t>
            </a:r>
          </a:p>
          <a:p>
            <a:pPr lvl="1">
              <a:defRPr/>
            </a:pPr>
            <a:r>
              <a:rPr lang="en-US" dirty="0" smtClean="0"/>
              <a:t>Deploy discrete infrastructure</a:t>
            </a:r>
          </a:p>
          <a:p>
            <a:pPr>
              <a:defRPr/>
            </a:pPr>
            <a:r>
              <a:rPr lang="en-US" dirty="0" smtClean="0"/>
              <a:t>Hybrid</a:t>
            </a:r>
          </a:p>
          <a:p>
            <a:pPr lvl="1">
              <a:defRPr/>
            </a:pPr>
            <a:r>
              <a:rPr lang="en-US" dirty="0" smtClean="0"/>
              <a:t>Discrete for some (Like WAN Routers)</a:t>
            </a:r>
          </a:p>
          <a:p>
            <a:pPr lvl="1">
              <a:defRPr/>
            </a:pPr>
            <a:r>
              <a:rPr lang="en-US" dirty="0" smtClean="0"/>
              <a:t>Dual stack others (Core or Edge)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Introduce an IPv6 Architecture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Servicing IPv6</a:t>
            </a:r>
          </a:p>
          <a:p>
            <a:pPr lvl="1">
              <a:defRPr/>
            </a:pPr>
            <a:r>
              <a:rPr lang="en-US" dirty="0" smtClean="0"/>
              <a:t>Process/Route IPv6 Traffic</a:t>
            </a:r>
          </a:p>
          <a:p>
            <a:pPr>
              <a:defRPr/>
            </a:pPr>
            <a:r>
              <a:rPr lang="en-US" dirty="0" smtClean="0"/>
              <a:t>Supporting IPv6</a:t>
            </a:r>
          </a:p>
          <a:p>
            <a:pPr lvl="1">
              <a:defRPr/>
            </a:pPr>
            <a:r>
              <a:rPr lang="en-US" dirty="0" smtClean="0"/>
              <a:t>Management functions</a:t>
            </a:r>
          </a:p>
          <a:p>
            <a:pPr lvl="2">
              <a:defRPr/>
            </a:pPr>
            <a:r>
              <a:rPr lang="en-US" dirty="0" smtClean="0"/>
              <a:t>SNMP, SYSLOG, SSH, NTP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Servicing IPv6 </a:t>
            </a:r>
            <a:r>
              <a:rPr lang="en-US" dirty="0" err="1" smtClean="0"/>
              <a:t>vs</a:t>
            </a:r>
            <a:r>
              <a:rPr lang="en-US" dirty="0" smtClean="0"/>
              <a:t> Supporting IPv6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Routers</a:t>
            </a:r>
          </a:p>
          <a:p>
            <a:pPr lvl="1">
              <a:defRPr/>
            </a:pPr>
            <a:r>
              <a:rPr lang="en-US" sz="1800" dirty="0" smtClean="0"/>
              <a:t>Cisco and Juniper have supported IPv6 for ages</a:t>
            </a:r>
          </a:p>
          <a:p>
            <a:pPr lvl="1">
              <a:defRPr/>
            </a:pPr>
            <a:r>
              <a:rPr lang="en-US" sz="1800" dirty="0" smtClean="0"/>
              <a:t>Probably have something lying around</a:t>
            </a:r>
          </a:p>
          <a:p>
            <a:pPr>
              <a:defRPr/>
            </a:pPr>
            <a:r>
              <a:rPr lang="en-US" sz="1800" dirty="0" smtClean="0"/>
              <a:t>Switches</a:t>
            </a:r>
          </a:p>
          <a:p>
            <a:pPr lvl="1">
              <a:defRPr/>
            </a:pPr>
            <a:r>
              <a:rPr lang="en-US" sz="1800" dirty="0" smtClean="0"/>
              <a:t>Ethernet Layer2 doesn’t care</a:t>
            </a:r>
          </a:p>
          <a:p>
            <a:pPr lvl="1">
              <a:defRPr/>
            </a:pPr>
            <a:r>
              <a:rPr lang="en-US" sz="1800" dirty="0" smtClean="0"/>
              <a:t>Management may be IPv4 only</a:t>
            </a:r>
          </a:p>
          <a:p>
            <a:pPr>
              <a:defRPr/>
            </a:pPr>
            <a:r>
              <a:rPr lang="en-US" sz="1800" dirty="0" smtClean="0"/>
              <a:t>Load Balancers</a:t>
            </a:r>
          </a:p>
          <a:p>
            <a:pPr lvl="1">
              <a:defRPr/>
            </a:pPr>
            <a:r>
              <a:rPr lang="en-US" sz="1800" dirty="0" smtClean="0"/>
              <a:t>F5</a:t>
            </a:r>
          </a:p>
          <a:p>
            <a:pPr lvl="2">
              <a:defRPr/>
            </a:pPr>
            <a:r>
              <a:rPr lang="en-US" sz="1400" dirty="0" smtClean="0"/>
              <a:t>License on 1500 product line generation</a:t>
            </a:r>
          </a:p>
          <a:p>
            <a:pPr lvl="2">
              <a:defRPr/>
            </a:pPr>
            <a:r>
              <a:rPr lang="en-US" sz="1400" dirty="0" smtClean="0"/>
              <a:t>Standard on 1600 product line generation</a:t>
            </a:r>
          </a:p>
          <a:p>
            <a:pPr lvl="1">
              <a:defRPr/>
            </a:pPr>
            <a:r>
              <a:rPr lang="en-US" sz="1800" dirty="0" smtClean="0"/>
              <a:t>Citrix </a:t>
            </a:r>
            <a:r>
              <a:rPr lang="en-US" sz="1800" dirty="0" err="1" smtClean="0"/>
              <a:t>Netscaler</a:t>
            </a:r>
            <a:endParaRPr lang="en-US" sz="1800" dirty="0" smtClean="0"/>
          </a:p>
          <a:p>
            <a:pPr lvl="2">
              <a:defRPr/>
            </a:pPr>
            <a:r>
              <a:rPr lang="en-US" sz="1400" dirty="0" smtClean="0"/>
              <a:t>Standard on 9.x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IPv6 Equipment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Firewalls</a:t>
            </a:r>
          </a:p>
          <a:p>
            <a:pPr lvl="1">
              <a:defRPr/>
            </a:pPr>
            <a:r>
              <a:rPr lang="en-US" sz="1800" dirty="0" smtClean="0"/>
              <a:t>Cisco</a:t>
            </a:r>
          </a:p>
          <a:p>
            <a:pPr lvl="2">
              <a:defRPr/>
            </a:pPr>
            <a:r>
              <a:rPr lang="en-US" sz="1800" dirty="0" smtClean="0"/>
              <a:t>PIX/ASA 7.0+</a:t>
            </a:r>
          </a:p>
          <a:p>
            <a:pPr lvl="1">
              <a:defRPr/>
            </a:pPr>
            <a:r>
              <a:rPr lang="en-US" sz="1800" dirty="0" smtClean="0"/>
              <a:t>Juniper/</a:t>
            </a:r>
            <a:r>
              <a:rPr lang="en-US" sz="1800" dirty="0" err="1" smtClean="0"/>
              <a:t>Netscreen</a:t>
            </a:r>
            <a:endParaRPr lang="en-US" sz="1800" dirty="0" smtClean="0"/>
          </a:p>
          <a:p>
            <a:pPr lvl="2">
              <a:defRPr/>
            </a:pPr>
            <a:r>
              <a:rPr lang="en-US" sz="1800" dirty="0" smtClean="0"/>
              <a:t>Screen OS 5.0+</a:t>
            </a:r>
          </a:p>
          <a:p>
            <a:pPr>
              <a:defRPr/>
            </a:pPr>
            <a:r>
              <a:rPr lang="en-US" sz="1800" dirty="0" smtClean="0"/>
              <a:t>Security Products</a:t>
            </a:r>
          </a:p>
          <a:p>
            <a:pPr lvl="1">
              <a:defRPr/>
            </a:pPr>
            <a:r>
              <a:rPr lang="en-US" sz="1800" dirty="0" smtClean="0"/>
              <a:t>Snort</a:t>
            </a:r>
          </a:p>
          <a:p>
            <a:pPr lvl="1">
              <a:defRPr/>
            </a:pPr>
            <a:r>
              <a:rPr lang="en-US" sz="1800" dirty="0" smtClean="0"/>
              <a:t>Juniper IDP</a:t>
            </a:r>
          </a:p>
          <a:p>
            <a:pPr lvl="1">
              <a:defRPr/>
            </a:pPr>
            <a:r>
              <a:rPr lang="en-US" sz="1800" dirty="0" err="1" smtClean="0"/>
              <a:t>Gigamon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Non Compliant Devices</a:t>
            </a:r>
          </a:p>
          <a:p>
            <a:pPr lvl="1">
              <a:defRPr/>
            </a:pPr>
            <a:r>
              <a:rPr lang="en-US" sz="1800" dirty="0" smtClean="0"/>
              <a:t>IPv6 to IPv4 Address Translations</a:t>
            </a:r>
          </a:p>
          <a:p>
            <a:pPr lvl="2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IPv6 Equipment continued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Monitoring</a:t>
            </a:r>
          </a:p>
          <a:p>
            <a:pPr lvl="1">
              <a:defRPr/>
            </a:pPr>
            <a:r>
              <a:rPr lang="en-US" dirty="0" err="1" smtClean="0"/>
              <a:t>Nagios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DNS</a:t>
            </a:r>
          </a:p>
          <a:p>
            <a:pPr lvl="1">
              <a:defRPr/>
            </a:pPr>
            <a:r>
              <a:rPr lang="en-US" dirty="0" smtClean="0"/>
              <a:t>Bind</a:t>
            </a:r>
          </a:p>
          <a:p>
            <a:pPr>
              <a:defRPr/>
            </a:pPr>
            <a:r>
              <a:rPr lang="en-US" dirty="0" smtClean="0"/>
              <a:t>Mail</a:t>
            </a:r>
          </a:p>
          <a:p>
            <a:pPr lvl="1">
              <a:defRPr/>
            </a:pPr>
            <a:r>
              <a:rPr lang="en-US" dirty="0" err="1" smtClean="0"/>
              <a:t>Sendmail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IPv6 Tools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ISP </a:t>
            </a:r>
            <a:r>
              <a:rPr lang="en-US" dirty="0" err="1" smtClean="0"/>
              <a:t>vs</a:t>
            </a:r>
            <a:r>
              <a:rPr lang="en-US" dirty="0" smtClean="0"/>
              <a:t> End Users</a:t>
            </a:r>
          </a:p>
          <a:p>
            <a:pPr>
              <a:defRPr/>
            </a:pPr>
            <a:r>
              <a:rPr lang="en-US" dirty="0" smtClean="0"/>
              <a:t>IPv6 and Multiple Discrete Networks (MDN)</a:t>
            </a:r>
          </a:p>
          <a:p>
            <a:pPr lvl="1">
              <a:defRPr/>
            </a:pPr>
            <a:r>
              <a:rPr lang="en-US" dirty="0" smtClean="0"/>
              <a:t>NRPM 6.11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Hosting Providers and ARIN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u="none" strike="noStrike" kern="0" cap="none" spc="0" normalizeH="0" baseline="0" noProof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Corbel"/>
            <a:ea typeface="+mj-ea"/>
            <a:cs typeface="Corbe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ＭＳ Ｐゴシック</vt:lpstr>
      <vt:lpstr>Calibri</vt:lpstr>
      <vt:lpstr>Corbel</vt:lpstr>
      <vt:lpstr>Wingdings</vt:lpstr>
      <vt:lpstr>Office Theme</vt:lpstr>
      <vt:lpstr>Hosting Providers and IPv6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111</cp:revision>
  <dcterms:created xsi:type="dcterms:W3CDTF">2009-10-29T18:10:52Z</dcterms:created>
  <dcterms:modified xsi:type="dcterms:W3CDTF">2010-04-18T19:57:23Z</dcterms:modified>
</cp:coreProperties>
</file>