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0" r:id="rId3"/>
    <p:sldId id="261" r:id="rId4"/>
    <p:sldId id="262" r:id="rId5"/>
    <p:sldId id="264" r:id="rId6"/>
    <p:sldId id="265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024"/>
    <a:srgbClr val="5481BC"/>
    <a:srgbClr val="BC514E"/>
    <a:srgbClr val="9BBB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0911708953047894E-2"/>
          <c:y val="4.6747018464797077E-2"/>
          <c:w val="0.74315082142510192"/>
          <c:h val="0.7583676382557450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Q2 2009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Q4 2009</c:v>
                </c:pt>
              </c:strCache>
            </c:strRef>
          </c:tx>
          <c:spPr>
            <a:solidFill>
              <a:srgbClr val="B22024"/>
            </a:solidFill>
          </c:spPr>
          <c:cat>
            <c:strRef>
              <c:f>Sheet1!$A$2:$A$6</c:f>
              <c:strCache>
                <c:ptCount val="5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Other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</c:v>
                </c:pt>
                <c:pt idx="1">
                  <c:v>10</c:v>
                </c:pt>
                <c:pt idx="2">
                  <c:v>0</c:v>
                </c:pt>
                <c:pt idx="3">
                  <c:v>7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Q2 2010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IPv4</c:v>
                </c:pt>
                <c:pt idx="1">
                  <c:v>IPv6</c:v>
                </c:pt>
                <c:pt idx="2">
                  <c:v>Directory Services</c:v>
                </c:pt>
                <c:pt idx="3">
                  <c:v>ASNs</c:v>
                </c:pt>
                <c:pt idx="4">
                  <c:v>Other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18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axId val="83191680"/>
        <c:axId val="83193216"/>
      </c:barChart>
      <c:catAx>
        <c:axId val="83191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 i="0">
                <a:latin typeface="Century Gothic"/>
                <a:cs typeface="Century Gothic"/>
              </a:defRPr>
            </a:pPr>
            <a:endParaRPr lang="en-US"/>
          </a:p>
        </c:txPr>
        <c:crossAx val="83193216"/>
        <c:crosses val="autoZero"/>
        <c:auto val="1"/>
        <c:lblAlgn val="ctr"/>
        <c:lblOffset val="100"/>
      </c:catAx>
      <c:valAx>
        <c:axId val="831932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>
                <a:latin typeface="Century Gothic"/>
                <a:cs typeface="Century Gothic"/>
              </a:defRPr>
            </a:pPr>
            <a:endParaRPr lang="en-US"/>
          </a:p>
        </c:txPr>
        <c:crossAx val="83191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5F1BD-A675-4B03-9C2A-A7749FD199D5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C4D6-65D7-4DFE-AEDD-C14032214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3D4-50C3-42D5-9875-609C2E6F3A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F6E2F-B3EE-6D43-9DA0-7E4C19EB15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ASNs, ensuring good use</a:t>
            </a:r>
            <a:r>
              <a:rPr lang="en-US" baseline="0" dirty="0" smtClean="0"/>
              <a:t> of historical ASNs</a:t>
            </a:r>
          </a:p>
          <a:p>
            <a:r>
              <a:rPr lang="en-US" dirty="0" smtClean="0"/>
              <a:t>Proposal about adding RPKI data to the IRR</a:t>
            </a:r>
          </a:p>
          <a:p>
            <a:r>
              <a:rPr lang="en-US" dirty="0" smtClean="0"/>
              <a:t>And</a:t>
            </a:r>
            <a:r>
              <a:rPr lang="en-US" baseline="0" dirty="0" smtClean="0"/>
              <a:t> proposal about Initial Certification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APNIC,</a:t>
            </a:r>
            <a:r>
              <a:rPr lang="en-US" baseline="0" dirty="0" smtClean="0"/>
              <a:t> Samantha </a:t>
            </a:r>
            <a:r>
              <a:rPr lang="en-US" baseline="0" smtClean="0"/>
              <a:t>Dickinson for RIR CPO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C4D6-65D7-4DFE-AEDD-C140322140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earborn_ppt3.wmf"/>
          <p:cNvPicPr>
            <a:picLocks noChangeAspect="1"/>
          </p:cNvPicPr>
          <p:nvPr userDrawn="1"/>
        </p:nvPicPr>
        <p:blipFill>
          <a:blip r:embed="rId2" cstate="print"/>
          <a:srcRect l="555" r="1312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C12-A114-42E5-AD73-66F993176C9D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46E-592F-4587-9743-3EAFB207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C12-A114-42E5-AD73-66F993176C9D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46E-592F-4587-9743-3EAFB207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5826037Small.psd"/>
          <p:cNvPicPr>
            <a:picLocks noChangeAspect="1"/>
          </p:cNvPicPr>
          <p:nvPr userDrawn="1"/>
        </p:nvPicPr>
        <p:blipFill>
          <a:blip r:embed="rId2" cstate="print">
            <a:alphaModFix amt="38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oronto_border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6800" y="107314"/>
            <a:ext cx="6616700" cy="29426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C12-A114-42E5-AD73-66F993176C9D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46E-592F-4587-9743-3EAFB207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C12-A114-42E5-AD73-66F993176C9D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46E-592F-4587-9743-3EAFB207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C12-A114-42E5-AD73-66F993176C9D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46E-592F-4587-9743-3EAFB207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C12-A114-42E5-AD73-66F993176C9D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46E-592F-4587-9743-3EAFB207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C12-A114-42E5-AD73-66F993176C9D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46E-592F-4587-9743-3EAFB207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C12-A114-42E5-AD73-66F993176C9D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46E-592F-4587-9743-3EAFB207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C12-A114-42E5-AD73-66F993176C9D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46E-592F-4587-9743-3EAFB207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3C12-A114-42E5-AD73-66F993176C9D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646E-592F-4587-9743-3EAFB207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3C12-A114-42E5-AD73-66F993176C9D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646E-592F-4587-9743-3EAFB2070A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PDP Report</a:t>
            </a:r>
            <a:endParaRPr lang="en-US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Einar Bohlin, Policy Analyst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800" b="1" dirty="0" smtClean="0">
                <a:latin typeface="Century Gothic"/>
                <a:cs typeface="Century Gothic"/>
              </a:rPr>
              <a:t>Proposal  topics at the 5 RIRs</a:t>
            </a:r>
            <a:endParaRPr lang="en-US" sz="38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90678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621166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4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621166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3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621166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1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621166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0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621166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059269"/>
            <a:ext cx="1620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ARIN portion</a:t>
            </a:r>
          </a:p>
          <a:p>
            <a:r>
              <a:rPr lang="en-US" b="1" dirty="0" smtClean="0">
                <a:latin typeface="Century Gothic"/>
                <a:cs typeface="Century Gothic"/>
              </a:rPr>
              <a:t>of Q2/2010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0"/>
            <a:ext cx="8305800" cy="609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400" y="1676400"/>
            <a:ext cx="16764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48400" y="1828800"/>
            <a:ext cx="2057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2009 (23)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Q4 2009 (36)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latin typeface="Century Gothic"/>
                <a:cs typeface="Century Gothic"/>
              </a:rPr>
              <a:t>Q2 2010 (35)</a:t>
            </a:r>
            <a:endParaRPr lang="en-US" sz="2200" b="1" dirty="0">
              <a:latin typeface="Century Gothic"/>
              <a:cs typeface="Century Gothi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2743200"/>
            <a:ext cx="228600" cy="228600"/>
          </a:xfrm>
          <a:prstGeom prst="rect">
            <a:avLst/>
          </a:prstGeom>
          <a:solidFill>
            <a:srgbClr val="9BBB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19800" y="2362200"/>
            <a:ext cx="228600" cy="228600"/>
          </a:xfrm>
          <a:prstGeom prst="rect">
            <a:avLst/>
          </a:prstGeom>
          <a:solidFill>
            <a:srgbClr val="B22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19800" y="1905000"/>
            <a:ext cx="228600" cy="228600"/>
          </a:xfrm>
          <a:prstGeom prst="rect">
            <a:avLst/>
          </a:prstGeom>
          <a:solidFill>
            <a:srgbClr val="548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rinlogo_small.wmf"/>
          <p:cNvPicPr>
            <a:picLocks noChangeAspect="1"/>
          </p:cNvPicPr>
          <p:nvPr/>
        </p:nvPicPr>
        <p:blipFill>
          <a:blip r:embed="rId3" cstate="print"/>
          <a:srcRect l="3571" r="3571"/>
          <a:stretch>
            <a:fillRect/>
          </a:stretch>
        </p:blipFill>
        <p:spPr bwMode="auto">
          <a:xfrm>
            <a:off x="609600" y="429732"/>
            <a:ext cx="2514600" cy="82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87959"/>
            <a:ext cx="2438400" cy="6857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ARIN XXV</a:t>
            </a:r>
            <a:br>
              <a:rPr lang="en-US" sz="2800" b="1" dirty="0" smtClean="0">
                <a:latin typeface="Century Gothic"/>
                <a:cs typeface="Century Gothic"/>
              </a:rPr>
            </a:br>
            <a:r>
              <a:rPr lang="en-US" sz="2800" b="1" dirty="0" smtClean="0">
                <a:latin typeface="Century Gothic"/>
                <a:cs typeface="Century Gothic"/>
              </a:rPr>
              <a:t>Draft Policies</a:t>
            </a:r>
            <a:endParaRPr lang="en-US" sz="28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Group 355"/>
          <p:cNvGraphicFramePr>
            <a:graphicFrameLocks/>
          </p:cNvGraphicFramePr>
          <p:nvPr/>
        </p:nvGraphicFramePr>
        <p:xfrm>
          <a:off x="381001" y="2202358"/>
          <a:ext cx="8381999" cy="3055442"/>
        </p:xfrm>
        <a:graphic>
          <a:graphicData uri="http://schemas.openxmlformats.org/drawingml/2006/table">
            <a:tbl>
              <a:tblPr/>
              <a:tblGrid>
                <a:gridCol w="4026646"/>
                <a:gridCol w="1068294"/>
                <a:gridCol w="1068294"/>
                <a:gridCol w="1150471"/>
                <a:gridCol w="1068294"/>
              </a:tblGrid>
              <a:tr h="795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481BC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2010-1: Waiting List for Unmet IPv4 Requests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9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81BC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2010-2: /24 End User Minimum Assignment Unit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8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81BC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2010-5: Reduce and Simplify IPv4 Initial Allocations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1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81BC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2010-6: Simplified M&amp;A transfer policy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5" descr="ripen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5700" y="1440360"/>
            <a:ext cx="87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pnic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324472"/>
            <a:ext cx="762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afrinic-logo2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481641">
            <a:off x="4315368" y="1109978"/>
            <a:ext cx="17018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lacnic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0025" y="1295898"/>
            <a:ext cx="7651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95400" y="5458361"/>
            <a:ext cx="320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entury Gothic" pitchFamily="-112" charset="0"/>
              </a:rPr>
              <a:t>Key: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5481BC"/>
                </a:solidFill>
                <a:latin typeface="Century Gothic" pitchFamily="-112" charset="0"/>
              </a:rPr>
              <a:t>IPv4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B22024"/>
                </a:solidFill>
                <a:latin typeface="Century Gothic" pitchFamily="-112" charset="0"/>
              </a:rPr>
              <a:t>IPv6    </a:t>
            </a:r>
          </a:p>
          <a:p>
            <a:pPr>
              <a:defRPr/>
            </a:pPr>
            <a:r>
              <a:rPr lang="en-US" sz="2000" b="1" dirty="0" smtClean="0">
                <a:latin typeface="Century Gothic" pitchFamily="-112" charset="0"/>
              </a:rPr>
              <a:t>Directory Services</a:t>
            </a:r>
            <a:endParaRPr lang="en-US" sz="2000" b="1" dirty="0">
              <a:latin typeface="Century Gothic" pitchFamily="-112" charset="0"/>
            </a:endParaRPr>
          </a:p>
        </p:txBody>
      </p:sp>
      <p:sp>
        <p:nvSpPr>
          <p:cNvPr id="13" name="Text Box 132"/>
          <p:cNvSpPr txBox="1">
            <a:spLocks noChangeArrowheads="1"/>
          </p:cNvSpPr>
          <p:nvPr/>
        </p:nvSpPr>
        <p:spPr bwMode="auto">
          <a:xfrm>
            <a:off x="6019800" y="5505271"/>
            <a:ext cx="441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entury Gothic" pitchFamily="-112" charset="0"/>
              </a:rPr>
              <a:t>P </a:t>
            </a:r>
            <a:r>
              <a:rPr lang="en-US" b="1" dirty="0" smtClean="0">
                <a:latin typeface="Century Gothic" pitchFamily="-112" charset="0"/>
              </a:rPr>
              <a:t>= Proposal</a:t>
            </a:r>
          </a:p>
          <a:p>
            <a:r>
              <a:rPr lang="en-US" b="1" dirty="0" smtClean="0">
                <a:latin typeface="Century Gothic" pitchFamily="-112" charset="0"/>
              </a:rPr>
              <a:t>A = Adopted</a:t>
            </a:r>
          </a:p>
          <a:p>
            <a:r>
              <a:rPr lang="en-US" b="1" dirty="0" smtClean="0">
                <a:latin typeface="Century Gothic" pitchFamily="-112" charset="0"/>
              </a:rPr>
              <a:t>LC </a:t>
            </a:r>
            <a:r>
              <a:rPr lang="en-US" b="1" dirty="0">
                <a:latin typeface="Century Gothic" pitchFamily="-112" charset="0"/>
              </a:rPr>
              <a:t>= Last </a:t>
            </a:r>
            <a:r>
              <a:rPr lang="en-US" b="1" dirty="0" smtClean="0">
                <a:latin typeface="Century Gothic" pitchFamily="-112" charset="0"/>
              </a:rPr>
              <a:t>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rinlogo_small.wmf"/>
          <p:cNvPicPr>
            <a:picLocks noChangeAspect="1"/>
          </p:cNvPicPr>
          <p:nvPr/>
        </p:nvPicPr>
        <p:blipFill>
          <a:blip r:embed="rId3" cstate="print"/>
          <a:srcRect l="3571" r="3571"/>
          <a:stretch>
            <a:fillRect/>
          </a:stretch>
        </p:blipFill>
        <p:spPr bwMode="auto">
          <a:xfrm>
            <a:off x="609600" y="429732"/>
            <a:ext cx="2514600" cy="82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3733800" cy="99804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entury Gothic"/>
                <a:cs typeface="Century Gothic"/>
              </a:rPr>
              <a:t>ARIN XXV</a:t>
            </a:r>
            <a:br>
              <a:rPr lang="en-US" sz="2800" b="1" dirty="0" smtClean="0">
                <a:latin typeface="Century Gothic"/>
                <a:cs typeface="Century Gothic"/>
              </a:rPr>
            </a:br>
            <a:r>
              <a:rPr lang="en-US" sz="2800" b="1" dirty="0" smtClean="0">
                <a:latin typeface="Century Gothic"/>
                <a:cs typeface="Century Gothic"/>
              </a:rPr>
              <a:t>Draft Policies (cont.)</a:t>
            </a:r>
            <a:endParaRPr lang="en-US" sz="2800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Group 355"/>
          <p:cNvGraphicFramePr>
            <a:graphicFrameLocks/>
          </p:cNvGraphicFramePr>
          <p:nvPr/>
        </p:nvGraphicFramePr>
        <p:xfrm>
          <a:off x="304799" y="2202357"/>
          <a:ext cx="8382001" cy="3055444"/>
        </p:xfrm>
        <a:graphic>
          <a:graphicData uri="http://schemas.openxmlformats.org/drawingml/2006/table">
            <a:tbl>
              <a:tblPr/>
              <a:tblGrid>
                <a:gridCol w="4026649"/>
                <a:gridCol w="1068294"/>
                <a:gridCol w="1068294"/>
                <a:gridCol w="1150470"/>
                <a:gridCol w="1068294"/>
              </a:tblGrid>
              <a:tr h="7954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22024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2010-4: Rework of IPv6 allocation criteria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9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22024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2010-7: Simplified IPv6 policy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8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22024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  <a:cs typeface="+mn-cs"/>
                        </a:rPr>
                        <a:t>2010-8: Rework of IPv6 assignment criteria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9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2010-3: Customer Confidentiality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5" descr="ripen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5700" y="1440360"/>
            <a:ext cx="87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apnic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324472"/>
            <a:ext cx="762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afrinic-logo2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481641">
            <a:off x="4315368" y="1109978"/>
            <a:ext cx="17018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lacnic.w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0025" y="1295898"/>
            <a:ext cx="7651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95400" y="5458361"/>
            <a:ext cx="320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entury Gothic" pitchFamily="-112" charset="0"/>
              </a:rPr>
              <a:t>Key: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5481BC"/>
                </a:solidFill>
                <a:latin typeface="Century Gothic" pitchFamily="-112" charset="0"/>
              </a:rPr>
              <a:t>IPv4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B22024"/>
                </a:solidFill>
                <a:latin typeface="Century Gothic" pitchFamily="-112" charset="0"/>
              </a:rPr>
              <a:t>IPv6    </a:t>
            </a:r>
          </a:p>
          <a:p>
            <a:pPr>
              <a:defRPr/>
            </a:pPr>
            <a:r>
              <a:rPr lang="en-US" sz="2000" b="1" dirty="0" smtClean="0">
                <a:latin typeface="Century Gothic" pitchFamily="-112" charset="0"/>
              </a:rPr>
              <a:t>Directory Services</a:t>
            </a:r>
            <a:endParaRPr lang="en-US" sz="2000" b="1" dirty="0">
              <a:latin typeface="Century Gothic" pitchFamily="-112" charset="0"/>
            </a:endParaRPr>
          </a:p>
        </p:txBody>
      </p:sp>
      <p:sp>
        <p:nvSpPr>
          <p:cNvPr id="13" name="Text Box 132"/>
          <p:cNvSpPr txBox="1">
            <a:spLocks noChangeArrowheads="1"/>
          </p:cNvSpPr>
          <p:nvPr/>
        </p:nvSpPr>
        <p:spPr bwMode="auto">
          <a:xfrm>
            <a:off x="6019800" y="5505271"/>
            <a:ext cx="441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entury Gothic" pitchFamily="-112" charset="0"/>
              </a:rPr>
              <a:t>P </a:t>
            </a:r>
            <a:r>
              <a:rPr lang="en-US" b="1" dirty="0" smtClean="0">
                <a:latin typeface="Century Gothic" pitchFamily="-112" charset="0"/>
              </a:rPr>
              <a:t>= Proposal</a:t>
            </a:r>
          </a:p>
          <a:p>
            <a:r>
              <a:rPr lang="en-US" b="1" dirty="0" smtClean="0">
                <a:latin typeface="Century Gothic" pitchFamily="-112" charset="0"/>
              </a:rPr>
              <a:t>A = Adopted</a:t>
            </a:r>
          </a:p>
          <a:p>
            <a:r>
              <a:rPr lang="en-US" b="1" dirty="0" smtClean="0">
                <a:latin typeface="Century Gothic" pitchFamily="-112" charset="0"/>
              </a:rPr>
              <a:t>LC </a:t>
            </a:r>
            <a:r>
              <a:rPr lang="en-US" b="1" dirty="0">
                <a:latin typeface="Century Gothic" pitchFamily="-112" charset="0"/>
              </a:rPr>
              <a:t>= Last </a:t>
            </a:r>
            <a:r>
              <a:rPr lang="en-US" b="1" dirty="0" smtClean="0">
                <a:latin typeface="Century Gothic" pitchFamily="-112" charset="0"/>
              </a:rPr>
              <a:t>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other RIRs discussing?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IPv4</a:t>
            </a:r>
          </a:p>
          <a:p>
            <a:pPr lvl="1"/>
            <a:r>
              <a:rPr lang="en-US" dirty="0" smtClean="0"/>
              <a:t>The last /8 (APNIC and RIPE NCC)</a:t>
            </a:r>
          </a:p>
          <a:p>
            <a:pPr lvl="1"/>
            <a:r>
              <a:rPr lang="en-US" dirty="0" smtClean="0"/>
              <a:t>Transfers (LACNIC)</a:t>
            </a:r>
          </a:p>
          <a:p>
            <a:pPr lvl="1"/>
            <a:r>
              <a:rPr lang="en-US" dirty="0" smtClean="0"/>
              <a:t>No more aggregation exchanges (APNIC)</a:t>
            </a:r>
          </a:p>
          <a:p>
            <a:pPr lvl="1"/>
            <a:r>
              <a:rPr lang="en-US" dirty="0" smtClean="0"/>
              <a:t>Legacy space audits (RIPE NCC)</a:t>
            </a:r>
          </a:p>
          <a:p>
            <a:r>
              <a:rPr lang="en-US" b="1" dirty="0" smtClean="0"/>
              <a:t>IPv6</a:t>
            </a:r>
          </a:p>
          <a:p>
            <a:pPr lvl="1"/>
            <a:r>
              <a:rPr lang="en-US" dirty="0" smtClean="0"/>
              <a:t>Removing the IPv6 routing requirement (LACNIC)</a:t>
            </a:r>
          </a:p>
          <a:p>
            <a:pPr lvl="1"/>
            <a:r>
              <a:rPr lang="en-US" dirty="0" smtClean="0"/>
              <a:t>Multiple discreet networks (LACNIC)</a:t>
            </a:r>
          </a:p>
          <a:p>
            <a:pPr lvl="1"/>
            <a:r>
              <a:rPr lang="en-US" dirty="0" smtClean="0"/>
              <a:t>Micro assignments for internal infrastructure (LACNIC)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other RIRs discussing?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ASNs</a:t>
            </a:r>
          </a:p>
          <a:p>
            <a:pPr lvl="1"/>
            <a:r>
              <a:rPr lang="en-US" dirty="0" smtClean="0"/>
              <a:t>Legacy ASNs (APNIC)</a:t>
            </a:r>
          </a:p>
          <a:p>
            <a:r>
              <a:rPr lang="en-US" b="1" dirty="0" smtClean="0"/>
              <a:t>Directory Services</a:t>
            </a:r>
          </a:p>
          <a:p>
            <a:pPr lvl="1"/>
            <a:r>
              <a:rPr lang="en-US" dirty="0" smtClean="0"/>
              <a:t>IRR (RIPE NCC)</a:t>
            </a:r>
          </a:p>
          <a:p>
            <a:pPr lvl="1"/>
            <a:r>
              <a:rPr lang="en-US" dirty="0" smtClean="0"/>
              <a:t>Certification (RIPE NCC)</a:t>
            </a:r>
          </a:p>
          <a:p>
            <a:pPr lvl="1"/>
            <a:r>
              <a:rPr lang="en-US" dirty="0" smtClean="0"/>
              <a:t>Abuse contacts (APNIC)</a:t>
            </a:r>
          </a:p>
          <a:p>
            <a:r>
              <a:rPr lang="en-US" b="1" dirty="0" smtClean="0"/>
              <a:t>Other</a:t>
            </a:r>
          </a:p>
          <a:p>
            <a:pPr lvl="1"/>
            <a:r>
              <a:rPr lang="en-US" dirty="0" smtClean="0"/>
              <a:t>PDP (AfriNIC)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entury Gothic"/>
                <a:cs typeface="Century Gothic"/>
              </a:rPr>
              <a:t>References</a:t>
            </a:r>
            <a:endParaRPr lang="en-US" b="1" dirty="0">
              <a:latin typeface="Century Gothic"/>
              <a:cs typeface="Century Gothic"/>
            </a:endParaRPr>
          </a:p>
        </p:txBody>
      </p:sp>
      <p:graphicFrame>
        <p:nvGraphicFramePr>
          <p:cNvPr id="4" name="Group 61"/>
          <p:cNvGraphicFramePr>
            <a:graphicFrameLocks noGrp="1"/>
          </p:cNvGraphicFramePr>
          <p:nvPr/>
        </p:nvGraphicFramePr>
        <p:xfrm>
          <a:off x="533400" y="1407577"/>
          <a:ext cx="8001000" cy="4993224"/>
        </p:xfrm>
        <a:graphic>
          <a:graphicData uri="http://schemas.openxmlformats.org/drawingml/2006/table">
            <a:tbl>
              <a:tblPr/>
              <a:tblGrid>
                <a:gridCol w="2209800"/>
                <a:gridCol w="5791200"/>
              </a:tblGrid>
              <a:tr h="4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RIR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Link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7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8C3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http://www.afrinic.net/policy.htm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http://www.apnic.net/policy/proposals/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https://www.arin.net/policy/proposals/index.html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http://lacnic.net/en/politicas/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ＭＳ Ｐゴシック" pitchFamily="-112" charset="-128"/>
                        </a:rPr>
                        <a:t>http://www.ripe.net/ripe/policies/proposals/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8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-112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Arial" charset="0"/>
                        </a:rPr>
                        <a:t>Policy Comparison Overview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-112" charset="0"/>
                          <a:ea typeface="Arial" charset="0"/>
                        </a:rPr>
                        <a:t>http://www.nro.org/documents/index.html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2" descr="afrinic-logo2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9137"/>
            <a:ext cx="170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apnic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551112"/>
            <a:ext cx="762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arinlogo_small.wmf"/>
          <p:cNvPicPr>
            <a:picLocks noChangeAspect="1"/>
          </p:cNvPicPr>
          <p:nvPr/>
        </p:nvPicPr>
        <p:blipFill>
          <a:blip r:embed="rId5" cstate="print"/>
          <a:srcRect l="3571" r="3571"/>
          <a:stretch>
            <a:fillRect/>
          </a:stretch>
        </p:blipFill>
        <p:spPr bwMode="auto">
          <a:xfrm>
            <a:off x="609600" y="3387725"/>
            <a:ext cx="1981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lacnic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074577"/>
            <a:ext cx="765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 descr="ripenc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876800"/>
            <a:ext cx="10144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NRO_3D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5674777"/>
            <a:ext cx="134461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600" b="1" dirty="0" smtClean="0">
                <a:latin typeface="Century Gothic"/>
                <a:cs typeface="Century Gothic"/>
              </a:rPr>
              <a:t>Thank You</a:t>
            </a:r>
            <a:endParaRPr lang="en-US" sz="7600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292</Words>
  <Application>Microsoft Office PowerPoint</Application>
  <PresentationFormat>On-screen Show (4:3)</PresentationFormat>
  <Paragraphs>80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Regional PDP Report</vt:lpstr>
      <vt:lpstr>Proposal  topics at the 5 RIRs</vt:lpstr>
      <vt:lpstr>ARIN XXV Draft Policies</vt:lpstr>
      <vt:lpstr>ARIN XXV Draft Policies (cont.)</vt:lpstr>
      <vt:lpstr>What are the other RIRs discussing?</vt:lpstr>
      <vt:lpstr>What are the other RIRs discussing? Cont.</vt:lpstr>
      <vt:lpstr>References</vt:lpstr>
      <vt:lpstr>Thank You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PDP Report</dc:title>
  <dc:creator>Einar Bohlin</dc:creator>
  <cp:lastModifiedBy>Einar Bohlin</cp:lastModifiedBy>
  <cp:revision>81</cp:revision>
  <dcterms:created xsi:type="dcterms:W3CDTF">2009-10-15T16:58:02Z</dcterms:created>
  <dcterms:modified xsi:type="dcterms:W3CDTF">2010-04-14T19:45:19Z</dcterms:modified>
</cp:coreProperties>
</file>