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76" r:id="rId5"/>
    <p:sldId id="281" r:id="rId6"/>
    <p:sldId id="274" r:id="rId7"/>
    <p:sldId id="279" r:id="rId8"/>
    <p:sldId id="280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860D4-9450-104F-B816-F4E3B96FCDD6}" type="datetimeFigureOut">
              <a:rPr lang="en-US" smtClean="0"/>
              <a:t>25/Apr/2012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456C-D8A7-524F-AA75-734AA3E58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8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423B8-3C84-2F4D-B80C-EC09673FAE26}" type="datetimeFigureOut">
              <a:rPr lang="en-US" smtClean="0"/>
              <a:t>25/Apr/2012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65CD6-F878-E048-BBF4-AA85AC16B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 we do – issue v4, v6 and </a:t>
            </a:r>
            <a:r>
              <a:rPr lang="en-US" baseline="0" dirty="0" err="1" smtClean="0"/>
              <a:t>asns</a:t>
            </a:r>
            <a:r>
              <a:rPr lang="en-US" baseline="0" dirty="0" smtClean="0"/>
              <a:t>, handle all transfers, do all </a:t>
            </a:r>
            <a:r>
              <a:rPr lang="en-US" baseline="0" dirty="0" err="1" smtClean="0"/>
              <a:t>modifictions</a:t>
            </a:r>
            <a:r>
              <a:rPr lang="en-US" baseline="0" dirty="0" smtClean="0"/>
              <a:t> and updates, maintain the integrity of the database, run the </a:t>
            </a:r>
            <a:r>
              <a:rPr lang="en-US" baseline="0" dirty="0" err="1" smtClean="0"/>
              <a:t>irr</a:t>
            </a:r>
            <a:r>
              <a:rPr lang="en-US" baseline="0" dirty="0" smtClean="0"/>
              <a:t>, run a </a:t>
            </a:r>
            <a:r>
              <a:rPr lang="en-US" baseline="0" dirty="0" err="1" smtClean="0"/>
              <a:t>helpdesk,run</a:t>
            </a:r>
            <a:r>
              <a:rPr lang="en-US" baseline="0" dirty="0" smtClean="0"/>
              <a:t> services like </a:t>
            </a:r>
            <a:r>
              <a:rPr lang="en-US" baseline="0" dirty="0" err="1" smtClean="0"/>
              <a:t>stls</a:t>
            </a:r>
            <a:r>
              <a:rPr lang="en-US" baseline="0" dirty="0" smtClean="0"/>
              <a:t>, do outreach, act as </a:t>
            </a:r>
            <a:r>
              <a:rPr lang="en-US" baseline="0" dirty="0" err="1" smtClean="0"/>
              <a:t>smes</a:t>
            </a:r>
            <a:r>
              <a:rPr lang="en-US" baseline="0" dirty="0" smtClean="0"/>
              <a:t> to all departments, particularly </a:t>
            </a:r>
            <a:r>
              <a:rPr lang="en-US" baseline="0" dirty="0" err="1" smtClean="0"/>
              <a:t>cmsd</a:t>
            </a:r>
            <a:r>
              <a:rPr lang="en-US" baseline="0" dirty="0" smtClean="0"/>
              <a:t> and to john as he receives many external inquiries.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90F53-9B2A-F942-AF4A-B541B0D0B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0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65CD6-F878-E048-BBF4-AA85AC16BA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1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7026"/>
            <a:ext cx="7772400" cy="1470025"/>
          </a:xfrm>
        </p:spPr>
        <p:txBody>
          <a:bodyPr>
            <a:normAutofit/>
          </a:bodyPr>
          <a:lstStyle>
            <a:lvl1pPr>
              <a:defRPr sz="4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5257051"/>
            <a:ext cx="7256127" cy="1159503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3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 b="1"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173787"/>
            <a:ext cx="437596" cy="365125"/>
          </a:xfrm>
        </p:spPr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7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2" y="0"/>
            <a:ext cx="915036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 b="1"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173787"/>
            <a:ext cx="334108" cy="365125"/>
          </a:xfrm>
        </p:spPr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2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57200" y="6173787"/>
            <a:ext cx="437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9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7200" y="6173787"/>
            <a:ext cx="437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73787"/>
            <a:ext cx="437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6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173787"/>
            <a:ext cx="437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457200" y="6173787"/>
            <a:ext cx="437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3216-9AA8-004D-A5F9-07B56C4AB44A}" type="datetime1">
              <a:rPr lang="en-US" smtClean="0"/>
              <a:t>25/Apr/2012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129" y="3875628"/>
            <a:ext cx="8417895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Leslie Nobile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129" y="5257051"/>
            <a:ext cx="8417895" cy="115950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Director, Registration Services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738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question_button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92" y="1176986"/>
            <a:ext cx="4543690" cy="44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2758888" y="315697"/>
            <a:ext cx="4442692" cy="1487714"/>
          </a:xfrm>
        </p:spPr>
        <p:txBody>
          <a:bodyPr/>
          <a:lstStyle/>
          <a:p>
            <a:r>
              <a:rPr lang="en-US" dirty="0">
                <a:latin typeface="Century Gothic" charset="0"/>
              </a:rPr>
              <a:t>RSD Team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>
          <a:xfrm>
            <a:off x="506413" y="1896236"/>
            <a:ext cx="4816475" cy="4246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spcAft>
                <a:spcPts val="600"/>
              </a:spcAft>
              <a:buFont typeface="Wingdings 2" charset="0"/>
              <a:buNone/>
              <a:defRPr/>
            </a:pPr>
            <a:r>
              <a:rPr lang="en-US" sz="2800" b="1" u="sng" dirty="0">
                <a:solidFill>
                  <a:srgbClr val="376092"/>
                </a:solidFill>
                <a:latin typeface="Century Gothic" charset="0"/>
                <a:cs typeface="Century Gothic" charset="0"/>
              </a:rPr>
              <a:t>Principal Resource Analyst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spcAft>
                <a:spcPts val="1800"/>
              </a:spcAft>
              <a:buFont typeface="Wingdings 2" charset="0"/>
              <a:buNone/>
              <a:defRPr/>
            </a:pPr>
            <a:r>
              <a:rPr lang="en-US" sz="2800" dirty="0">
                <a:latin typeface="Century Gothic" charset="0"/>
                <a:cs typeface="Century Gothic" charset="0"/>
              </a:rPr>
              <a:t>Cathy Clements</a:t>
            </a:r>
          </a:p>
          <a:p>
            <a:pPr marL="342900" indent="-342900">
              <a:lnSpc>
                <a:spcPct val="75000"/>
              </a:lnSpc>
              <a:spcBef>
                <a:spcPct val="10000"/>
              </a:spcBef>
              <a:spcAft>
                <a:spcPts val="1800"/>
              </a:spcAft>
              <a:buClr>
                <a:srgbClr val="FFCC00"/>
              </a:buClr>
              <a:buSzPct val="75000"/>
              <a:buFont typeface="Arial" charset="0"/>
              <a:buNone/>
              <a:defRPr/>
            </a:pPr>
            <a:r>
              <a:rPr lang="en-US" sz="2800" b="1" u="sng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  <a:t>Principal Tec</a:t>
            </a:r>
            <a:r>
              <a:rPr lang="en-US" sz="2800" b="1" u="sng" dirty="0" smtClean="0">
                <a:solidFill>
                  <a:srgbClr val="376092"/>
                </a:solidFill>
                <a:latin typeface="Century Gothic" charset="0"/>
                <a:cs typeface="Century Gothic" charset="0"/>
              </a:rPr>
              <a:t>hnical Analyst</a:t>
            </a:r>
            <a:endParaRPr lang="en-US" sz="2800" b="1" u="sng" dirty="0">
              <a:solidFill>
                <a:srgbClr val="376092"/>
              </a:solidFill>
              <a:latin typeface="Century Gothic" charset="0"/>
              <a:cs typeface="Century Gothic" charset="0"/>
            </a:endParaRPr>
          </a:p>
          <a:p>
            <a:pPr marL="342900" indent="-342900">
              <a:lnSpc>
                <a:spcPct val="75000"/>
              </a:lnSpc>
              <a:spcBef>
                <a:spcPct val="10000"/>
              </a:spcBef>
              <a:spcAft>
                <a:spcPts val="1800"/>
              </a:spcAft>
              <a:buClr>
                <a:srgbClr val="FFCC00"/>
              </a:buClr>
              <a:buSzPct val="75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  <a:t>David </a:t>
            </a:r>
            <a:r>
              <a:rPr lang="en-US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  <a:t>Hu</a:t>
            </a:r>
            <a:r>
              <a:rPr lang="en-US" sz="2800" dirty="0" err="1">
                <a:latin typeface="Century Gothic" charset="0"/>
                <a:cs typeface="Century Gothic" charset="0"/>
              </a:rPr>
              <a:t>berman</a:t>
            </a:r>
            <a:endParaRPr lang="en-US" sz="2800" dirty="0">
              <a:latin typeface="Century Gothic" charset="0"/>
              <a:cs typeface="Century Gothic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800" b="1" u="sng" dirty="0">
                <a:solidFill>
                  <a:srgbClr val="376092"/>
                </a:solidFill>
                <a:latin typeface="Century Gothic" charset="0"/>
                <a:cs typeface="Century Gothic" charset="0"/>
              </a:rPr>
              <a:t>Senior Resource Analyst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800" dirty="0">
                <a:latin typeface="Century Gothic" charset="0"/>
                <a:cs typeface="Century Gothic" charset="0"/>
              </a:rPr>
              <a:t>Jon Worley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2800" dirty="0">
              <a:latin typeface="Century Gothic" charset="0"/>
              <a:cs typeface="Century Gothic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2800" dirty="0">
              <a:latin typeface="Century Gothic" charset="0"/>
              <a:cs typeface="Century Gothic" charset="0"/>
            </a:endParaRPr>
          </a:p>
          <a:p>
            <a:pPr marL="342900" indent="-342900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buFont typeface="Arial" charset="0"/>
              <a:buNone/>
              <a:defRPr/>
            </a:pPr>
            <a:endParaRPr lang="en-US" sz="2800" dirty="0">
              <a:latin typeface="Century Gothic" charset="0"/>
              <a:cs typeface="Century Gothic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 typeface="Wingdings 2" charset="0"/>
              <a:buNone/>
              <a:defRPr/>
            </a:pPr>
            <a:endParaRPr lang="en-US" sz="2800" dirty="0">
              <a:latin typeface="Century Gothic" charset="0"/>
              <a:cs typeface="Century Gothic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 typeface="Wingdings 2" charset="0"/>
              <a:buNone/>
              <a:defRPr/>
            </a:pPr>
            <a:endParaRPr lang="en-US" sz="2800" dirty="0">
              <a:latin typeface="Century Gothic" charset="0"/>
              <a:cs typeface="Century Gothic" charset="0"/>
            </a:endParaRPr>
          </a:p>
          <a:p>
            <a:pPr marL="742950" lvl="1" indent="-285750">
              <a:lnSpc>
                <a:spcPct val="75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2800" dirty="0">
              <a:latin typeface="Century Gothic" charset="0"/>
              <a:cs typeface="Century Gothic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Century Gothic" charset="0"/>
              <a:cs typeface="Century Gothic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Century Gothic" charset="0"/>
              <a:cs typeface="Century Gothic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Century Gothic" charset="0"/>
              <a:cs typeface="Century Gothic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413" y="4248008"/>
            <a:ext cx="4054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4863" lvl="1" indent="-347663" fontAlgn="ctr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90000"/>
              <a:buFont typeface="Wingdings" charset="0"/>
              <a:buNone/>
              <a:tabLst>
                <a:tab pos="914400" algn="l"/>
                <a:tab pos="1255713" algn="l"/>
                <a:tab pos="1652588" algn="l"/>
                <a:tab pos="2060575" algn="l"/>
              </a:tabLst>
              <a:defRPr/>
            </a:pP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Futura Md BT" charset="0"/>
            </a:endParaRPr>
          </a:p>
          <a:p>
            <a:pPr marL="804863" lvl="1" indent="-347663" fontAlgn="ctr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90000"/>
              <a:buFont typeface="Wingdings" charset="0"/>
              <a:buNone/>
              <a:tabLst>
                <a:tab pos="914400" algn="l"/>
                <a:tab pos="1255713" algn="l"/>
                <a:tab pos="1652588" algn="l"/>
                <a:tab pos="2060575" algn="l"/>
              </a:tabLst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Futura Md BT" charset="0"/>
            </a:endParaRPr>
          </a:p>
          <a:p>
            <a:pPr marL="342900" indent="-342900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buFont typeface="Wingdings 2" charset="0"/>
              <a:buChar char=""/>
              <a:tabLst>
                <a:tab pos="914400" algn="l"/>
                <a:tab pos="1255713" algn="l"/>
                <a:tab pos="1652588" algn="l"/>
                <a:tab pos="2060575" algn="l"/>
              </a:tabLst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Futura Hv BT" charset="0"/>
            </a:endParaRP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5441950" y="1779255"/>
            <a:ext cx="3363693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800" b="1" u="sng" dirty="0">
                <a:solidFill>
                  <a:srgbClr val="376092"/>
                </a:solidFill>
                <a:latin typeface="Century Gothic" charset="0"/>
                <a:cs typeface="Century Gothic" charset="0"/>
              </a:rPr>
              <a:t>Resource Analysts</a:t>
            </a:r>
            <a:endParaRPr lang="en-US" sz="2800" u="sng" dirty="0">
              <a:solidFill>
                <a:srgbClr val="376092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>
                <a:latin typeface="Century Gothic" charset="0"/>
                <a:cs typeface="Century Gothic" charset="0"/>
              </a:rPr>
              <a:t>Doreen </a:t>
            </a:r>
            <a:r>
              <a:rPr lang="en-US" sz="2800" dirty="0" err="1">
                <a:latin typeface="Century Gothic" charset="0"/>
                <a:cs typeface="Century Gothic" charset="0"/>
              </a:rPr>
              <a:t>Marraffa</a:t>
            </a:r>
            <a:endParaRPr lang="en-US" sz="2800" dirty="0">
              <a:latin typeface="Century Gothic" charset="0"/>
              <a:cs typeface="Century Gothic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>
                <a:latin typeface="Century Gothic" charset="0"/>
                <a:cs typeface="Century Gothic" charset="0"/>
              </a:rPr>
              <a:t>Sue </a:t>
            </a:r>
            <a:r>
              <a:rPr lang="en-US" sz="2800" dirty="0" err="1">
                <a:latin typeface="Century Gothic" charset="0"/>
                <a:cs typeface="Century Gothic" charset="0"/>
              </a:rPr>
              <a:t>Dobert</a:t>
            </a:r>
            <a:endParaRPr lang="en-US" sz="2800" dirty="0">
              <a:latin typeface="Century Gothic" charset="0"/>
              <a:cs typeface="Century Gothic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>
                <a:latin typeface="Century Gothic" charset="0"/>
                <a:cs typeface="Century Gothic" charset="0"/>
              </a:rPr>
              <a:t>Mike </a:t>
            </a:r>
            <a:r>
              <a:rPr lang="en-US" sz="2800" dirty="0" err="1">
                <a:latin typeface="Century Gothic" charset="0"/>
                <a:cs typeface="Century Gothic" charset="0"/>
              </a:rPr>
              <a:t>Pappano</a:t>
            </a:r>
            <a:endParaRPr lang="en-US" sz="2800" dirty="0">
              <a:latin typeface="Century Gothic" charset="0"/>
              <a:cs typeface="Century Gothic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>
                <a:latin typeface="Century Gothic" charset="0"/>
                <a:cs typeface="Century Gothic" charset="0"/>
              </a:rPr>
              <a:t>Lisa </a:t>
            </a:r>
            <a:r>
              <a:rPr lang="en-US" sz="2800" dirty="0" err="1">
                <a:latin typeface="Century Gothic" charset="0"/>
                <a:cs typeface="Century Gothic" charset="0"/>
              </a:rPr>
              <a:t>Liedel</a:t>
            </a:r>
            <a:endParaRPr lang="en-US" sz="2800" dirty="0">
              <a:latin typeface="Century Gothic" charset="0"/>
              <a:cs typeface="Century Gothic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>
                <a:latin typeface="Century Gothic" charset="0"/>
                <a:cs typeface="Century Gothic" charset="0"/>
              </a:rPr>
              <a:t>Chad </a:t>
            </a:r>
            <a:r>
              <a:rPr lang="en-US" sz="2800" dirty="0" smtClean="0">
                <a:latin typeface="Century Gothic" charset="0"/>
                <a:cs typeface="Century Gothic" charset="0"/>
              </a:rPr>
              <a:t>Eastman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>
                <a:latin typeface="Century Gothic" charset="0"/>
                <a:cs typeface="Century Gothic" charset="0"/>
              </a:rPr>
              <a:t>Eddie Diego</a:t>
            </a:r>
            <a:endParaRPr lang="en-US" sz="2800" dirty="0">
              <a:latin typeface="Century Gothic" charset="0"/>
              <a:cs typeface="Century 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435603"/>
            <a:ext cx="6019800" cy="86727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en-US" dirty="0" smtClean="0">
                <a:latin typeface="Century Gothic" charset="0"/>
              </a:rPr>
              <a:t>Current Focus</a:t>
            </a:r>
            <a:endParaRPr lang="en-US" dirty="0">
              <a:latin typeface="Century Gothic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5864" y="1501547"/>
            <a:ext cx="8079271" cy="46703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100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IPv4 Depletion Planning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100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8.3 Transfers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100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Resource Classification Project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700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Identifying which resources are covered under RSA</a:t>
            </a:r>
            <a:endParaRPr lang="en-US" sz="1900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100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ARIN On-line</a:t>
            </a:r>
          </a:p>
          <a:p>
            <a:pPr marL="742950" lvl="2" indent="-3429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Continue work on enhancements, new requirements, and prioritization</a:t>
            </a:r>
            <a:endParaRPr lang="en-US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718488" y="634798"/>
            <a:ext cx="6288150" cy="9618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charset="0"/>
              </a:rPr>
              <a:t>Current IPv4 Inventory </a:t>
            </a:r>
            <a:br>
              <a:rPr lang="en-US" dirty="0">
                <a:latin typeface="Century Gothic" charset="0"/>
              </a:rPr>
            </a:br>
            <a:endParaRPr lang="en-US" sz="2400" dirty="0">
              <a:latin typeface="Century Gothic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718488" y="1599267"/>
            <a:ext cx="7301833" cy="40673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376092"/>
                </a:solidFill>
                <a:latin typeface="Century Gothic" charset="0"/>
              </a:rPr>
              <a:t>4.87 </a:t>
            </a:r>
            <a:r>
              <a:rPr lang="en-US" sz="2800" b="1" dirty="0">
                <a:solidFill>
                  <a:srgbClr val="376092"/>
                </a:solidFill>
                <a:latin typeface="Century Gothic" charset="0"/>
              </a:rPr>
              <a:t>/8 equivalents</a:t>
            </a:r>
            <a:r>
              <a:rPr lang="en-US" sz="2800" dirty="0">
                <a:solidFill>
                  <a:srgbClr val="376092"/>
                </a:solidFill>
                <a:latin typeface="Century Gothic" charset="0"/>
              </a:rPr>
              <a:t> </a:t>
            </a:r>
            <a:r>
              <a:rPr lang="en-US" sz="2800" dirty="0">
                <a:latin typeface="Century Gothic" charset="0"/>
              </a:rPr>
              <a:t>in the pool of </a:t>
            </a:r>
            <a:r>
              <a:rPr lang="ja-JP" altLang="en-US" sz="2800" b="1" dirty="0">
                <a:latin typeface="Century Gothic" charset="0"/>
              </a:rPr>
              <a:t>“</a:t>
            </a:r>
            <a:r>
              <a:rPr lang="en-US" altLang="ja-JP" sz="2800" b="1" dirty="0">
                <a:latin typeface="Century Gothic" charset="0"/>
              </a:rPr>
              <a:t>available addresses</a:t>
            </a:r>
            <a:r>
              <a:rPr lang="ja-JP" altLang="en-US" sz="2800" b="1" dirty="0">
                <a:latin typeface="Century Gothic" charset="0"/>
              </a:rPr>
              <a:t>”</a:t>
            </a:r>
            <a:endParaRPr lang="en-US" altLang="ja-JP" sz="2800" b="1" dirty="0">
              <a:latin typeface="Century Gothic" charset="0"/>
            </a:endParaRPr>
          </a:p>
          <a:p>
            <a:pPr>
              <a:lnSpc>
                <a:spcPct val="110000"/>
              </a:lnSpc>
            </a:pPr>
            <a:r>
              <a:rPr lang="en-US" sz="2800" b="1" smtClean="0">
                <a:solidFill>
                  <a:srgbClr val="376092"/>
                </a:solidFill>
                <a:latin typeface="Century Gothic" charset="0"/>
              </a:rPr>
              <a:t>4.82 </a:t>
            </a:r>
            <a:r>
              <a:rPr lang="en-US" sz="2800" b="1" dirty="0">
                <a:solidFill>
                  <a:srgbClr val="376092"/>
                </a:solidFill>
                <a:latin typeface="Century Gothic" charset="0"/>
              </a:rPr>
              <a:t>/16 equivalents </a:t>
            </a:r>
            <a:r>
              <a:rPr lang="en-US" sz="2800" dirty="0">
                <a:latin typeface="Century Gothic" charset="0"/>
              </a:rPr>
              <a:t>in </a:t>
            </a:r>
            <a:r>
              <a:rPr lang="en-US" sz="2800" dirty="0" smtClean="0">
                <a:latin typeface="Century Gothic" charset="0"/>
              </a:rPr>
              <a:t>the “RRH” bucket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latin typeface="Century Gothic" charset="0"/>
              </a:rPr>
              <a:t>    (RRH = returned, revoked, held)</a:t>
            </a:r>
          </a:p>
          <a:p>
            <a:pPr>
              <a:lnSpc>
                <a:spcPct val="110000"/>
              </a:lnSpc>
            </a:pPr>
            <a:r>
              <a:rPr lang="en-US" altLang="ja-JP" sz="2800" b="1" dirty="0">
                <a:solidFill>
                  <a:srgbClr val="376092"/>
                </a:solidFill>
                <a:latin typeface="Century Gothic" charset="0"/>
              </a:rPr>
              <a:t>1</a:t>
            </a:r>
            <a:r>
              <a:rPr lang="en-US" altLang="ja-JP" sz="2800" b="1" dirty="0" smtClean="0">
                <a:solidFill>
                  <a:srgbClr val="376092"/>
                </a:solidFill>
                <a:latin typeface="Century Gothic" charset="0"/>
              </a:rPr>
              <a:t> /10 reserved </a:t>
            </a:r>
            <a:endParaRPr lang="en-US" altLang="ja-JP" sz="2800" dirty="0">
              <a:solidFill>
                <a:srgbClr val="376092"/>
              </a:solidFill>
              <a:latin typeface="Century Gothic" charset="0"/>
            </a:endParaRPr>
          </a:p>
          <a:p>
            <a:pPr lvl="1">
              <a:lnSpc>
                <a:spcPct val="110000"/>
              </a:lnSpc>
            </a:pPr>
            <a:r>
              <a:rPr lang="en-US" altLang="ja-JP" sz="2400" dirty="0" smtClean="0">
                <a:latin typeface="Century Gothic" charset="0"/>
              </a:rPr>
              <a:t>For NRPM 4.10 “</a:t>
            </a:r>
            <a:r>
              <a:rPr lang="en-US" sz="2400" dirty="0"/>
              <a:t>Dedicated IPv4 block to facilitate IPv6 </a:t>
            </a:r>
            <a:r>
              <a:rPr lang="en-US" sz="2400" dirty="0" smtClean="0"/>
              <a:t>Deployment”</a:t>
            </a:r>
            <a:endParaRPr lang="en-US" altLang="ja-JP" sz="2400" dirty="0" smtClean="0">
              <a:latin typeface="Century 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39" y="579649"/>
            <a:ext cx="8229600" cy="949099"/>
          </a:xfrm>
        </p:spPr>
        <p:txBody>
          <a:bodyPr>
            <a:normAutofit/>
          </a:bodyPr>
          <a:lstStyle/>
          <a:p>
            <a:r>
              <a:rPr lang="en-US" dirty="0" smtClean="0"/>
              <a:t>Recovered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52410"/>
              </p:ext>
            </p:extLst>
          </p:nvPr>
        </p:nvGraphicFramePr>
        <p:xfrm>
          <a:off x="709139" y="1724685"/>
          <a:ext cx="7754470" cy="354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388"/>
                <a:gridCol w="3474789"/>
                <a:gridCol w="2672293"/>
              </a:tblGrid>
              <a:tr h="7617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IPv4 blocks</a:t>
                      </a:r>
                    </a:p>
                    <a:p>
                      <a:r>
                        <a:rPr lang="en-US" sz="2400" dirty="0" smtClean="0"/>
                        <a:t>(/16</a:t>
                      </a:r>
                      <a:r>
                        <a:rPr lang="en-US" sz="2400" baseline="0" dirty="0" smtClean="0"/>
                        <a:t> equivalents)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ASNs</a:t>
                      </a:r>
                      <a:endParaRPr lang="en-US" sz="2400" dirty="0"/>
                    </a:p>
                  </a:txBody>
                  <a:tcPr/>
                </a:tc>
              </a:tr>
              <a:tr h="4868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101.2     (85% returns)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1552   (12% returns)</a:t>
                      </a:r>
                      <a:endParaRPr lang="en-US" sz="2000" dirty="0"/>
                    </a:p>
                  </a:txBody>
                  <a:tcPr/>
                </a:tc>
              </a:tr>
              <a:tr h="4868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178.6     (87%</a:t>
                      </a:r>
                      <a:r>
                        <a:rPr lang="en-US" sz="2000" baseline="0" dirty="0" smtClean="0"/>
                        <a:t> returns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704     (28% returns)</a:t>
                      </a:r>
                      <a:endParaRPr lang="en-US" sz="2000" dirty="0"/>
                    </a:p>
                  </a:txBody>
                  <a:tcPr/>
                </a:tc>
              </a:tr>
              <a:tr h="4868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133.10   (86%</a:t>
                      </a:r>
                      <a:r>
                        <a:rPr lang="en-US" sz="2000" baseline="0" dirty="0" smtClean="0"/>
                        <a:t> returns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462     (40% returns)</a:t>
                      </a:r>
                      <a:endParaRPr lang="en-US" sz="2000" dirty="0"/>
                    </a:p>
                  </a:txBody>
                  <a:tcPr/>
                </a:tc>
              </a:tr>
              <a:tr h="4868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44.5       (49% returns)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1446   (32% returns)</a:t>
                      </a:r>
                      <a:endParaRPr lang="en-US" sz="2000" dirty="0"/>
                    </a:p>
                  </a:txBody>
                  <a:tcPr/>
                </a:tc>
              </a:tr>
              <a:tr h="77528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284.4     (96% returns)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365     (39% returns)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243"/>
            <a:ext cx="8229600" cy="1249748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Resource Classification </a:t>
            </a:r>
            <a:br>
              <a:rPr lang="en-US" sz="3800" dirty="0" smtClean="0"/>
            </a:br>
            <a:r>
              <a:rPr lang="en-US" sz="3800" dirty="0" smtClean="0"/>
              <a:t>Project Stats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11376"/>
            <a:ext cx="8229599" cy="3841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47,103</a:t>
            </a:r>
            <a:r>
              <a:rPr lang="en-US" dirty="0" smtClean="0"/>
              <a:t> </a:t>
            </a:r>
            <a:r>
              <a:rPr lang="en-US" dirty="0"/>
              <a:t>total </a:t>
            </a:r>
            <a:r>
              <a:rPr lang="en-US" dirty="0" smtClean="0"/>
              <a:t>network registration records in ARIN’s </a:t>
            </a:r>
            <a:r>
              <a:rPr lang="en-US" dirty="0" err="1" smtClean="0"/>
              <a:t>db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19,294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(41%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800" dirty="0" smtClean="0"/>
              <a:t>are covered under RSA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376092"/>
                </a:solidFill>
              </a:rPr>
              <a:t>30,469</a:t>
            </a:r>
            <a:r>
              <a:rPr lang="en-US" dirty="0" smtClean="0"/>
              <a:t> </a:t>
            </a:r>
            <a:r>
              <a:rPr lang="en-US" dirty="0"/>
              <a:t>total </a:t>
            </a:r>
            <a:r>
              <a:rPr lang="en-US" dirty="0" smtClean="0"/>
              <a:t>ASN registration records in ARIN’s </a:t>
            </a:r>
            <a:r>
              <a:rPr lang="en-US" dirty="0" err="1" smtClean="0"/>
              <a:t>db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376092"/>
                </a:solidFill>
              </a:rPr>
              <a:t>17,451</a:t>
            </a:r>
            <a:r>
              <a:rPr lang="en-US" sz="2800" b="1" dirty="0">
                <a:solidFill>
                  <a:srgbClr val="376092"/>
                </a:solidFill>
              </a:rPr>
              <a:t>(58%) </a:t>
            </a:r>
            <a:r>
              <a:rPr lang="en-US" sz="2800" dirty="0" smtClean="0"/>
              <a:t>are covered under RSA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5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72" y="419870"/>
            <a:ext cx="84767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Century Gothic"/>
                <a:cs typeface="Century Gothic"/>
              </a:rPr>
              <a:t>IPv4 RSA Coverage</a:t>
            </a:r>
            <a:endParaRPr lang="en-US" sz="3400" b="1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19857" y="1045942"/>
            <a:ext cx="472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/24s Covered Under RSA, LRSA, or no RSA</a:t>
            </a:r>
          </a:p>
          <a:p>
            <a:endParaRPr lang="en-US" dirty="0"/>
          </a:p>
        </p:txBody>
      </p:sp>
      <p:pic>
        <p:nvPicPr>
          <p:cNvPr id="7" name="Picture 6" descr="v4_Rsa_coverag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68" y="1424768"/>
            <a:ext cx="5529948" cy="45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9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397" y="559178"/>
            <a:ext cx="84561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Century Gothic"/>
                <a:cs typeface="Century Gothic"/>
              </a:rPr>
              <a:t>Total Organizations Served by ARIN</a:t>
            </a:r>
            <a:endParaRPr lang="en-US" sz="3400" b="1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orgs_served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88950"/>
            <a:ext cx="6489409" cy="47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1270" y="401283"/>
            <a:ext cx="827095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>IPv4 </a:t>
            </a:r>
            <a:r>
              <a:rPr lang="en-US" sz="4000" dirty="0" err="1" smtClean="0">
                <a:latin typeface="Century Gothic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> IPv6 Subscribers</a:t>
            </a:r>
            <a:endParaRPr lang="en-US" sz="40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38" y="1082416"/>
            <a:ext cx="7005065" cy="49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5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9269</TotalTime>
  <Words>329</Words>
  <Application>Microsoft Macintosh PowerPoint</Application>
  <PresentationFormat>On-screen Show (4:3)</PresentationFormat>
  <Paragraphs>79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Leslie Nobile</vt:lpstr>
      <vt:lpstr>RSD Team</vt:lpstr>
      <vt:lpstr>PowerPoint Presentation</vt:lpstr>
      <vt:lpstr>Current IPv4 Inventory  </vt:lpstr>
      <vt:lpstr>Recovered Resources</vt:lpstr>
      <vt:lpstr>Resource Classification  Project Stats</vt:lpstr>
      <vt:lpstr>PowerPoint Presentation</vt:lpstr>
      <vt:lpstr>PowerPoint Presentation</vt:lpstr>
      <vt:lpstr>PowerPoint Presentation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Jason Byrne</cp:lastModifiedBy>
  <cp:revision>63</cp:revision>
  <dcterms:created xsi:type="dcterms:W3CDTF">2012-02-16T19:19:44Z</dcterms:created>
  <dcterms:modified xsi:type="dcterms:W3CDTF">2012-04-25T15:58:59Z</dcterms:modified>
</cp:coreProperties>
</file>