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2" r:id="rId3"/>
    <p:sldId id="267" r:id="rId4"/>
    <p:sldId id="265" r:id="rId5"/>
    <p:sldId id="263" r:id="rId6"/>
    <p:sldId id="262" r:id="rId7"/>
    <p:sldId id="261" r:id="rId8"/>
    <p:sldId id="268" r:id="rId9"/>
    <p:sldId id="270" r:id="rId10"/>
    <p:sldId id="273" r:id="rId11"/>
    <p:sldId id="271" r:id="rId12"/>
    <p:sldId id="258" r:id="rId13"/>
    <p:sldId id="257" r:id="rId14"/>
    <p:sldId id="26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414" autoAdjust="0"/>
  </p:normalViewPr>
  <p:slideViewPr>
    <p:cSldViewPr snapToGrid="0" snapToObjects="1">
      <p:cViewPr>
        <p:scale>
          <a:sx n="95" d="100"/>
          <a:sy n="95" d="100"/>
        </p:scale>
        <p:origin x="-872" y="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B58CB-1C86-2F41-B30A-69A42EB56037}" type="datetimeFigureOut">
              <a:rPr lang="en-US" smtClean="0"/>
              <a:t>4/24/12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585E9-8884-5748-8739-00D44F9E3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880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6F052-86A8-3240-A117-0BD45CF3D631}" type="datetimeFigureOut">
              <a:rPr lang="en-US" smtClean="0"/>
              <a:t>4/24/12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25433-3B02-4E4E-96AD-65426B0DD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11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25433-3B02-4E4E-96AD-65426B0DD1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3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25433-3B02-4E4E-96AD-65426B0DD1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46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sz="1200" dirty="0" smtClean="0">
                <a:latin typeface="Century Gothic" charset="0"/>
                <a:cs typeface="Century Gothic" charset="0"/>
              </a:rPr>
              <a:t>Over</a:t>
            </a:r>
            <a:r>
              <a:rPr lang="en-US" sz="1200" baseline="0" dirty="0" smtClean="0">
                <a:latin typeface="Century Gothic" charset="0"/>
                <a:cs typeface="Century Gothic" charset="0"/>
              </a:rPr>
              <a:t> 500</a:t>
            </a:r>
            <a:r>
              <a:rPr lang="en-US" sz="1200" dirty="0" smtClean="0">
                <a:latin typeface="Century Gothic" charset="0"/>
                <a:cs typeface="Century Gothic" charset="0"/>
              </a:rPr>
              <a:t> new Twitter</a:t>
            </a:r>
            <a:r>
              <a:rPr lang="en-US" sz="1200" baseline="0" dirty="0" smtClean="0">
                <a:latin typeface="Century Gothic" charset="0"/>
                <a:cs typeface="Century Gothic" charset="0"/>
              </a:rPr>
              <a:t> followers since our October meeting and over 150 new Facebook fans</a:t>
            </a:r>
          </a:p>
          <a:p>
            <a:pPr eaLnBrk="1" hangingPunct="1">
              <a:spcAft>
                <a:spcPts val="1200"/>
              </a:spcAft>
            </a:pPr>
            <a:r>
              <a:rPr lang="en-US" sz="1200" baseline="0" dirty="0" smtClean="0">
                <a:latin typeface="Century Gothic" charset="0"/>
                <a:cs typeface="Century Gothic" charset="0"/>
              </a:rPr>
              <a:t>ARIN has been mentioned on Twitter over 900 times since </a:t>
            </a:r>
            <a:r>
              <a:rPr lang="en-US" sz="1200" baseline="0" smtClean="0">
                <a:latin typeface="Century Gothic" charset="0"/>
                <a:cs typeface="Century Gothic" charset="0"/>
              </a:rPr>
              <a:t>November 2011</a:t>
            </a:r>
            <a:endParaRPr lang="en-US" sz="1200" baseline="0" dirty="0" smtClean="0">
              <a:latin typeface="Century Gothic" charset="0"/>
              <a:cs typeface="Century Gothic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US" sz="1200" baseline="0" dirty="0" smtClean="0">
                <a:latin typeface="Century Gothic" charset="0"/>
                <a:cs typeface="Century Gothic" charset="0"/>
              </a:rPr>
              <a:t>ARIN’s social networks have driven over 1,600 visits to the </a:t>
            </a:r>
            <a:r>
              <a:rPr lang="en-US" sz="1200" baseline="0" dirty="0" err="1" smtClean="0">
                <a:latin typeface="Century Gothic" charset="0"/>
                <a:cs typeface="Century Gothic" charset="0"/>
              </a:rPr>
              <a:t>TeamARIN.net</a:t>
            </a:r>
            <a:r>
              <a:rPr lang="en-US" sz="1200" baseline="0" dirty="0" smtClean="0">
                <a:latin typeface="Century Gothic" charset="0"/>
                <a:cs typeface="Century Gothic" charset="0"/>
              </a:rPr>
              <a:t> site since Nov 1, 2011. (This is the result of including links to the education page, </a:t>
            </a:r>
            <a:r>
              <a:rPr lang="en-US" sz="1200" baseline="0" dirty="0" err="1" smtClean="0">
                <a:latin typeface="Century Gothic" charset="0"/>
                <a:cs typeface="Century Gothic" charset="0"/>
              </a:rPr>
              <a:t>etc</a:t>
            </a:r>
            <a:r>
              <a:rPr lang="en-US" sz="1200" baseline="0" dirty="0" smtClean="0">
                <a:latin typeface="Century Gothic" charset="0"/>
                <a:cs typeface="Century Gothic" charset="0"/>
              </a:rPr>
              <a:t>, on Twitter, Facebook, and other sites)</a:t>
            </a:r>
          </a:p>
          <a:p>
            <a:pPr eaLnBrk="1" hangingPunct="1">
              <a:spcAft>
                <a:spcPts val="1200"/>
              </a:spcAft>
            </a:pPr>
            <a:r>
              <a:rPr lang="en-US" sz="1200" baseline="0" dirty="0" smtClean="0">
                <a:latin typeface="Century Gothic" charset="0"/>
                <a:ea typeface="ＭＳ Ｐゴシック" charset="0"/>
                <a:cs typeface="Century Gothic" charset="0"/>
              </a:rPr>
              <a:t>What are we tweeting about – where we are exhibiting or speaking, IPv6 articles, blogs about important ways to participate in ARIN… what would you like us to be tweeting?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8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F8846B-C57B-C543-89B9-495C1FF0C82B}" type="slidenum">
              <a:rPr lang="en-US" sz="1200">
                <a:latin typeface="Calibri" charset="0"/>
              </a:rPr>
              <a:pPr eaLnBrk="1" hangingPunct="1"/>
              <a:t>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51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87026"/>
            <a:ext cx="7772400" cy="1470025"/>
          </a:xfrm>
        </p:spPr>
        <p:txBody>
          <a:bodyPr>
            <a:normAutofit/>
          </a:bodyPr>
          <a:lstStyle>
            <a:lvl1pPr>
              <a:defRPr sz="42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5631" y="5257051"/>
            <a:ext cx="7256127" cy="1159503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730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/>
                <a:cs typeface="Century Gothic"/>
              </a:defRPr>
            </a:lvl1pPr>
            <a:lvl2pPr>
              <a:defRPr>
                <a:latin typeface="Century Gothic"/>
                <a:cs typeface="Century Gothic"/>
              </a:defRPr>
            </a:lvl2pPr>
            <a:lvl3pPr>
              <a:defRPr b="1">
                <a:latin typeface="Century Gothic"/>
                <a:cs typeface="Century Gothic"/>
              </a:defRPr>
            </a:lvl3pPr>
            <a:lvl4pPr>
              <a:defRPr>
                <a:latin typeface="Century Gothic"/>
                <a:cs typeface="Century Gothic"/>
              </a:defRPr>
            </a:lvl4pPr>
            <a:lvl5pPr>
              <a:defRPr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3621" y="6222670"/>
            <a:ext cx="532063" cy="365125"/>
          </a:xfrm>
        </p:spPr>
        <p:txBody>
          <a:bodyPr/>
          <a:lstStyle/>
          <a:p>
            <a:fld id="{AF30A753-F8FB-2347-AFA5-F3BA184B9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75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2" y="0"/>
            <a:ext cx="9150362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/>
                <a:cs typeface="Century Gothic"/>
              </a:defRPr>
            </a:lvl1pPr>
            <a:lvl2pPr>
              <a:defRPr>
                <a:latin typeface="Century Gothic"/>
                <a:cs typeface="Century Gothic"/>
              </a:defRPr>
            </a:lvl2pPr>
            <a:lvl3pPr>
              <a:defRPr b="1">
                <a:latin typeface="Century Gothic"/>
                <a:cs typeface="Century Gothic"/>
              </a:defRPr>
            </a:lvl3pPr>
            <a:lvl4pPr>
              <a:defRPr>
                <a:latin typeface="Century Gothic"/>
                <a:cs typeface="Century Gothic"/>
              </a:defRPr>
            </a:lvl4pPr>
            <a:lvl5pPr>
              <a:defRPr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3621" y="6222670"/>
            <a:ext cx="532063" cy="365125"/>
          </a:xfrm>
        </p:spPr>
        <p:txBody>
          <a:bodyPr/>
          <a:lstStyle/>
          <a:p>
            <a:fld id="{AF30A753-F8FB-2347-AFA5-F3BA184B9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25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3621" y="6222670"/>
            <a:ext cx="532063" cy="365125"/>
          </a:xfrm>
        </p:spPr>
        <p:txBody>
          <a:bodyPr/>
          <a:lstStyle/>
          <a:p>
            <a:fld id="{AF30A753-F8FB-2347-AFA5-F3BA184B9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9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Century Gothic"/>
                <a:cs typeface="Century Gothic"/>
              </a:defRPr>
            </a:lvl1pPr>
            <a:lvl2pPr>
              <a:defRPr sz="2400">
                <a:latin typeface="Century Gothic"/>
                <a:cs typeface="Century Gothic"/>
              </a:defRPr>
            </a:lvl2pPr>
            <a:lvl3pPr>
              <a:defRPr sz="2000">
                <a:latin typeface="Century Gothic"/>
                <a:cs typeface="Century Gothic"/>
              </a:defRPr>
            </a:lvl3pPr>
            <a:lvl4pPr>
              <a:defRPr sz="1800">
                <a:latin typeface="Century Gothic"/>
                <a:cs typeface="Century Gothic"/>
              </a:defRPr>
            </a:lvl4pPr>
            <a:lvl5pPr>
              <a:defRPr sz="1800">
                <a:latin typeface="Century Gothic"/>
                <a:cs typeface="Century Gothic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3621" y="6222670"/>
            <a:ext cx="532063" cy="365125"/>
          </a:xfrm>
        </p:spPr>
        <p:txBody>
          <a:bodyPr/>
          <a:lstStyle/>
          <a:p>
            <a:fld id="{AF30A753-F8FB-2347-AFA5-F3BA184B9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05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Century Gothic"/>
                <a:cs typeface="Century Gothic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entury Gothic"/>
                <a:cs typeface="Century Gothic"/>
              </a:defRPr>
            </a:lvl1pPr>
            <a:lvl2pPr>
              <a:defRPr sz="2000">
                <a:latin typeface="Century Gothic"/>
                <a:cs typeface="Century Gothic"/>
              </a:defRPr>
            </a:lvl2pPr>
            <a:lvl3pPr>
              <a:defRPr sz="1800">
                <a:latin typeface="Century Gothic"/>
                <a:cs typeface="Century Gothic"/>
              </a:defRPr>
            </a:lvl3pPr>
            <a:lvl4pPr>
              <a:defRPr sz="1600">
                <a:latin typeface="Century Gothic"/>
                <a:cs typeface="Century Gothic"/>
              </a:defRPr>
            </a:lvl4pPr>
            <a:lvl5pPr>
              <a:defRPr sz="1600">
                <a:latin typeface="Century Gothic"/>
                <a:cs typeface="Century Gothic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entury Gothic"/>
                <a:cs typeface="Century Gothic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entury Gothic"/>
                <a:cs typeface="Century Gothic"/>
              </a:defRPr>
            </a:lvl1pPr>
            <a:lvl2pPr>
              <a:defRPr sz="2000">
                <a:latin typeface="Century Gothic"/>
                <a:cs typeface="Century Gothic"/>
              </a:defRPr>
            </a:lvl2pPr>
            <a:lvl3pPr>
              <a:defRPr sz="1800">
                <a:latin typeface="Century Gothic"/>
                <a:cs typeface="Century Gothic"/>
              </a:defRPr>
            </a:lvl3pPr>
            <a:lvl4pPr>
              <a:defRPr sz="1600">
                <a:latin typeface="Century Gothic"/>
                <a:cs typeface="Century Gothic"/>
              </a:defRPr>
            </a:lvl4pPr>
            <a:lvl5pPr>
              <a:defRPr sz="1600">
                <a:latin typeface="Century Gothic"/>
                <a:cs typeface="Century Gothic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3621" y="6222670"/>
            <a:ext cx="532063" cy="365125"/>
          </a:xfrm>
        </p:spPr>
        <p:txBody>
          <a:bodyPr/>
          <a:lstStyle/>
          <a:p>
            <a:fld id="{AF30A753-F8FB-2347-AFA5-F3BA184B9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6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3621" y="6222670"/>
            <a:ext cx="532063" cy="365125"/>
          </a:xfrm>
        </p:spPr>
        <p:txBody>
          <a:bodyPr/>
          <a:lstStyle/>
          <a:p>
            <a:fld id="{AF30A753-F8FB-2347-AFA5-F3BA184B9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6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3621" y="6222670"/>
            <a:ext cx="532063" cy="365125"/>
          </a:xfrm>
        </p:spPr>
        <p:txBody>
          <a:bodyPr/>
          <a:lstStyle/>
          <a:p>
            <a:fld id="{AF30A753-F8FB-2347-AFA5-F3BA184B9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67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55F8E-B751-7E42-95E6-F0201CF635B5}" type="datetime1">
              <a:rPr lang="en-US" smtClean="0"/>
              <a:t>4/24/12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0A753-F8FB-2347-AFA5-F3BA184B92E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51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arin-issued@arin.net" TargetMode="External"/><Relationship Id="rId4" Type="http://schemas.openxmlformats.org/officeDocument/2006/relationships/hyperlink" Target="mailto:arin-tech-discuss@arin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arin-consult@arin.ne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rin.net/" TargetMode="External"/><Relationship Id="rId3" Type="http://schemas.openxmlformats.org/officeDocument/2006/relationships/hyperlink" Target="mailto:info@arin.ne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129" y="3875628"/>
            <a:ext cx="8417895" cy="1470025"/>
          </a:xfrm>
        </p:spPr>
        <p:txBody>
          <a:bodyPr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Communications </a:t>
            </a:r>
            <a:br>
              <a:rPr lang="en-US" sz="4300" b="1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43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and Member Services</a:t>
            </a:r>
            <a:endParaRPr lang="en-US" sz="43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129" y="5307851"/>
            <a:ext cx="8417895" cy="115950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Susan Hamlin</a:t>
            </a: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47384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ands up vancouv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971884"/>
            <a:ext cx="822960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A753-F8FB-2347-AFA5-F3BA184B92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43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entury Gothic" pitchFamily="34" charset="0"/>
                <a:ea typeface="ＭＳ Ｐゴシック" charset="-128"/>
              </a:rPr>
              <a:t/>
            </a:r>
            <a:br>
              <a:rPr lang="en-US" dirty="0" smtClean="0">
                <a:latin typeface="Century Gothic" pitchFamily="34" charset="0"/>
                <a:ea typeface="ＭＳ Ｐゴシック" charset="-128"/>
              </a:rPr>
            </a:br>
            <a:r>
              <a:rPr lang="en-US" dirty="0" smtClean="0">
                <a:latin typeface="Century Gothic" pitchFamily="34" charset="0"/>
                <a:ea typeface="ＭＳ Ｐゴシック" charset="-128"/>
              </a:rPr>
              <a:t>Your Participation: Mailing Lists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A753-F8FB-2347-AFA5-F3BA184B92E5}" type="slidenum">
              <a:rPr lang="en-US" smtClean="0"/>
              <a:t>11</a:t>
            </a:fld>
            <a:endParaRPr lang="en-US"/>
          </a:p>
        </p:txBody>
      </p:sp>
      <p:sp>
        <p:nvSpPr>
          <p:cNvPr id="204802" name="Rectangle 3"/>
          <p:cNvSpPr>
            <a:spLocks noChangeArrowheads="1"/>
          </p:cNvSpPr>
          <p:nvPr/>
        </p:nvSpPr>
        <p:spPr bwMode="auto">
          <a:xfrm>
            <a:off x="434975" y="-10744200"/>
            <a:ext cx="8229600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ARIN Mailing Lists</a:t>
            </a:r>
          </a:p>
          <a:p>
            <a:endParaRPr lang="en-US"/>
          </a:p>
          <a:p>
            <a:endParaRPr lang="en-US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    </a:t>
            </a:r>
          </a:p>
          <a:p>
            <a:endParaRPr lang="en-US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  <a:p>
            <a:r>
              <a:rPr lang="en-US">
                <a:solidFill>
                  <a:srgbClr val="0000FF"/>
                </a:solidFill>
                <a:latin typeface="Calibri" pitchFamily="34" charset="0"/>
              </a:rPr>
              <a:t>ARIN Consultation - </a:t>
            </a:r>
            <a:r>
              <a:rPr lang="en-US">
                <a:solidFill>
                  <a:srgbClr val="0000FF"/>
                </a:solidFill>
                <a:latin typeface="Calibri" pitchFamily="34" charset="0"/>
                <a:hlinkClick r:id="rId2"/>
              </a:rPr>
              <a:t>arin</a:t>
            </a:r>
            <a:r>
              <a:rPr lang="en-US">
                <a:latin typeface="Calibri" pitchFamily="34" charset="0"/>
                <a:hlinkClick r:id="rId2"/>
              </a:rPr>
              <a:t>-consult@arin.net</a:t>
            </a:r>
            <a:endParaRPr lang="en-US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Open to the general public. Used in conjunction with the ARIN Consultation and Suggestion Process (ACSP) to gather comments, this list is only open when there is a call for comments 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>
                <a:solidFill>
                  <a:srgbClr val="0000FF"/>
                </a:solidFill>
                <a:latin typeface="Calibri" pitchFamily="34" charset="0"/>
              </a:rPr>
              <a:t>ARIN Issued - </a:t>
            </a:r>
            <a:r>
              <a:rPr lang="en-US">
                <a:solidFill>
                  <a:srgbClr val="0000FF"/>
                </a:solidFill>
                <a:latin typeface="Calibri" pitchFamily="34" charset="0"/>
                <a:hlinkClick r:id="rId3"/>
              </a:rPr>
              <a:t>arin-issued@arin.net</a:t>
            </a:r>
            <a:endParaRPr lang="en-US">
              <a:solidFill>
                <a:srgbClr val="0000FF"/>
              </a:solidFill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Read-only list open to the general public. Used by ARIN staff to provide a daily report of IPv4 and IPv6 addresses returned and IPv4 and IPv6 addresses issued directly by ARIN or address blocks returned to ARIN's free pool.</a:t>
            </a:r>
          </a:p>
          <a:p>
            <a:r>
              <a:rPr lang="en-US">
                <a:latin typeface="Calibri" pitchFamily="34" charset="0"/>
              </a:rPr>
              <a:t>   </a:t>
            </a:r>
          </a:p>
          <a:p>
            <a:r>
              <a:rPr lang="en-US">
                <a:solidFill>
                  <a:srgbClr val="0000FF"/>
                </a:solidFill>
                <a:latin typeface="Calibri" pitchFamily="34" charset="0"/>
              </a:rPr>
              <a:t>ARIN Technical Discussions - </a:t>
            </a:r>
            <a:r>
              <a:rPr lang="en-US">
                <a:solidFill>
                  <a:srgbClr val="0000FF"/>
                </a:solidFill>
                <a:latin typeface="Calibri" pitchFamily="34" charset="0"/>
                <a:hlinkClick r:id="rId4"/>
              </a:rPr>
              <a:t>arin-tech-discuss@arin.net</a:t>
            </a:r>
            <a:endParaRPr lang="en-US">
              <a:solidFill>
                <a:srgbClr val="0000FF"/>
              </a:solidFill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Open to the general public. Provided for those interested in providing technical feedback to ARIN on experiences in the use or evaluation of current ARIN services and features in development.</a:t>
            </a:r>
          </a:p>
        </p:txBody>
      </p:sp>
      <p:sp>
        <p:nvSpPr>
          <p:cNvPr id="204803" name="Rectangle 4"/>
          <p:cNvSpPr>
            <a:spLocks noChangeArrowheads="1"/>
          </p:cNvSpPr>
          <p:nvPr/>
        </p:nvSpPr>
        <p:spPr bwMode="auto">
          <a:xfrm>
            <a:off x="438150" y="1752600"/>
            <a:ext cx="85344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latin typeface="Century Gothic"/>
                <a:cs typeface="Century Gothic"/>
              </a:rPr>
              <a:t>http:/</a:t>
            </a:r>
            <a:r>
              <a:rPr lang="en-US" sz="2400" b="1" dirty="0">
                <a:latin typeface="Century Gothic"/>
                <a:cs typeface="Century Gothic"/>
              </a:rPr>
              <a:t>/</a:t>
            </a:r>
            <a:r>
              <a:rPr lang="en-US" sz="2400" b="1" dirty="0" err="1">
                <a:latin typeface="Century Gothic"/>
                <a:cs typeface="Century Gothic"/>
              </a:rPr>
              <a:t>www.arin.net</a:t>
            </a:r>
            <a:r>
              <a:rPr lang="en-US" sz="2400" b="1" dirty="0">
                <a:latin typeface="Century Gothic"/>
                <a:cs typeface="Century Gothic"/>
              </a:rPr>
              <a:t>/participate/</a:t>
            </a:r>
            <a:r>
              <a:rPr lang="en-US" sz="2400" b="1" dirty="0" err="1">
                <a:latin typeface="Century Gothic"/>
                <a:cs typeface="Century Gothic"/>
              </a:rPr>
              <a:t>mailing_lists</a:t>
            </a:r>
            <a:r>
              <a:rPr lang="en-US" sz="2400" b="1" dirty="0">
                <a:latin typeface="Century Gothic"/>
                <a:cs typeface="Century Gothic"/>
              </a:rPr>
              <a:t>/</a:t>
            </a:r>
            <a:r>
              <a:rPr lang="en-US" sz="2400" b="1" dirty="0" err="1">
                <a:latin typeface="Century Gothic"/>
                <a:cs typeface="Century Gothic"/>
              </a:rPr>
              <a:t>index.html</a:t>
            </a:r>
            <a:endParaRPr lang="en-US" sz="2400" b="1" dirty="0">
              <a:latin typeface="Century Gothic"/>
              <a:cs typeface="Century Gothic"/>
            </a:endParaRPr>
          </a:p>
        </p:txBody>
      </p:sp>
      <p:sp>
        <p:nvSpPr>
          <p:cNvPr id="204804" name="Rectangle 6"/>
          <p:cNvSpPr>
            <a:spLocks noChangeArrowheads="1"/>
          </p:cNvSpPr>
          <p:nvPr/>
        </p:nvSpPr>
        <p:spPr bwMode="auto">
          <a:xfrm>
            <a:off x="685800" y="1982788"/>
            <a:ext cx="77724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b="1" dirty="0" smtClean="0">
              <a:latin typeface="Century Gothic"/>
              <a:cs typeface="Century Gothic"/>
            </a:endParaRPr>
          </a:p>
          <a:p>
            <a:r>
              <a:rPr lang="en-US" sz="2000" b="1" dirty="0" smtClean="0">
                <a:latin typeface="Century Gothic"/>
                <a:cs typeface="Century Gothic"/>
              </a:rPr>
              <a:t>Open to the public:</a:t>
            </a:r>
          </a:p>
          <a:p>
            <a:r>
              <a:rPr lang="en-US" sz="2000" dirty="0" smtClean="0">
                <a:latin typeface="Century Gothic"/>
                <a:cs typeface="Century Gothic"/>
              </a:rPr>
              <a:t>ARIN Announce:  arin</a:t>
            </a:r>
            <a:r>
              <a:rPr lang="en-US" sz="2000" dirty="0">
                <a:latin typeface="Century Gothic"/>
                <a:cs typeface="Century Gothic"/>
              </a:rPr>
              <a:t>-announce@arin.net</a:t>
            </a:r>
          </a:p>
          <a:p>
            <a:r>
              <a:rPr lang="en-US" sz="2000" dirty="0" smtClean="0">
                <a:latin typeface="Century Gothic"/>
                <a:cs typeface="Century Gothic"/>
              </a:rPr>
              <a:t>ARIN </a:t>
            </a:r>
            <a:r>
              <a:rPr lang="en-US" sz="2000" dirty="0">
                <a:latin typeface="Century Gothic"/>
                <a:cs typeface="Century Gothic"/>
              </a:rPr>
              <a:t>Issued: arin-issued@</a:t>
            </a:r>
            <a:r>
              <a:rPr lang="en-US" sz="2000" dirty="0" smtClean="0">
                <a:latin typeface="Century Gothic"/>
                <a:cs typeface="Century Gothic"/>
              </a:rPr>
              <a:t>arin.net</a:t>
            </a:r>
          </a:p>
          <a:p>
            <a:r>
              <a:rPr lang="en-US" sz="2000" dirty="0">
                <a:latin typeface="Century Gothic"/>
                <a:cs typeface="Century Gothic"/>
              </a:rPr>
              <a:t>Suggestions: </a:t>
            </a:r>
            <a:r>
              <a:rPr lang="en-US" sz="2000" dirty="0" err="1">
                <a:latin typeface="Century Gothic"/>
                <a:cs typeface="Century Gothic"/>
              </a:rPr>
              <a:t>arin-suggestions@arin.net</a:t>
            </a:r>
            <a:endParaRPr lang="en-US" sz="2000" dirty="0">
              <a:latin typeface="Century Gothic"/>
              <a:cs typeface="Century Gothic"/>
            </a:endParaRPr>
          </a:p>
          <a:p>
            <a:endParaRPr lang="en-US" sz="2000" u="sng" dirty="0">
              <a:latin typeface="Century Gothic"/>
              <a:cs typeface="Century Gothic"/>
            </a:endParaRPr>
          </a:p>
          <a:p>
            <a:r>
              <a:rPr lang="en-US" sz="2000" dirty="0" smtClean="0">
                <a:latin typeface="Century Gothic"/>
                <a:cs typeface="Century Gothic"/>
              </a:rPr>
              <a:t>ARIN </a:t>
            </a:r>
            <a:r>
              <a:rPr lang="en-US" sz="2000" dirty="0">
                <a:latin typeface="Century Gothic"/>
                <a:cs typeface="Century Gothic"/>
              </a:rPr>
              <a:t>Public </a:t>
            </a:r>
            <a:r>
              <a:rPr lang="en-US" sz="2000" dirty="0" smtClean="0">
                <a:latin typeface="Century Gothic"/>
                <a:cs typeface="Century Gothic"/>
              </a:rPr>
              <a:t>Policy: arin</a:t>
            </a:r>
            <a:r>
              <a:rPr lang="en-US" sz="2000" dirty="0">
                <a:latin typeface="Century Gothic"/>
                <a:cs typeface="Century Gothic"/>
              </a:rPr>
              <a:t>-ppml@arin.net</a:t>
            </a:r>
          </a:p>
          <a:p>
            <a:r>
              <a:rPr lang="en-US" sz="2000" dirty="0" smtClean="0">
                <a:latin typeface="Century Gothic"/>
                <a:cs typeface="Century Gothic"/>
              </a:rPr>
              <a:t>ARIN </a:t>
            </a:r>
            <a:r>
              <a:rPr lang="en-US" sz="2000" dirty="0">
                <a:latin typeface="Century Gothic"/>
                <a:cs typeface="Century Gothic"/>
              </a:rPr>
              <a:t>Technical </a:t>
            </a:r>
            <a:r>
              <a:rPr lang="en-US" sz="2000" dirty="0" smtClean="0">
                <a:latin typeface="Century Gothic"/>
                <a:cs typeface="Century Gothic"/>
              </a:rPr>
              <a:t>Discussions: arin</a:t>
            </a:r>
            <a:r>
              <a:rPr lang="en-US" sz="2000" dirty="0">
                <a:latin typeface="Century Gothic"/>
                <a:cs typeface="Century Gothic"/>
              </a:rPr>
              <a:t>-tech-discuss@</a:t>
            </a:r>
            <a:r>
              <a:rPr lang="en-US" sz="2000" dirty="0" smtClean="0">
                <a:latin typeface="Century Gothic"/>
                <a:cs typeface="Century Gothic"/>
              </a:rPr>
              <a:t>arin.net</a:t>
            </a:r>
          </a:p>
          <a:p>
            <a:r>
              <a:rPr lang="en-US" sz="2000" dirty="0">
                <a:latin typeface="Century Gothic"/>
                <a:cs typeface="Century Gothic"/>
              </a:rPr>
              <a:t>ARIN Consultation: arin-consult@arin.net</a:t>
            </a:r>
          </a:p>
          <a:p>
            <a:endParaRPr lang="en-US" sz="2000" dirty="0" smtClean="0">
              <a:latin typeface="Century Gothic"/>
              <a:cs typeface="Century Gothic"/>
            </a:endParaRPr>
          </a:p>
          <a:p>
            <a:r>
              <a:rPr lang="en-US" sz="2000" b="1" dirty="0" smtClean="0">
                <a:latin typeface="Century Gothic"/>
                <a:cs typeface="Century Gothic"/>
              </a:rPr>
              <a:t>Members only:</a:t>
            </a:r>
          </a:p>
          <a:p>
            <a:r>
              <a:rPr lang="en-US" sz="2000" dirty="0">
                <a:latin typeface="Century Gothic"/>
                <a:cs typeface="Century Gothic"/>
              </a:rPr>
              <a:t>ARIN Discussion: arin-discuss@arin.net</a:t>
            </a:r>
          </a:p>
          <a:p>
            <a:endParaRPr lang="en-US" sz="2000" b="1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7741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ARIN Meetings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30800" y="2608311"/>
            <a:ext cx="295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Spring 2013 </a:t>
            </a:r>
            <a:r>
              <a:rPr lang="en-US" dirty="0" smtClean="0">
                <a:latin typeface="Century Gothic"/>
                <a:cs typeface="Century Gothic"/>
              </a:rPr>
              <a:t>– </a:t>
            </a:r>
            <a:r>
              <a:rPr lang="en-US" i="1" dirty="0" smtClean="0">
                <a:latin typeface="Century Gothic"/>
                <a:cs typeface="Century Gothic"/>
              </a:rPr>
              <a:t>in progress</a:t>
            </a:r>
            <a:endParaRPr lang="en-US" i="1" dirty="0">
              <a:latin typeface="Century Gothic"/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800" y="3154470"/>
            <a:ext cx="2959100" cy="2216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dallas logo_final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73" y="2425103"/>
            <a:ext cx="3615653" cy="375111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291262" y="2594943"/>
            <a:ext cx="0" cy="35411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fellowship_final.w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453" y="1319940"/>
            <a:ext cx="3918284" cy="10784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A753-F8FB-2347-AFA5-F3BA184B92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3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takes a team effort: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6738"/>
            <a:ext cx="8229600" cy="4829426"/>
          </a:xfrm>
        </p:spPr>
        <p:txBody>
          <a:bodyPr>
            <a:normAutofit fontScale="85000" lnSpcReduction="10000"/>
          </a:bodyPr>
          <a:lstStyle/>
          <a:p>
            <a:pPr>
              <a:buFont typeface="Arial" charset="0"/>
              <a:buNone/>
            </a:pPr>
            <a:r>
              <a:rPr lang="en-US" b="1" dirty="0">
                <a:latin typeface="Century Gothic" charset="0"/>
                <a:cs typeface="Century Gothic" charset="0"/>
              </a:rPr>
              <a:t>Susan Hamlin</a:t>
            </a:r>
            <a:r>
              <a:rPr lang="en-US" dirty="0">
                <a:latin typeface="Century Gothic" charset="0"/>
                <a:cs typeface="Century Gothic" charset="0"/>
              </a:rPr>
              <a:t>, Director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en-US" b="1" dirty="0">
                <a:latin typeface="Century Gothic" charset="0"/>
                <a:cs typeface="Century Gothic" charset="0"/>
              </a:rPr>
              <a:t>	</a:t>
            </a:r>
            <a:r>
              <a:rPr lang="en-US" b="1" dirty="0" err="1">
                <a:latin typeface="Century Gothic" charset="0"/>
                <a:cs typeface="Century Gothic" charset="0"/>
              </a:rPr>
              <a:t>Einar</a:t>
            </a:r>
            <a:r>
              <a:rPr lang="en-US" b="1" dirty="0">
                <a:latin typeface="Century Gothic" charset="0"/>
                <a:cs typeface="Century Gothic" charset="0"/>
              </a:rPr>
              <a:t> </a:t>
            </a:r>
            <a:r>
              <a:rPr lang="en-US" b="1" dirty="0" err="1">
                <a:latin typeface="Century Gothic" charset="0"/>
                <a:cs typeface="Century Gothic" charset="0"/>
              </a:rPr>
              <a:t>Bohlin</a:t>
            </a:r>
            <a:r>
              <a:rPr lang="en-US" dirty="0">
                <a:latin typeface="Century Gothic" charset="0"/>
                <a:cs typeface="Century Gothic" charset="0"/>
              </a:rPr>
              <a:t>, </a:t>
            </a:r>
            <a:r>
              <a:rPr lang="en-US" dirty="0" smtClean="0">
                <a:latin typeface="Century Gothic" charset="0"/>
                <a:cs typeface="Century Gothic" charset="0"/>
              </a:rPr>
              <a:t>Senior Policy </a:t>
            </a:r>
            <a:r>
              <a:rPr lang="en-US" dirty="0">
                <a:latin typeface="Century Gothic" charset="0"/>
                <a:cs typeface="Century Gothic" charset="0"/>
              </a:rPr>
              <a:t>Analyst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en-US" dirty="0">
                <a:latin typeface="Century Gothic" charset="0"/>
                <a:cs typeface="Century Gothic" charset="0"/>
              </a:rPr>
              <a:t>	</a:t>
            </a:r>
            <a:r>
              <a:rPr lang="en-US" b="1" dirty="0" smtClean="0">
                <a:latin typeface="Century Gothic" charset="0"/>
                <a:cs typeface="Century Gothic" charset="0"/>
              </a:rPr>
              <a:t>De </a:t>
            </a:r>
            <a:r>
              <a:rPr lang="en-US" b="1" dirty="0">
                <a:latin typeface="Century Gothic" charset="0"/>
                <a:cs typeface="Century Gothic" charset="0"/>
              </a:rPr>
              <a:t>Harvey</a:t>
            </a:r>
            <a:r>
              <a:rPr lang="en-US" dirty="0">
                <a:latin typeface="Century Gothic" charset="0"/>
                <a:cs typeface="Century Gothic" charset="0"/>
              </a:rPr>
              <a:t>, Meeting Planner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en-US" dirty="0">
                <a:latin typeface="Century Gothic" charset="0"/>
                <a:cs typeface="Century Gothic" charset="0"/>
              </a:rPr>
              <a:t>  	</a:t>
            </a:r>
            <a:r>
              <a:rPr lang="en-US" b="1" dirty="0" smtClean="0">
                <a:latin typeface="Century Gothic" charset="0"/>
                <a:cs typeface="Century Gothic" charset="0"/>
              </a:rPr>
              <a:t>Hollis </a:t>
            </a:r>
            <a:r>
              <a:rPr lang="en-US" b="1" dirty="0">
                <a:latin typeface="Century Gothic" charset="0"/>
                <a:cs typeface="Century Gothic" charset="0"/>
              </a:rPr>
              <a:t>Kara</a:t>
            </a:r>
            <a:r>
              <a:rPr lang="en-US" dirty="0">
                <a:latin typeface="Century Gothic" charset="0"/>
                <a:cs typeface="Century Gothic" charset="0"/>
              </a:rPr>
              <a:t>, Communications Manager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en-US" dirty="0">
                <a:latin typeface="Century Gothic" charset="0"/>
                <a:cs typeface="Century Gothic" charset="0"/>
              </a:rPr>
              <a:t>				</a:t>
            </a:r>
            <a:r>
              <a:rPr lang="en-US" b="1" dirty="0">
                <a:latin typeface="Century Gothic" charset="0"/>
                <a:cs typeface="Century Gothic" charset="0"/>
              </a:rPr>
              <a:t>Jennifer Bly</a:t>
            </a:r>
            <a:r>
              <a:rPr lang="en-US" dirty="0">
                <a:latin typeface="Century Gothic" charset="0"/>
                <a:cs typeface="Century Gothic" charset="0"/>
              </a:rPr>
              <a:t>, Outreach Coordinator</a:t>
            </a:r>
          </a:p>
          <a:p>
            <a:pPr>
              <a:lnSpc>
                <a:spcPct val="110000"/>
              </a:lnSpc>
              <a:buNone/>
            </a:pPr>
            <a:r>
              <a:rPr lang="en-US" dirty="0" smtClean="0">
                <a:latin typeface="Century Gothic" charset="0"/>
                <a:cs typeface="Century Gothic" charset="0"/>
              </a:rPr>
              <a:t>				</a:t>
            </a:r>
            <a:r>
              <a:rPr lang="en-US" b="1" dirty="0">
                <a:latin typeface="Century Gothic" charset="0"/>
                <a:cs typeface="Century Gothic" charset="0"/>
              </a:rPr>
              <a:t>Jason Byrne</a:t>
            </a:r>
            <a:r>
              <a:rPr lang="en-US" dirty="0">
                <a:latin typeface="Century Gothic" charset="0"/>
                <a:cs typeface="Century Gothic" charset="0"/>
              </a:rPr>
              <a:t>, Communications Strategist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en-US" dirty="0">
                <a:latin typeface="Century Gothic" charset="0"/>
                <a:cs typeface="Century Gothic" charset="0"/>
              </a:rPr>
              <a:t>				</a:t>
            </a:r>
            <a:r>
              <a:rPr lang="en-US" b="1" dirty="0" smtClean="0">
                <a:latin typeface="Century Gothic" charset="0"/>
                <a:cs typeface="Century Gothic" charset="0"/>
              </a:rPr>
              <a:t>Sean </a:t>
            </a:r>
            <a:r>
              <a:rPr lang="en-US" b="1" dirty="0">
                <a:latin typeface="Century Gothic" charset="0"/>
                <a:cs typeface="Century Gothic" charset="0"/>
              </a:rPr>
              <a:t>Hopkins</a:t>
            </a:r>
            <a:r>
              <a:rPr lang="en-US" dirty="0">
                <a:latin typeface="Century Gothic" charset="0"/>
                <a:cs typeface="Century Gothic" charset="0"/>
              </a:rPr>
              <a:t>, Communications Writer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en-US" b="1" dirty="0">
                <a:latin typeface="Century Gothic" charset="0"/>
                <a:cs typeface="Century Gothic" charset="0"/>
              </a:rPr>
              <a:t>				Erin Sellers</a:t>
            </a:r>
            <a:r>
              <a:rPr lang="en-US" dirty="0">
                <a:latin typeface="Century Gothic" charset="0"/>
                <a:cs typeface="Century Gothic" charset="0"/>
              </a:rPr>
              <a:t>, Graphic Designer</a:t>
            </a:r>
          </a:p>
          <a:p>
            <a:pPr marL="0" indent="0">
              <a:buNone/>
            </a:pPr>
            <a:r>
              <a:rPr lang="en-US" b="1" dirty="0" smtClean="0">
                <a:latin typeface="Century Gothic" charset="0"/>
                <a:cs typeface="Century Gothic" charset="0"/>
              </a:rPr>
              <a:t>	Jud </a:t>
            </a:r>
            <a:r>
              <a:rPr lang="en-US" b="1" dirty="0">
                <a:latin typeface="Century Gothic" charset="0"/>
                <a:cs typeface="Century Gothic" charset="0"/>
              </a:rPr>
              <a:t>Lewis</a:t>
            </a:r>
            <a:r>
              <a:rPr lang="en-US" dirty="0">
                <a:latin typeface="Century Gothic" charset="0"/>
                <a:cs typeface="Century Gothic" charset="0"/>
              </a:rPr>
              <a:t>, Membership Coordinator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A753-F8FB-2347-AFA5-F3BA184B92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67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stion_button2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85" y="610936"/>
            <a:ext cx="5742624" cy="567861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F30A753-F8FB-2347-AFA5-F3BA184B92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82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A753-F8FB-2347-AFA5-F3BA184B92E5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foot_competition_info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1" y="1049421"/>
            <a:ext cx="8412761" cy="45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28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35025" y="36513"/>
            <a:ext cx="8864600" cy="1590675"/>
          </a:xfrm>
        </p:spPr>
        <p:txBody>
          <a:bodyPr/>
          <a:lstStyle/>
          <a:p>
            <a:r>
              <a:rPr lang="en-US" dirty="0">
                <a:latin typeface="Century Gothic" charset="0"/>
                <a:cs typeface="Century Gothic" charset="0"/>
              </a:rPr>
              <a:t>ARIN Members</a:t>
            </a:r>
          </a:p>
        </p:txBody>
      </p:sp>
      <p:pic>
        <p:nvPicPr>
          <p:cNvPr id="5" name="Picture 4" descr="Susan_membership 2012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5" y="1314450"/>
            <a:ext cx="7772659" cy="478247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A753-F8FB-2347-AFA5-F3BA184B92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7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23874" y="0"/>
            <a:ext cx="9001125" cy="1804988"/>
          </a:xfrm>
        </p:spPr>
        <p:txBody>
          <a:bodyPr/>
          <a:lstStyle/>
          <a:p>
            <a:r>
              <a:rPr lang="en-US" dirty="0">
                <a:latin typeface="Century Gothic" charset="0"/>
                <a:cs typeface="Century Gothic" charset="0"/>
              </a:rPr>
              <a:t>CMSD </a:t>
            </a:r>
            <a:r>
              <a:rPr lang="en-US" dirty="0" smtClean="0">
                <a:latin typeface="Century Gothic" charset="0"/>
                <a:cs typeface="Century Gothic" charset="0"/>
              </a:rPr>
              <a:t>Activities:</a:t>
            </a:r>
            <a:endParaRPr lang="en-US" dirty="0">
              <a:latin typeface="Century Gothic" charset="0"/>
              <a:cs typeface="Century Gothic" charset="0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81000" y="1238250"/>
            <a:ext cx="8096250" cy="53657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Century Gothic" charset="0"/>
                <a:cs typeface="Century Gothic" charset="0"/>
                <a:hlinkClick r:id="rId2"/>
              </a:rPr>
              <a:t>www.arin.net</a:t>
            </a:r>
            <a:r>
              <a:rPr lang="en-US" sz="1800" dirty="0" smtClean="0">
                <a:latin typeface="Century Gothic" charset="0"/>
                <a:cs typeface="Century Gothic" charset="0"/>
              </a:rPr>
              <a:t> </a:t>
            </a:r>
            <a:r>
              <a:rPr lang="en-US" sz="1800" dirty="0">
                <a:latin typeface="Century Gothic" charset="0"/>
                <a:cs typeface="Century Gothic" charset="0"/>
              </a:rPr>
              <a:t>- content and design to educate and inform</a:t>
            </a:r>
          </a:p>
          <a:p>
            <a:pPr>
              <a:lnSpc>
                <a:spcPct val="110000"/>
              </a:lnSpc>
            </a:pPr>
            <a:r>
              <a:rPr lang="en-US" sz="1800" b="1" dirty="0" smtClean="0">
                <a:latin typeface="Century Gothic" charset="0"/>
                <a:cs typeface="Century Gothic" charset="0"/>
              </a:rPr>
              <a:t>Public </a:t>
            </a:r>
            <a:r>
              <a:rPr lang="en-US" sz="1800" b="1" dirty="0">
                <a:latin typeface="Century Gothic" charset="0"/>
                <a:cs typeface="Century Gothic" charset="0"/>
              </a:rPr>
              <a:t>Policy and Members Meetings, Fellowship Program, </a:t>
            </a:r>
            <a:endParaRPr lang="en-US" sz="1800" b="1" dirty="0" smtClean="0">
              <a:latin typeface="Century Gothic" charset="0"/>
              <a:cs typeface="Century Gothic" charset="0"/>
            </a:endParaRPr>
          </a:p>
          <a:p>
            <a:pPr>
              <a:lnSpc>
                <a:spcPct val="110000"/>
              </a:lnSpc>
            </a:pPr>
            <a:r>
              <a:rPr lang="en-US" sz="1800" b="1" dirty="0" smtClean="0">
                <a:latin typeface="Century Gothic" charset="0"/>
                <a:cs typeface="Century Gothic" charset="0"/>
              </a:rPr>
              <a:t>ARIN </a:t>
            </a:r>
            <a:r>
              <a:rPr lang="en-US" sz="1800" b="1" dirty="0">
                <a:latin typeface="Century Gothic" charset="0"/>
                <a:cs typeface="Century Gothic" charset="0"/>
              </a:rPr>
              <a:t>on the Road</a:t>
            </a:r>
          </a:p>
          <a:p>
            <a:pPr>
              <a:lnSpc>
                <a:spcPct val="110000"/>
              </a:lnSpc>
            </a:pPr>
            <a:r>
              <a:rPr lang="en-US" sz="1800" b="1" dirty="0" smtClean="0">
                <a:latin typeface="Century Gothic" charset="0"/>
                <a:cs typeface="Century Gothic" charset="0"/>
              </a:rPr>
              <a:t>Outreach </a:t>
            </a:r>
            <a:r>
              <a:rPr lang="en-US" sz="1800" b="1" dirty="0">
                <a:latin typeface="Century Gothic" charset="0"/>
                <a:cs typeface="Century Gothic" charset="0"/>
              </a:rPr>
              <a:t>Events </a:t>
            </a:r>
            <a:r>
              <a:rPr lang="en-US" sz="1800" dirty="0">
                <a:latin typeface="Century Gothic" charset="0"/>
                <a:cs typeface="Century Gothic" charset="0"/>
              </a:rPr>
              <a:t>- scheduling and booth logistics</a:t>
            </a:r>
          </a:p>
          <a:p>
            <a:pPr>
              <a:lnSpc>
                <a:spcPct val="110000"/>
              </a:lnSpc>
            </a:pPr>
            <a:r>
              <a:rPr lang="en-US" sz="1800" b="1" dirty="0">
                <a:latin typeface="Century Gothic" charset="0"/>
                <a:cs typeface="Century Gothic" charset="0"/>
              </a:rPr>
              <a:t>New education materials </a:t>
            </a:r>
            <a:r>
              <a:rPr lang="en-US" sz="1800" dirty="0">
                <a:latin typeface="Century Gothic" charset="0"/>
                <a:cs typeface="Century Gothic" charset="0"/>
              </a:rPr>
              <a:t>- info sheets, multi-</a:t>
            </a:r>
            <a:r>
              <a:rPr lang="en-US" sz="1800" dirty="0" smtClean="0">
                <a:latin typeface="Century Gothic" charset="0"/>
                <a:cs typeface="Century Gothic" charset="0"/>
              </a:rPr>
              <a:t>media presentations</a:t>
            </a:r>
            <a:endParaRPr lang="en-US" sz="1800" dirty="0">
              <a:latin typeface="Century Gothic" charset="0"/>
              <a:cs typeface="Century Gothic" charset="0"/>
            </a:endParaRPr>
          </a:p>
          <a:p>
            <a:pPr>
              <a:lnSpc>
                <a:spcPct val="110000"/>
              </a:lnSpc>
            </a:pPr>
            <a:r>
              <a:rPr lang="en-US" sz="1800" b="1" dirty="0" smtClean="0">
                <a:latin typeface="Century Gothic" charset="0"/>
                <a:cs typeface="Century Gothic" charset="0"/>
              </a:rPr>
              <a:t>Social </a:t>
            </a:r>
            <a:r>
              <a:rPr lang="en-US" sz="1800" b="1" dirty="0">
                <a:latin typeface="Century Gothic" charset="0"/>
                <a:cs typeface="Century Gothic" charset="0"/>
              </a:rPr>
              <a:t>media support </a:t>
            </a:r>
            <a:r>
              <a:rPr lang="en-US" sz="1800" dirty="0">
                <a:latin typeface="Century Gothic" charset="0"/>
                <a:cs typeface="Century Gothic" charset="0"/>
              </a:rPr>
              <a:t>– Team ARIN, Twitter, Facebook, LinkedIn, blogging, speakers bureau</a:t>
            </a:r>
          </a:p>
          <a:p>
            <a:pPr>
              <a:lnSpc>
                <a:spcPct val="110000"/>
              </a:lnSpc>
            </a:pPr>
            <a:r>
              <a:rPr lang="en-US" sz="1800" b="1" dirty="0">
                <a:latin typeface="Century Gothic" charset="0"/>
                <a:cs typeface="Century Gothic" charset="0"/>
              </a:rPr>
              <a:t>Public Relations </a:t>
            </a:r>
            <a:r>
              <a:rPr lang="en-US" sz="1800" dirty="0">
                <a:latin typeface="Century Gothic" charset="0"/>
                <a:cs typeface="Century Gothic" charset="0"/>
              </a:rPr>
              <a:t>– media queries, interviews</a:t>
            </a:r>
          </a:p>
          <a:p>
            <a:pPr>
              <a:lnSpc>
                <a:spcPct val="110000"/>
              </a:lnSpc>
            </a:pPr>
            <a:r>
              <a:rPr lang="en-US" sz="1800" b="1" dirty="0">
                <a:latin typeface="Century Gothic" charset="0"/>
                <a:cs typeface="Century Gothic" charset="0"/>
              </a:rPr>
              <a:t>Advisory Council support</a:t>
            </a:r>
          </a:p>
          <a:p>
            <a:pPr>
              <a:lnSpc>
                <a:spcPct val="110000"/>
              </a:lnSpc>
            </a:pPr>
            <a:r>
              <a:rPr lang="en-US" sz="1800" b="1" dirty="0" smtClean="0">
                <a:latin typeface="Century Gothic" charset="0"/>
                <a:cs typeface="Century Gothic" charset="0"/>
              </a:rPr>
              <a:t>Facilitate the </a:t>
            </a:r>
            <a:r>
              <a:rPr lang="en-US" sz="1800" b="1" dirty="0">
                <a:latin typeface="Century Gothic" charset="0"/>
                <a:cs typeface="Century Gothic" charset="0"/>
              </a:rPr>
              <a:t>Policy Development Process</a:t>
            </a:r>
          </a:p>
          <a:p>
            <a:pPr>
              <a:lnSpc>
                <a:spcPct val="110000"/>
              </a:lnSpc>
            </a:pPr>
            <a:r>
              <a:rPr lang="en-US" sz="1800" b="1" dirty="0">
                <a:latin typeface="Century Gothic" charset="0"/>
                <a:cs typeface="Century Gothic" charset="0"/>
              </a:rPr>
              <a:t>Facilitate the ARIN Consultation and Suggestion Process</a:t>
            </a:r>
          </a:p>
          <a:p>
            <a:pPr>
              <a:lnSpc>
                <a:spcPct val="110000"/>
              </a:lnSpc>
            </a:pPr>
            <a:r>
              <a:rPr lang="en-US" sz="1800" b="1" dirty="0">
                <a:latin typeface="Century Gothic" charset="0"/>
                <a:cs typeface="Century Gothic" charset="0"/>
                <a:hlinkClick r:id="rId3"/>
              </a:rPr>
              <a:t>info@arin.net</a:t>
            </a:r>
            <a:r>
              <a:rPr lang="en-US" sz="1800" b="1" dirty="0">
                <a:latin typeface="Century Gothic" charset="0"/>
                <a:cs typeface="Century Gothic" charset="0"/>
              </a:rPr>
              <a:t> </a:t>
            </a:r>
            <a:r>
              <a:rPr lang="en-US" sz="1800" b="1" dirty="0" smtClean="0">
                <a:latin typeface="Century Gothic" charset="0"/>
                <a:cs typeface="Century Gothic" charset="0"/>
              </a:rPr>
              <a:t>queries</a:t>
            </a:r>
            <a:endParaRPr lang="en-US" sz="1800" b="1" dirty="0">
              <a:latin typeface="Century Gothic" charset="0"/>
              <a:cs typeface="Century Gothic" charset="0"/>
            </a:endParaRPr>
          </a:p>
          <a:p>
            <a:pPr>
              <a:lnSpc>
                <a:spcPct val="110000"/>
              </a:lnSpc>
            </a:pPr>
            <a:r>
              <a:rPr lang="en-US" sz="1800" b="1" dirty="0">
                <a:latin typeface="Century Gothic" charset="0"/>
                <a:cs typeface="Century Gothic" charset="0"/>
              </a:rPr>
              <a:t>Membership database, new member communications</a:t>
            </a:r>
          </a:p>
          <a:p>
            <a:pPr>
              <a:lnSpc>
                <a:spcPct val="110000"/>
              </a:lnSpc>
            </a:pPr>
            <a:r>
              <a:rPr lang="en-US" sz="1800" b="1" dirty="0" smtClean="0">
                <a:latin typeface="Century Gothic" charset="0"/>
                <a:cs typeface="Century Gothic" charset="0"/>
              </a:rPr>
              <a:t>Facilitate elections</a:t>
            </a:r>
            <a:endParaRPr lang="en-US" sz="1800" b="1" dirty="0">
              <a:latin typeface="Century Gothic" charset="0"/>
              <a:cs typeface="Century Gothic" charset="0"/>
            </a:endParaRPr>
          </a:p>
          <a:p>
            <a:endParaRPr lang="en-US" dirty="0">
              <a:latin typeface="Century Gothic" charset="0"/>
              <a:cs typeface="Century Gothic" charset="0"/>
            </a:endParaRPr>
          </a:p>
          <a:p>
            <a:pPr>
              <a:buFont typeface="Arial" charset="0"/>
              <a:buNone/>
            </a:pPr>
            <a:endParaRPr lang="en-US" dirty="0">
              <a:latin typeface="Century Gothic" charset="0"/>
              <a:cs typeface="Century Gothic" charset="0"/>
            </a:endParaRPr>
          </a:p>
          <a:p>
            <a:endParaRPr lang="en-US" dirty="0">
              <a:latin typeface="Century Gothic" charset="0"/>
              <a:cs typeface="Century Gothic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A753-F8FB-2347-AFA5-F3BA184B92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1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CMSD Projects:</a:t>
            </a:r>
            <a:endParaRPr lang="en-US" dirty="0"/>
          </a:p>
        </p:txBody>
      </p:sp>
      <p:pic>
        <p:nvPicPr>
          <p:cNvPr id="4" name="Content Placeholder 3" descr="elections_fron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9" b="5619"/>
          <a:stretch>
            <a:fillRect/>
          </a:stretch>
        </p:blipFill>
        <p:spPr>
          <a:xfrm>
            <a:off x="564149" y="1344986"/>
            <a:ext cx="3158964" cy="1737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49" y="3411117"/>
            <a:ext cx="3240691" cy="2082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04840" y="1344986"/>
            <a:ext cx="49149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latin typeface="Century Gothic"/>
                <a:cs typeface="Century Gothic"/>
              </a:rPr>
              <a:t>Voter turnout in 2011 </a:t>
            </a:r>
            <a:r>
              <a:rPr lang="en-US" sz="2100" dirty="0" smtClean="0">
                <a:latin typeface="Century Gothic"/>
                <a:cs typeface="Century Gothic"/>
              </a:rPr>
              <a:t>– </a:t>
            </a:r>
            <a:r>
              <a:rPr lang="en-US" sz="2100" i="1" dirty="0" smtClean="0">
                <a:latin typeface="Century Gothic"/>
                <a:cs typeface="Century Gothic"/>
              </a:rPr>
              <a:t>highest ever!</a:t>
            </a:r>
          </a:p>
          <a:p>
            <a:r>
              <a:rPr lang="en-US" sz="1700" dirty="0" smtClean="0">
                <a:latin typeface="Century Gothic"/>
                <a:cs typeface="Century Gothic"/>
              </a:rPr>
              <a:t>15% of eligible voters cast a ballot </a:t>
            </a:r>
            <a:br>
              <a:rPr lang="en-US" sz="1700" dirty="0" smtClean="0">
                <a:latin typeface="Century Gothic"/>
                <a:cs typeface="Century Gothic"/>
              </a:rPr>
            </a:br>
            <a:r>
              <a:rPr lang="en-US" sz="1700" dirty="0" smtClean="0">
                <a:latin typeface="Century Gothic"/>
                <a:cs typeface="Century Gothic"/>
              </a:rPr>
              <a:t>in the Board and/or AC election.</a:t>
            </a:r>
            <a:endParaRPr lang="en-US" sz="1700" dirty="0">
              <a:latin typeface="Century Gothic"/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733" y="4094403"/>
            <a:ext cx="2863928" cy="1840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Blogger_bill_microsite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364" y="2355251"/>
            <a:ext cx="3736847" cy="1497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A753-F8FB-2347-AFA5-F3BA184B92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0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582"/>
            <a:ext cx="8229600" cy="1143000"/>
          </a:xfrm>
        </p:spPr>
        <p:txBody>
          <a:bodyPr/>
          <a:lstStyle/>
          <a:p>
            <a:r>
              <a:rPr lang="en-US" dirty="0" smtClean="0"/>
              <a:t>CMSD Projects:</a:t>
            </a:r>
            <a:endParaRPr lang="en-US" dirty="0"/>
          </a:p>
        </p:txBody>
      </p:sp>
      <p:pic>
        <p:nvPicPr>
          <p:cNvPr id="5" name="Picture 4" descr="Transfers_fro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631" y="1835485"/>
            <a:ext cx="2468911" cy="309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t a glance_fro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804" y="1835485"/>
            <a:ext cx="1584788" cy="309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Screen Shot 2012-04-13 at 11.23.11 AM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4" y="1835485"/>
            <a:ext cx="3634195" cy="309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457200" y="153736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5387474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A753-F8FB-2347-AFA5-F3BA184B92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26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260020"/>
            <a:ext cx="8229600" cy="1143000"/>
          </a:xfrm>
        </p:spPr>
        <p:txBody>
          <a:bodyPr/>
          <a:lstStyle/>
          <a:p>
            <a:r>
              <a:rPr lang="en-US" dirty="0" smtClean="0"/>
              <a:t>Outreach</a:t>
            </a:r>
            <a:endParaRPr lang="en-US" dirty="0"/>
          </a:p>
        </p:txBody>
      </p:sp>
      <p:pic>
        <p:nvPicPr>
          <p:cNvPr id="4" name="Picture 2" descr="ARIN_on_the_road_header.ai"/>
          <p:cNvPicPr>
            <a:picLocks noGrp="1" noChangeAspect="1"/>
          </p:cNvPicPr>
          <p:nvPr>
            <p:ph idx="1"/>
          </p:nvPr>
        </p:nvPicPr>
        <p:blipFill>
          <a:blip r:embed="rId3"/>
          <a:srcRect t="7121" b="7121"/>
          <a:stretch>
            <a:fillRect/>
          </a:stretch>
        </p:blipFill>
        <p:spPr bwMode="auto">
          <a:xfrm>
            <a:off x="576204" y="1255966"/>
            <a:ext cx="2416897" cy="13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04" y="4610503"/>
            <a:ext cx="2137585" cy="1575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711707" y="760668"/>
            <a:ext cx="4336081" cy="5479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latin typeface="Century Gothic"/>
                <a:cs typeface="Century Gothic"/>
              </a:rPr>
              <a:t>Jt. Techs			</a:t>
            </a:r>
          </a:p>
          <a:p>
            <a:pPr>
              <a:lnSpc>
                <a:spcPct val="130000"/>
              </a:lnSpc>
            </a:pPr>
            <a:r>
              <a:rPr lang="en-US" b="1" dirty="0">
                <a:latin typeface="Century Gothic"/>
                <a:cs typeface="Century Gothic"/>
              </a:rPr>
              <a:t>Canadian ISP </a:t>
            </a:r>
            <a:r>
              <a:rPr lang="en-US" b="1" dirty="0" smtClean="0">
                <a:latin typeface="Century Gothic"/>
                <a:cs typeface="Century Gothic"/>
              </a:rPr>
              <a:t>Summit</a:t>
            </a:r>
            <a:r>
              <a:rPr lang="en-US" b="1" dirty="0">
                <a:latin typeface="Century Gothic"/>
                <a:cs typeface="Century Gothic"/>
              </a:rPr>
              <a:t/>
            </a:r>
            <a:br>
              <a:rPr lang="en-US" b="1" dirty="0">
                <a:latin typeface="Century Gothic"/>
                <a:cs typeface="Century Gothic"/>
              </a:rPr>
            </a:br>
            <a:r>
              <a:rPr lang="en-US" b="1" dirty="0" smtClean="0">
                <a:latin typeface="Century Gothic"/>
                <a:cs typeface="Century Gothic"/>
              </a:rPr>
              <a:t>Consumer </a:t>
            </a:r>
            <a:r>
              <a:rPr lang="en-US" b="1" dirty="0">
                <a:latin typeface="Century Gothic"/>
                <a:cs typeface="Century Gothic"/>
              </a:rPr>
              <a:t>Electronics </a:t>
            </a:r>
            <a:r>
              <a:rPr lang="en-US" b="1" dirty="0" smtClean="0">
                <a:latin typeface="Century Gothic"/>
                <a:cs typeface="Century Gothic"/>
              </a:rPr>
              <a:t>Show</a:t>
            </a:r>
          </a:p>
          <a:p>
            <a:pPr>
              <a:lnSpc>
                <a:spcPct val="130000"/>
              </a:lnSpc>
            </a:pPr>
            <a:r>
              <a:rPr lang="en-US" b="1" dirty="0" smtClean="0">
                <a:latin typeface="Century Gothic"/>
                <a:cs typeface="Century Gothic"/>
              </a:rPr>
              <a:t>CTU ICT Roadshow in Dominica</a:t>
            </a:r>
            <a:r>
              <a:rPr lang="en-US" b="1" dirty="0">
                <a:latin typeface="Century Gothic"/>
                <a:cs typeface="Century Gothic"/>
              </a:rPr>
              <a:t>	</a:t>
            </a:r>
          </a:p>
          <a:p>
            <a:pPr>
              <a:lnSpc>
                <a:spcPct val="130000"/>
              </a:lnSpc>
            </a:pPr>
            <a:r>
              <a:rPr lang="en-US" b="1" dirty="0">
                <a:latin typeface="Century Gothic"/>
                <a:cs typeface="Century Gothic"/>
              </a:rPr>
              <a:t>v6 World Congress				</a:t>
            </a:r>
          </a:p>
          <a:p>
            <a:pPr>
              <a:lnSpc>
                <a:spcPct val="130000"/>
              </a:lnSpc>
            </a:pPr>
            <a:r>
              <a:rPr lang="en-US" b="1" dirty="0">
                <a:latin typeface="Century Gothic"/>
                <a:cs typeface="Century Gothic"/>
              </a:rPr>
              <a:t>ARIN on the Road Brooklyn	</a:t>
            </a:r>
          </a:p>
          <a:p>
            <a:pPr>
              <a:lnSpc>
                <a:spcPct val="130000"/>
              </a:lnSpc>
            </a:pPr>
            <a:r>
              <a:rPr lang="en-US" b="1" dirty="0">
                <a:latin typeface="Century Gothic"/>
                <a:cs typeface="Century Gothic"/>
              </a:rPr>
              <a:t>IT Roadmap Chicago</a:t>
            </a:r>
          </a:p>
          <a:p>
            <a:pPr>
              <a:lnSpc>
                <a:spcPct val="130000"/>
              </a:lnSpc>
            </a:pPr>
            <a:r>
              <a:rPr lang="en-US" b="1" dirty="0">
                <a:latin typeface="Century Gothic"/>
                <a:cs typeface="Century Gothic"/>
              </a:rPr>
              <a:t>ARIN on the Road Chicago</a:t>
            </a:r>
          </a:p>
          <a:p>
            <a:pPr>
              <a:lnSpc>
                <a:spcPct val="130000"/>
              </a:lnSpc>
            </a:pPr>
            <a:r>
              <a:rPr lang="en-US" b="1" dirty="0">
                <a:latin typeface="Century Gothic"/>
                <a:cs typeface="Century Gothic"/>
              </a:rPr>
              <a:t>Light Reading Cable Live</a:t>
            </a:r>
          </a:p>
          <a:p>
            <a:pPr>
              <a:lnSpc>
                <a:spcPct val="130000"/>
              </a:lnSpc>
            </a:pPr>
            <a:r>
              <a:rPr lang="en-US" b="1" dirty="0" smtClean="0">
                <a:latin typeface="Century Gothic"/>
                <a:cs typeface="Century Gothic"/>
              </a:rPr>
              <a:t>2012 North </a:t>
            </a:r>
            <a:r>
              <a:rPr lang="en-US" b="1" dirty="0">
                <a:latin typeface="Century Gothic"/>
                <a:cs typeface="Century Gothic"/>
              </a:rPr>
              <a:t>American </a:t>
            </a:r>
            <a:r>
              <a:rPr lang="en-US" b="1" dirty="0" smtClean="0">
                <a:latin typeface="Century Gothic"/>
                <a:cs typeface="Century Gothic"/>
              </a:rPr>
              <a:t>IPv6 Summit</a:t>
            </a:r>
            <a:endParaRPr lang="en-US" b="1" dirty="0">
              <a:latin typeface="Century Gothic"/>
              <a:cs typeface="Century Gothic"/>
            </a:endParaRPr>
          </a:p>
          <a:p>
            <a:pPr>
              <a:lnSpc>
                <a:spcPct val="130000"/>
              </a:lnSpc>
            </a:pPr>
            <a:r>
              <a:rPr lang="en-US" b="1" dirty="0" err="1">
                <a:latin typeface="Century Gothic"/>
                <a:cs typeface="Century Gothic"/>
              </a:rPr>
              <a:t>Interop</a:t>
            </a:r>
            <a:r>
              <a:rPr lang="en-US" b="1" dirty="0">
                <a:latin typeface="Century Gothic"/>
                <a:cs typeface="Century Gothic"/>
              </a:rPr>
              <a:t> Las Vegas</a:t>
            </a:r>
          </a:p>
          <a:p>
            <a:pPr>
              <a:lnSpc>
                <a:spcPct val="130000"/>
              </a:lnSpc>
            </a:pPr>
            <a:r>
              <a:rPr lang="en-US" b="1" dirty="0">
                <a:latin typeface="Century Gothic"/>
                <a:cs typeface="Century Gothic"/>
              </a:rPr>
              <a:t>The Cable Show </a:t>
            </a:r>
            <a:r>
              <a:rPr lang="en-US" b="1" dirty="0" smtClean="0">
                <a:latin typeface="Century Gothic"/>
                <a:cs typeface="Century Gothic"/>
              </a:rPr>
              <a:t>2012</a:t>
            </a:r>
          </a:p>
          <a:p>
            <a:pPr>
              <a:lnSpc>
                <a:spcPct val="130000"/>
              </a:lnSpc>
            </a:pPr>
            <a:r>
              <a:rPr lang="en-US" b="1" dirty="0" err="1" smtClean="0">
                <a:latin typeface="Century Gothic"/>
                <a:cs typeface="Century Gothic"/>
              </a:rPr>
              <a:t>CaribNOG</a:t>
            </a:r>
            <a:endParaRPr lang="en-US" b="1" dirty="0">
              <a:latin typeface="Century Gothic"/>
              <a:cs typeface="Century Gothic"/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latin typeface="Century Gothic"/>
                <a:cs typeface="Century Gothic"/>
              </a:rPr>
              <a:t>CANTO</a:t>
            </a:r>
          </a:p>
          <a:p>
            <a:pPr>
              <a:lnSpc>
                <a:spcPct val="130000"/>
              </a:lnSpc>
            </a:pPr>
            <a:r>
              <a:rPr lang="en-US" b="1" dirty="0" err="1">
                <a:latin typeface="Century Gothic"/>
                <a:cs typeface="Century Gothic"/>
              </a:rPr>
              <a:t>Interop</a:t>
            </a:r>
            <a:r>
              <a:rPr lang="en-US" b="1" dirty="0">
                <a:latin typeface="Century Gothic"/>
                <a:cs typeface="Century Gothic"/>
              </a:rPr>
              <a:t> New York</a:t>
            </a:r>
          </a:p>
        </p:txBody>
      </p:sp>
      <p:pic>
        <p:nvPicPr>
          <p:cNvPr id="9" name="Picture 8" descr="IMG_3825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17073" r="27500" b="3143"/>
          <a:stretch/>
        </p:blipFill>
        <p:spPr>
          <a:xfrm>
            <a:off x="576204" y="2819133"/>
            <a:ext cx="1260280" cy="1579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2012-01-17 11.36.47[2]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4" r="21111"/>
          <a:stretch/>
        </p:blipFill>
        <p:spPr>
          <a:xfrm>
            <a:off x="1981623" y="2954424"/>
            <a:ext cx="1588056" cy="1297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ipv6_foot_magnet_trans-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196">
            <a:off x="6337237" y="257771"/>
            <a:ext cx="2390889" cy="1593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A753-F8FB-2347-AFA5-F3BA184B92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55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entury Gothic" charset="0"/>
                <a:cs typeface="Century Gothic" charset="0"/>
              </a:rPr>
              <a:t>ARIN Is </a:t>
            </a:r>
            <a:r>
              <a:rPr lang="en-US" b="1" dirty="0" smtClean="0">
                <a:latin typeface="Century Gothic" charset="0"/>
                <a:cs typeface="Century Gothic" charset="0"/>
              </a:rPr>
              <a:t>Social</a:t>
            </a:r>
            <a:endParaRPr lang="en-US" b="1" dirty="0">
              <a:latin typeface="Century Gothic" charset="0"/>
              <a:ea typeface="ＭＳ Ｐゴシック" charset="0"/>
              <a:cs typeface="Century Gothic" charset="0"/>
            </a:endParaRPr>
          </a:p>
        </p:txBody>
      </p:sp>
      <p:sp>
        <p:nvSpPr>
          <p:cNvPr id="167938" name="Content Placeholder 2"/>
          <p:cNvSpPr>
            <a:spLocks noGrp="1"/>
          </p:cNvSpPr>
          <p:nvPr>
            <p:ph idx="1"/>
          </p:nvPr>
        </p:nvSpPr>
        <p:spPr>
          <a:xfrm>
            <a:off x="2164408" y="1600200"/>
            <a:ext cx="6522392" cy="4525963"/>
          </a:xfrm>
        </p:spPr>
        <p:txBody>
          <a:bodyPr>
            <a:normAutofit/>
          </a:bodyPr>
          <a:lstStyle/>
          <a:p>
            <a:pPr marL="0" lvl="1" indent="0">
              <a:lnSpc>
                <a:spcPct val="80000"/>
              </a:lnSpc>
              <a:buNone/>
              <a:defRPr/>
            </a:pPr>
            <a:r>
              <a:rPr lang="en-US" sz="2400" b="1" dirty="0">
                <a:latin typeface="Century Gothic" pitchFamily="34" charset="0"/>
                <a:ea typeface="ＭＳ Ｐゴシック" charset="-128"/>
              </a:rPr>
              <a:t>Facebook</a:t>
            </a:r>
            <a:r>
              <a:rPr lang="en-US" sz="2400" dirty="0">
                <a:latin typeface="Century Gothic" pitchFamily="34" charset="0"/>
                <a:ea typeface="ＭＳ Ｐゴシック" charset="-128"/>
              </a:rPr>
              <a:t> </a:t>
            </a:r>
            <a:r>
              <a:rPr lang="en-US" sz="2400" dirty="0" smtClean="0">
                <a:latin typeface="Century Gothic" pitchFamily="34" charset="0"/>
                <a:ea typeface="ＭＳ Ｐゴシック" charset="-128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entury Gothic" pitchFamily="34" charset="0"/>
                <a:ea typeface="ＭＳ Ｐゴシック" charset="-128"/>
              </a:rPr>
              <a:t>Apr 2012: </a:t>
            </a:r>
            <a:r>
              <a:rPr lang="en-US" sz="2400" b="1" dirty="0" smtClean="0">
                <a:solidFill>
                  <a:srgbClr val="FF0000"/>
                </a:solidFill>
                <a:latin typeface="Century Gothic" pitchFamily="34" charset="0"/>
                <a:ea typeface="ＭＳ Ｐゴシック" charset="-128"/>
              </a:rPr>
              <a:t>1,538</a:t>
            </a:r>
            <a:r>
              <a:rPr lang="en-US" sz="2400" dirty="0" smtClean="0">
                <a:solidFill>
                  <a:srgbClr val="FF0000"/>
                </a:solidFill>
                <a:latin typeface="Century Gothic" pitchFamily="34" charset="0"/>
                <a:ea typeface="ＭＳ Ｐゴシック" charset="-128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entury Gothic" pitchFamily="34" charset="0"/>
                <a:ea typeface="ＭＳ Ｐゴシック" charset="-128"/>
              </a:rPr>
              <a:t>fans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2400" dirty="0" err="1">
                <a:latin typeface="Century Gothic" pitchFamily="34" charset="0"/>
                <a:ea typeface="ＭＳ Ｐゴシック" charset="-128"/>
              </a:rPr>
              <a:t>www.facebook.com</a:t>
            </a:r>
            <a:r>
              <a:rPr lang="en-US" sz="2400" dirty="0">
                <a:latin typeface="Century Gothic" pitchFamily="34" charset="0"/>
                <a:ea typeface="ＭＳ Ｐゴシック" charset="-128"/>
              </a:rPr>
              <a:t>/</a:t>
            </a:r>
            <a:r>
              <a:rPr lang="en-US" sz="2400" dirty="0" err="1">
                <a:latin typeface="Century Gothic" pitchFamily="34" charset="0"/>
                <a:ea typeface="ＭＳ Ｐゴシック" charset="-128"/>
              </a:rPr>
              <a:t>TeamARIN</a:t>
            </a:r>
            <a:endParaRPr lang="en-US" sz="2400" dirty="0">
              <a:latin typeface="Century Gothic" pitchFamily="34" charset="0"/>
              <a:ea typeface="ＭＳ Ｐゴシック" charset="-128"/>
            </a:endParaRPr>
          </a:p>
          <a:p>
            <a:pPr marL="914400" lvl="2" indent="0">
              <a:lnSpc>
                <a:spcPct val="80000"/>
              </a:lnSpc>
              <a:buNone/>
              <a:defRPr/>
            </a:pPr>
            <a:endParaRPr lang="en-US" dirty="0">
              <a:latin typeface="Century Gothic" pitchFamily="34" charset="0"/>
              <a:cs typeface="Century Gothic" pitchFamily="34" charset="0"/>
            </a:endParaRPr>
          </a:p>
          <a:p>
            <a:pPr marL="0" lvl="2" indent="0">
              <a:lnSpc>
                <a:spcPct val="80000"/>
              </a:lnSpc>
              <a:buNone/>
              <a:defRPr/>
            </a:pPr>
            <a:r>
              <a:rPr lang="en-US" b="1" dirty="0">
                <a:latin typeface="Century Gothic" pitchFamily="34" charset="0"/>
                <a:ea typeface="ＭＳ Ｐゴシック" charset="-128"/>
              </a:rPr>
              <a:t>Twitter</a:t>
            </a:r>
            <a:r>
              <a:rPr lang="en-US" dirty="0">
                <a:latin typeface="Century Gothic" pitchFamily="34" charset="0"/>
                <a:ea typeface="ＭＳ Ｐゴシック" charset="-128"/>
              </a:rPr>
              <a:t> </a:t>
            </a:r>
            <a:r>
              <a:rPr lang="en-US" dirty="0" smtClean="0">
                <a:latin typeface="Century Gothic" pitchFamily="34" charset="0"/>
                <a:ea typeface="ＭＳ Ｐゴシック" charset="-128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entury Gothic" pitchFamily="34" charset="0"/>
                <a:ea typeface="ＭＳ Ｐゴシック" charset="-128"/>
              </a:rPr>
              <a:t>Apr 2012: </a:t>
            </a:r>
            <a:r>
              <a:rPr lang="en-US" b="1" dirty="0" smtClean="0">
                <a:solidFill>
                  <a:srgbClr val="FF0000"/>
                </a:solidFill>
                <a:latin typeface="Century Gothic" pitchFamily="34" charset="0"/>
                <a:ea typeface="ＭＳ Ｐゴシック" charset="-128"/>
              </a:rPr>
              <a:t>2,913</a:t>
            </a:r>
            <a:r>
              <a:rPr lang="en-US" dirty="0" smtClean="0">
                <a:solidFill>
                  <a:srgbClr val="FF0000"/>
                </a:solidFill>
                <a:latin typeface="Century Gothic" pitchFamily="34" charset="0"/>
                <a:ea typeface="ＭＳ Ｐゴシック" charset="-128"/>
              </a:rPr>
              <a:t> followers</a:t>
            </a:r>
            <a:endParaRPr lang="en-US" dirty="0">
              <a:solidFill>
                <a:srgbClr val="FF0000"/>
              </a:solidFill>
              <a:latin typeface="Century Gothic" pitchFamily="34" charset="0"/>
              <a:ea typeface="ＭＳ Ｐゴシック" charset="-128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2400" dirty="0" err="1">
                <a:latin typeface="Century Gothic" pitchFamily="34" charset="0"/>
                <a:ea typeface="ＭＳ Ｐゴシック" charset="-128"/>
              </a:rPr>
              <a:t>www.twitter.com</a:t>
            </a:r>
            <a:r>
              <a:rPr lang="en-US" sz="2400" dirty="0">
                <a:latin typeface="Century Gothic" pitchFamily="34" charset="0"/>
                <a:ea typeface="ＭＳ Ｐゴシック" charset="-128"/>
              </a:rPr>
              <a:t>/</a:t>
            </a:r>
            <a:r>
              <a:rPr lang="en-US" sz="2400" dirty="0" err="1">
                <a:latin typeface="Century Gothic" pitchFamily="34" charset="0"/>
                <a:ea typeface="ＭＳ Ｐゴシック" charset="-128"/>
              </a:rPr>
              <a:t>TeamARIN</a:t>
            </a:r>
            <a:endParaRPr lang="en-US" sz="2400" dirty="0">
              <a:latin typeface="Century Gothic" pitchFamily="34" charset="0"/>
              <a:ea typeface="ＭＳ Ｐゴシック" charset="-128"/>
            </a:endParaRPr>
          </a:p>
          <a:p>
            <a:pPr marL="914400" lvl="2" indent="0">
              <a:lnSpc>
                <a:spcPct val="80000"/>
              </a:lnSpc>
              <a:buNone/>
              <a:defRPr/>
            </a:pPr>
            <a:endParaRPr lang="en-US" dirty="0">
              <a:latin typeface="Century Gothic" pitchFamily="34" charset="0"/>
              <a:cs typeface="Century Gothic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2400" b="1" dirty="0">
                <a:latin typeface="Century Gothic" pitchFamily="34" charset="0"/>
                <a:ea typeface="ＭＳ Ｐゴシック" charset="-128"/>
              </a:rPr>
              <a:t>LinkedIn</a:t>
            </a:r>
            <a:r>
              <a:rPr lang="en-US" sz="2400" dirty="0">
                <a:latin typeface="Century Gothic" pitchFamily="34" charset="0"/>
                <a:ea typeface="ＭＳ Ｐゴシック" charset="-128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entury Gothic" pitchFamily="34" charset="0"/>
                <a:ea typeface="ＭＳ Ｐゴシック" charset="-128"/>
              </a:rPr>
              <a:t>Apr 2012: </a:t>
            </a:r>
            <a:r>
              <a:rPr lang="en-US" sz="2400" b="1" dirty="0" smtClean="0">
                <a:solidFill>
                  <a:srgbClr val="FF0000"/>
                </a:solidFill>
                <a:latin typeface="Century Gothic" pitchFamily="34" charset="0"/>
                <a:ea typeface="ＭＳ Ｐゴシック" charset="-128"/>
              </a:rPr>
              <a:t>374 </a:t>
            </a:r>
            <a:r>
              <a:rPr lang="en-US" sz="2400" dirty="0" smtClean="0">
                <a:solidFill>
                  <a:srgbClr val="FF0000"/>
                </a:solidFill>
                <a:latin typeface="Century Gothic" pitchFamily="34" charset="0"/>
                <a:ea typeface="ＭＳ Ｐゴシック" charset="-128"/>
              </a:rPr>
              <a:t>group members</a:t>
            </a:r>
            <a:endParaRPr lang="en-US" sz="2400" dirty="0">
              <a:latin typeface="Century Gothic" pitchFamily="34" charset="0"/>
              <a:ea typeface="ＭＳ Ｐゴシック" charset="-128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2400" dirty="0" smtClean="0">
                <a:latin typeface="Century Gothic" pitchFamily="34" charset="0"/>
                <a:ea typeface="ＭＳ Ｐゴシック" charset="-128"/>
              </a:rPr>
              <a:t>Group </a:t>
            </a:r>
            <a:r>
              <a:rPr lang="en-US" sz="2400" dirty="0">
                <a:latin typeface="Century Gothic" pitchFamily="34" charset="0"/>
                <a:ea typeface="ＭＳ Ｐゴシック" charset="-128"/>
              </a:rPr>
              <a:t>ID 834217</a:t>
            </a:r>
          </a:p>
          <a:p>
            <a:pPr marL="914400" lvl="2" indent="0">
              <a:lnSpc>
                <a:spcPct val="80000"/>
              </a:lnSpc>
              <a:buNone/>
              <a:defRPr/>
            </a:pPr>
            <a:endParaRPr lang="en-US" dirty="0">
              <a:latin typeface="Century Gothic" pitchFamily="34" charset="0"/>
              <a:cs typeface="Century Gothic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2400" b="1" dirty="0">
                <a:latin typeface="Century Gothic" pitchFamily="34" charset="0"/>
                <a:ea typeface="ＭＳ Ｐゴシック" charset="-128"/>
              </a:rPr>
              <a:t>YouTube</a:t>
            </a:r>
            <a:r>
              <a:rPr lang="en-US" sz="2400" dirty="0">
                <a:latin typeface="Century Gothic" pitchFamily="34" charset="0"/>
                <a:ea typeface="ＭＳ Ｐゴシック" charset="-128"/>
              </a:rPr>
              <a:t> </a:t>
            </a:r>
            <a:r>
              <a:rPr lang="en-US" sz="2400" dirty="0" smtClean="0">
                <a:latin typeface="Century Gothic" pitchFamily="34" charset="0"/>
                <a:ea typeface="ＭＳ Ｐゴシック" charset="-128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entury Gothic" pitchFamily="34" charset="0"/>
                <a:ea typeface="ＭＳ Ｐゴシック" charset="-128"/>
              </a:rPr>
              <a:t>Apr 2012: </a:t>
            </a:r>
            <a:r>
              <a:rPr lang="en-US" sz="2400" b="1" dirty="0" smtClean="0">
                <a:solidFill>
                  <a:srgbClr val="FF0000"/>
                </a:solidFill>
                <a:latin typeface="Century Gothic" pitchFamily="34" charset="0"/>
                <a:ea typeface="ＭＳ Ｐゴシック" charset="-128"/>
              </a:rPr>
              <a:t>4,157 </a:t>
            </a:r>
            <a:r>
              <a:rPr lang="en-US" sz="2400" dirty="0" smtClean="0">
                <a:solidFill>
                  <a:srgbClr val="FF0000"/>
                </a:solidFill>
                <a:latin typeface="Century Gothic" pitchFamily="34" charset="0"/>
                <a:ea typeface="ＭＳ Ｐゴシック" charset="-128"/>
              </a:rPr>
              <a:t>video views</a:t>
            </a:r>
            <a:endParaRPr lang="en-US" sz="2400" dirty="0">
              <a:solidFill>
                <a:srgbClr val="FF0000"/>
              </a:solidFill>
              <a:latin typeface="Century Gothic" pitchFamily="34" charset="0"/>
              <a:ea typeface="ＭＳ Ｐゴシック" charset="-128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2400" dirty="0" err="1" smtClean="0">
                <a:latin typeface="Century Gothic" pitchFamily="34" charset="0"/>
                <a:ea typeface="ＭＳ Ｐゴシック" charset="-128"/>
              </a:rPr>
              <a:t>www.youtube.com</a:t>
            </a:r>
            <a:r>
              <a:rPr lang="en-US" sz="2400" dirty="0">
                <a:latin typeface="Century Gothic" pitchFamily="34" charset="0"/>
                <a:ea typeface="ＭＳ Ｐゴシック" charset="-128"/>
              </a:rPr>
              <a:t>/</a:t>
            </a:r>
            <a:r>
              <a:rPr lang="en-US" sz="2400" dirty="0" err="1">
                <a:latin typeface="Century Gothic" pitchFamily="34" charset="0"/>
                <a:ea typeface="ＭＳ Ｐゴシック" charset="-128"/>
              </a:rPr>
              <a:t>TeamARIN</a:t>
            </a:r>
            <a:r>
              <a:rPr lang="en-US" sz="2400" dirty="0">
                <a:latin typeface="Century Gothic" pitchFamily="34" charset="0"/>
                <a:ea typeface="ＭＳ Ｐゴシック" charset="-128"/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>
              <a:latin typeface="Century Gothic" charset="0"/>
              <a:ea typeface="ＭＳ Ｐゴシック" charset="0"/>
              <a:cs typeface="Century 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A753-F8FB-2347-AFA5-F3BA184B92E5}" type="slidenum">
              <a:rPr lang="en-US" smtClean="0"/>
              <a:t>8</a:t>
            </a:fld>
            <a:endParaRPr lang="en-US"/>
          </a:p>
        </p:txBody>
      </p:sp>
      <p:pic>
        <p:nvPicPr>
          <p:cNvPr id="2" name="Picture 1" descr="faceboo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28" y="1858211"/>
            <a:ext cx="956412" cy="906728"/>
          </a:xfrm>
          <a:prstGeom prst="rect">
            <a:avLst/>
          </a:prstGeom>
        </p:spPr>
      </p:pic>
      <p:pic>
        <p:nvPicPr>
          <p:cNvPr id="3" name="Picture 2" descr="twit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28" y="2812966"/>
            <a:ext cx="969780" cy="919402"/>
          </a:xfrm>
          <a:prstGeom prst="rect">
            <a:avLst/>
          </a:prstGeom>
        </p:spPr>
      </p:pic>
      <p:pic>
        <p:nvPicPr>
          <p:cNvPr id="6" name="Picture 5" descr="linkedi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72" y="3906152"/>
            <a:ext cx="991268" cy="939774"/>
          </a:xfrm>
          <a:prstGeom prst="rect">
            <a:avLst/>
          </a:prstGeom>
        </p:spPr>
      </p:pic>
      <p:pic>
        <p:nvPicPr>
          <p:cNvPr id="9" name="Picture 8" descr="youtub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72" y="4879794"/>
            <a:ext cx="1004636" cy="95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35000" y="427794"/>
            <a:ext cx="9144000" cy="1296988"/>
          </a:xfrm>
        </p:spPr>
        <p:txBody>
          <a:bodyPr/>
          <a:lstStyle/>
          <a:p>
            <a:r>
              <a:rPr lang="en-US" dirty="0" smtClean="0">
                <a:latin typeface="Century Gothic" charset="0"/>
                <a:cs typeface="Century Gothic" charset="0"/>
              </a:rPr>
              <a:t>Your participation:</a:t>
            </a:r>
            <a:endParaRPr lang="en-US" dirty="0">
              <a:latin typeface="Century Gothic" charset="0"/>
              <a:cs typeface="Century Gothic" charset="0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2011946" y="1577802"/>
            <a:ext cx="7767054" cy="50260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Century Gothic" charset="0"/>
              <a:cs typeface="Century Gothic" charset="0"/>
            </a:endParaRPr>
          </a:p>
          <a:p>
            <a:r>
              <a:rPr lang="en-US" dirty="0" smtClean="0">
                <a:latin typeface="Century Gothic" charset="0"/>
                <a:cs typeface="Century Gothic" charset="0"/>
              </a:rPr>
              <a:t>get4byteasn.info</a:t>
            </a:r>
          </a:p>
          <a:p>
            <a:endParaRPr lang="en-US" dirty="0">
              <a:latin typeface="Century Gothic" charset="0"/>
              <a:cs typeface="Century Gothic" charset="0"/>
            </a:endParaRPr>
          </a:p>
          <a:p>
            <a:r>
              <a:rPr lang="en-US" b="1" dirty="0" smtClean="0">
                <a:latin typeface="Century Gothic" charset="0"/>
                <a:cs typeface="Century Gothic" charset="0"/>
              </a:rPr>
              <a:t>getipv6.info </a:t>
            </a:r>
          </a:p>
          <a:p>
            <a:endParaRPr lang="en-US" dirty="0">
              <a:latin typeface="Century Gothic" charset="0"/>
              <a:cs typeface="Century Gothic" charset="0"/>
            </a:endParaRPr>
          </a:p>
          <a:p>
            <a:r>
              <a:rPr lang="en-US" b="1" dirty="0" smtClean="0">
                <a:latin typeface="Century Gothic" charset="0"/>
                <a:cs typeface="Century Gothic" charset="0"/>
              </a:rPr>
              <a:t>ACSP</a:t>
            </a:r>
            <a:r>
              <a:rPr lang="en-US" dirty="0" smtClean="0">
                <a:latin typeface="Century Gothic" charset="0"/>
                <a:cs typeface="Century Gothic" charset="0"/>
              </a:rPr>
              <a:t> – </a:t>
            </a:r>
            <a:r>
              <a:rPr lang="en-US" sz="2700" dirty="0" smtClean="0">
                <a:latin typeface="Century Gothic" charset="0"/>
                <a:cs typeface="Century Gothic" charset="0"/>
              </a:rPr>
              <a:t>suggestions &amp; consultations</a:t>
            </a:r>
          </a:p>
          <a:p>
            <a:pPr marL="0" indent="0">
              <a:buNone/>
            </a:pPr>
            <a:r>
              <a:rPr lang="en-US" sz="2700" dirty="0" smtClean="0">
                <a:latin typeface="Century Gothic" charset="0"/>
                <a:cs typeface="Century Gothic" charset="0"/>
              </a:rPr>
              <a:t> </a:t>
            </a:r>
            <a:r>
              <a:rPr lang="en-US" sz="2400" dirty="0" smtClean="0">
                <a:latin typeface="Century Gothic" charset="0"/>
                <a:cs typeface="Century Gothic" charset="0"/>
              </a:rPr>
              <a:t>  </a:t>
            </a:r>
            <a:r>
              <a:rPr lang="en-US" sz="2400" dirty="0" err="1" smtClean="0">
                <a:latin typeface="Century Gothic" charset="0"/>
                <a:cs typeface="Century Gothic" charset="0"/>
              </a:rPr>
              <a:t>www.arin.net</a:t>
            </a:r>
            <a:r>
              <a:rPr lang="en-US" sz="2400" dirty="0">
                <a:latin typeface="Century Gothic" charset="0"/>
                <a:cs typeface="Century Gothic" charset="0"/>
              </a:rPr>
              <a:t>/participate/</a:t>
            </a:r>
            <a:r>
              <a:rPr lang="en-US" sz="2400" dirty="0" err="1">
                <a:latin typeface="Century Gothic" charset="0"/>
                <a:cs typeface="Century Gothic" charset="0"/>
              </a:rPr>
              <a:t>acsp</a:t>
            </a:r>
            <a:r>
              <a:rPr lang="en-US" sz="2400" dirty="0">
                <a:latin typeface="Century Gothic" charset="0"/>
                <a:cs typeface="Century Gothic" charset="0"/>
              </a:rPr>
              <a:t>/</a:t>
            </a:r>
            <a:r>
              <a:rPr lang="en-US" sz="2400" dirty="0" err="1">
                <a:latin typeface="Century Gothic" charset="0"/>
                <a:cs typeface="Century Gothic" charset="0"/>
              </a:rPr>
              <a:t>acsp.html</a:t>
            </a:r>
            <a:endParaRPr lang="en-US" sz="2400" dirty="0">
              <a:latin typeface="Century Gothic" charset="0"/>
              <a:cs typeface="Century Gothic" charset="0"/>
            </a:endParaRPr>
          </a:p>
          <a:p>
            <a:pPr marL="0" indent="0">
              <a:buNone/>
            </a:pPr>
            <a:endParaRPr lang="en-US" dirty="0">
              <a:latin typeface="Century Gothic" charset="0"/>
              <a:cs typeface="Century 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53" y="1791697"/>
            <a:ext cx="1352550" cy="1352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53" y="3438352"/>
            <a:ext cx="1412697" cy="1257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0A753-F8FB-2347-AFA5-F3BA184B92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65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9144</TotalTime>
  <Words>543</Words>
  <Application>Microsoft Macintosh PowerPoint</Application>
  <PresentationFormat>On-screen Show (4:3)</PresentationFormat>
  <Paragraphs>119</Paragraphs>
  <Slides>14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Communications  and Member Services</vt:lpstr>
      <vt:lpstr>PowerPoint Presentation</vt:lpstr>
      <vt:lpstr>ARIN Members</vt:lpstr>
      <vt:lpstr>CMSD Activities:</vt:lpstr>
      <vt:lpstr>CMSD Projects:</vt:lpstr>
      <vt:lpstr>CMSD Projects:</vt:lpstr>
      <vt:lpstr>Outreach</vt:lpstr>
      <vt:lpstr>ARIN Is Social</vt:lpstr>
      <vt:lpstr>Your participation:</vt:lpstr>
      <vt:lpstr>PowerPoint Presentation</vt:lpstr>
      <vt:lpstr> Your Participation: Mailing Lists</vt:lpstr>
      <vt:lpstr>Upcoming ARIN Meetings</vt:lpstr>
      <vt:lpstr>It takes a team effort:</vt:lpstr>
      <vt:lpstr>PowerPoint Presentation</vt:lpstr>
    </vt:vector>
  </TitlesOfParts>
  <Company>ARIN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Sellers</dc:creator>
  <cp:lastModifiedBy>Susan Hamlin</cp:lastModifiedBy>
  <cp:revision>64</cp:revision>
  <dcterms:created xsi:type="dcterms:W3CDTF">2012-02-16T19:19:44Z</dcterms:created>
  <dcterms:modified xsi:type="dcterms:W3CDTF">2012-04-24T22:32:47Z</dcterms:modified>
</cp:coreProperties>
</file>