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8" r:id="rId2"/>
    <p:sldId id="260" r:id="rId3"/>
    <p:sldId id="267" r:id="rId4"/>
    <p:sldId id="268" r:id="rId5"/>
    <p:sldId id="26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2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96FE5-7AA1-F748-8E37-16F871E10B2A}" type="datetimeFigureOut">
              <a:rPr lang="en-US" smtClean="0"/>
              <a:t>4/24/12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9B526-6CC2-F34A-8573-51600F924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61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51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87026"/>
            <a:ext cx="7772400" cy="1470025"/>
          </a:xfrm>
        </p:spPr>
        <p:txBody>
          <a:bodyPr>
            <a:normAutofit/>
          </a:bodyPr>
          <a:lstStyle>
            <a:lvl1pPr>
              <a:defRPr sz="42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5631" y="5257051"/>
            <a:ext cx="7256127" cy="1159503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3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 b="1"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3E6F-1F22-E941-A49A-FB5CF7A3F60A}" type="datetimeFigureOut">
              <a:rPr lang="en-US" smtClean="0"/>
              <a:t>4/24/12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7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2" y="0"/>
            <a:ext cx="9150362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 b="1"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2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3E6F-1F22-E941-A49A-FB5CF7A3F60A}" type="datetimeFigureOut">
              <a:rPr lang="en-US" smtClean="0"/>
              <a:t>4/24/12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9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entury Gothic"/>
                <a:cs typeface="Century Gothic"/>
              </a:defRPr>
            </a:lvl1pPr>
            <a:lvl2pPr>
              <a:defRPr sz="2400">
                <a:latin typeface="Century Gothic"/>
                <a:cs typeface="Century Gothic"/>
              </a:defRPr>
            </a:lvl2pPr>
            <a:lvl3pPr>
              <a:defRPr sz="2000">
                <a:latin typeface="Century Gothic"/>
                <a:cs typeface="Century Gothic"/>
              </a:defRPr>
            </a:lvl3pPr>
            <a:lvl4pPr>
              <a:defRPr sz="1800">
                <a:latin typeface="Century Gothic"/>
                <a:cs typeface="Century Gothic"/>
              </a:defRPr>
            </a:lvl4pPr>
            <a:lvl5pPr>
              <a:defRPr sz="1800"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3E6F-1F22-E941-A49A-FB5CF7A3F60A}" type="datetimeFigureOut">
              <a:rPr lang="en-US" smtClean="0"/>
              <a:t>4/24/12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05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entury Gothic"/>
                <a:cs typeface="Century Gothic"/>
              </a:defRPr>
            </a:lvl1pPr>
            <a:lvl2pPr>
              <a:defRPr sz="2000">
                <a:latin typeface="Century Gothic"/>
                <a:cs typeface="Century Gothic"/>
              </a:defRPr>
            </a:lvl2pPr>
            <a:lvl3pPr>
              <a:defRPr sz="1800">
                <a:latin typeface="Century Gothic"/>
                <a:cs typeface="Century Gothic"/>
              </a:defRPr>
            </a:lvl3pPr>
            <a:lvl4pPr>
              <a:defRPr sz="1600">
                <a:latin typeface="Century Gothic"/>
                <a:cs typeface="Century Gothic"/>
              </a:defRPr>
            </a:lvl4pPr>
            <a:lvl5pPr>
              <a:defRPr sz="16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entury Gothic"/>
                <a:cs typeface="Century Gothic"/>
              </a:defRPr>
            </a:lvl1pPr>
            <a:lvl2pPr>
              <a:defRPr sz="2000">
                <a:latin typeface="Century Gothic"/>
                <a:cs typeface="Century Gothic"/>
              </a:defRPr>
            </a:lvl2pPr>
            <a:lvl3pPr>
              <a:defRPr sz="1800">
                <a:latin typeface="Century Gothic"/>
                <a:cs typeface="Century Gothic"/>
              </a:defRPr>
            </a:lvl3pPr>
            <a:lvl4pPr>
              <a:defRPr sz="1600">
                <a:latin typeface="Century Gothic"/>
                <a:cs typeface="Century Gothic"/>
              </a:defRPr>
            </a:lvl4pPr>
            <a:lvl5pPr>
              <a:defRPr sz="16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3E6F-1F22-E941-A49A-FB5CF7A3F60A}" type="datetimeFigureOut">
              <a:rPr lang="en-US" smtClean="0"/>
              <a:t>4/24/12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6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3E6F-1F22-E941-A49A-FB5CF7A3F60A}" type="datetimeFigureOut">
              <a:rPr lang="en-US" smtClean="0"/>
              <a:t>4/24/12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6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3E6F-1F22-E941-A49A-FB5CF7A3F60A}" type="datetimeFigureOut">
              <a:rPr lang="en-US" smtClean="0"/>
              <a:t>4/24/12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6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E3E6F-1F22-E941-A49A-FB5CF7A3F60A}" type="datetimeFigureOut">
              <a:rPr lang="en-US" smtClean="0"/>
              <a:t>4/24/12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A753-F8FB-2347-AFA5-F3BA184B92E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51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46372" y="3975385"/>
            <a:ext cx="8284081" cy="223921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400" dirty="0" smtClean="0"/>
              <a:t>Board of Trustees Report</a:t>
            </a:r>
            <a:br>
              <a:rPr lang="en-US" sz="4400" dirty="0" smtClean="0"/>
            </a:br>
            <a:r>
              <a:rPr lang="en-US" sz="4400" dirty="0" smtClean="0"/>
              <a:t>Tim Denton, Chair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7283" y="1385450"/>
            <a:ext cx="75764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entury Gothic" charset="0"/>
                <a:ea typeface="Century Gothic" charset="0"/>
                <a:cs typeface="Century Gothic" charset="0"/>
              </a:rPr>
              <a:t>Organizational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Reviewed </a:t>
            </a: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and </a:t>
            </a: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approved FY2012 </a:t>
            </a: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Budget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Elected </a:t>
            </a: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2012 </a:t>
            </a: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ARIN Board Officers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Empaneled </a:t>
            </a: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2012 </a:t>
            </a: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Board </a:t>
            </a: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Committees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Adopted </a:t>
            </a: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“Expected </a:t>
            </a: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Standards of </a:t>
            </a: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Behavior” document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Guidance on legal and governance matters</a:t>
            </a:r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lvl="1"/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000" i="1" dirty="0">
                <a:latin typeface="Century Gothic" charset="0"/>
                <a:ea typeface="Century Gothic" charset="0"/>
                <a:cs typeface="Century Gothic" charset="0"/>
              </a:rPr>
              <a:t>Registration Services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Reviewed</a:t>
            </a: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 LRSA </a:t>
            </a: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3.0 </a:t>
            </a: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and RSA 11.0 changes (which are now very similar agreements)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Reviewed Registration Services operational audit results</a:t>
            </a:r>
            <a:endParaRPr lang="en-US" sz="20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lvl="1"/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000" i="1" dirty="0" smtClean="0">
                <a:latin typeface="Century Gothic" charset="0"/>
                <a:ea typeface="Century Gothic" charset="0"/>
                <a:cs typeface="Century Gothic" charset="0"/>
              </a:rPr>
              <a:t>Fees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Extended </a:t>
            </a: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the </a:t>
            </a: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IPv6 Registration Service </a:t>
            </a: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Fee </a:t>
            </a: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Waiver (of 25%) though </a:t>
            </a: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31 December 2012</a:t>
            </a: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.</a:t>
            </a:r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lvl="1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4627" y="282528"/>
            <a:ext cx="8296867" cy="102210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smtClean="0">
                <a:latin typeface="Century Gothic" charset="0"/>
              </a:rPr>
              <a:t>ARIN Board of Trustees Activities</a:t>
            </a:r>
          </a:p>
          <a:p>
            <a:r>
              <a:rPr lang="en-US" sz="2400" u="sng" dirty="0" smtClean="0">
                <a:latin typeface="Century Gothic" charset="0"/>
              </a:rPr>
              <a:t>(since ARIN 28)</a:t>
            </a:r>
            <a:r>
              <a:rPr lang="en-US" sz="2400" u="sng" dirty="0" smtClean="0">
                <a:latin typeface="Century Gothic" charset="0"/>
              </a:rPr>
              <a:t> </a:t>
            </a:r>
            <a:endParaRPr lang="en-US" sz="2400" u="sng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606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6171" y="1547077"/>
            <a:ext cx="817910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Reviewed and Discussed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RIN’s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trategic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irection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:</a:t>
            </a:r>
          </a:p>
          <a:p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Continue strong </a:t>
            </a: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IPv6 </a:t>
            </a: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Outreach and Education </a:t>
            </a:r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Arial"/>
              <a:buChar char="•"/>
            </a:pPr>
            <a:endParaRPr lang="en-US" sz="20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Continue education about the current </a:t>
            </a: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Internet Registry System </a:t>
            </a: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model, particularly externally</a:t>
            </a:r>
          </a:p>
          <a:p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Considered long-term fee structures for ARIN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Considered </a:t>
            </a: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l</a:t>
            </a: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ong-term budget goals for ARIN</a:t>
            </a:r>
            <a:endParaRPr lang="en-US" sz="2000" dirty="0" smtClean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14627" y="282528"/>
            <a:ext cx="8296867" cy="102210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smtClean="0">
                <a:latin typeface="Century Gothic" charset="0"/>
              </a:rPr>
              <a:t>ARIN Board of Trustees Activities</a:t>
            </a:r>
          </a:p>
          <a:p>
            <a:r>
              <a:rPr lang="en-US" sz="2400" u="sng" dirty="0" smtClean="0">
                <a:latin typeface="Century Gothic" charset="0"/>
              </a:rPr>
              <a:t>(since ARIN 28)</a:t>
            </a:r>
            <a:r>
              <a:rPr lang="en-US" sz="2400" u="sng" dirty="0" smtClean="0">
                <a:latin typeface="Century Gothic" charset="0"/>
              </a:rPr>
              <a:t> </a:t>
            </a:r>
            <a:endParaRPr lang="en-US" sz="2400" u="sng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120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7216" y="1293081"/>
            <a:ext cx="7976334" cy="4515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u="sng" dirty="0" smtClean="0"/>
              <a:t>Under </a:t>
            </a:r>
            <a:r>
              <a:rPr lang="en-US" sz="2000" u="sng" dirty="0" smtClean="0"/>
              <a:t>Advisement (pending final consultation)</a:t>
            </a:r>
          </a:p>
          <a:p>
            <a:pPr lvl="1">
              <a:lnSpc>
                <a:spcPct val="120000"/>
              </a:lnSpc>
            </a:pPr>
            <a:r>
              <a:rPr lang="en-US" b="1" dirty="0" smtClean="0"/>
              <a:t>Draft </a:t>
            </a:r>
            <a:r>
              <a:rPr lang="en-US" b="1" dirty="0"/>
              <a:t>Policy ARIN-2011-1:</a:t>
            </a:r>
            <a:r>
              <a:rPr lang="en-US" dirty="0"/>
              <a:t> Inter-RIR </a:t>
            </a:r>
            <a:r>
              <a:rPr lang="en-US" dirty="0" smtClean="0"/>
              <a:t>Transfers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sz="2000" u="sng" dirty="0" smtClean="0"/>
              <a:t>Remanded (handled via IETF adoption of RFC 6598) 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Draft Policy ARIN-2011-5: </a:t>
            </a:r>
            <a:r>
              <a:rPr lang="en-US" dirty="0"/>
              <a:t>Shared Transition Space for IPv4 Address </a:t>
            </a:r>
            <a:r>
              <a:rPr lang="en-US" dirty="0" smtClean="0"/>
              <a:t>Extension</a:t>
            </a:r>
          </a:p>
          <a:p>
            <a:pPr>
              <a:lnSpc>
                <a:spcPct val="120000"/>
              </a:lnSpc>
            </a:pPr>
            <a:r>
              <a:rPr lang="en-US" sz="2000" u="sng" dirty="0" smtClean="0"/>
              <a:t>Adopted</a:t>
            </a:r>
            <a:endParaRPr lang="en-US" sz="2000" u="sng" dirty="0" smtClean="0"/>
          </a:p>
          <a:p>
            <a:pPr lvl="1">
              <a:lnSpc>
                <a:spcPct val="120000"/>
              </a:lnSpc>
            </a:pPr>
            <a:r>
              <a:rPr lang="en-US" b="1" dirty="0" smtClean="0"/>
              <a:t>Draft Policy ARIN</a:t>
            </a:r>
            <a:r>
              <a:rPr lang="en-US" b="1" dirty="0"/>
              <a:t>-2011-8</a:t>
            </a:r>
            <a:r>
              <a:rPr lang="en-US" dirty="0"/>
              <a:t>: Combined M&amp;A and Specified </a:t>
            </a:r>
            <a:r>
              <a:rPr lang="en-US" dirty="0" smtClean="0"/>
              <a:t>Transfers</a:t>
            </a:r>
          </a:p>
          <a:p>
            <a:pPr lvl="1">
              <a:lnSpc>
                <a:spcPct val="120000"/>
              </a:lnSpc>
            </a:pPr>
            <a:r>
              <a:rPr lang="en-US" b="1" dirty="0" smtClean="0"/>
              <a:t>Draft Policy ARIN</a:t>
            </a:r>
            <a:r>
              <a:rPr lang="en-US" b="1" dirty="0"/>
              <a:t>-2011-9 (Global Proposal):</a:t>
            </a:r>
            <a:r>
              <a:rPr lang="en-US" dirty="0"/>
              <a:t> Global Policy for Post-Exhaustion IPv4 Allocation Mechanisms By the </a:t>
            </a:r>
            <a:r>
              <a:rPr lang="en-US" dirty="0" smtClean="0"/>
              <a:t>IANA</a:t>
            </a:r>
          </a:p>
          <a:p>
            <a:pPr lvl="1">
              <a:lnSpc>
                <a:spcPct val="120000"/>
              </a:lnSpc>
            </a:pPr>
            <a:r>
              <a:rPr lang="en-US" b="1" dirty="0" smtClean="0"/>
              <a:t>Draft Policy ARIN</a:t>
            </a:r>
            <a:r>
              <a:rPr lang="en-US" b="1" dirty="0"/>
              <a:t>-2011-10: </a:t>
            </a:r>
            <a:r>
              <a:rPr lang="en-US" dirty="0"/>
              <a:t>Remove Single Aggregate Requirement from Specified </a:t>
            </a:r>
            <a:r>
              <a:rPr lang="en-US" dirty="0" smtClean="0"/>
              <a:t>Transfer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Draft Policy ARIN-2011-11:</a:t>
            </a:r>
            <a:r>
              <a:rPr lang="en-US" dirty="0"/>
              <a:t> Clarify Justified Need for Transfers.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b="1" dirty="0"/>
              <a:t>Draft Policy ARIN -2011-12: </a:t>
            </a:r>
            <a:r>
              <a:rPr lang="en-US" dirty="0"/>
              <a:t>Set Transfer Need to 24 </a:t>
            </a:r>
            <a:r>
              <a:rPr lang="en-US" dirty="0" smtClean="0"/>
              <a:t>months</a:t>
            </a:r>
            <a:endParaRPr lang="en-US" dirty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4627" y="282528"/>
            <a:ext cx="8296867" cy="102210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smtClean="0">
                <a:latin typeface="Century Gothic" charset="0"/>
              </a:rPr>
              <a:t>ARIN Board of Trustees Activities</a:t>
            </a:r>
          </a:p>
          <a:p>
            <a:r>
              <a:rPr lang="en-US" sz="2400" u="sng" dirty="0" smtClean="0">
                <a:latin typeface="Century Gothic" charset="0"/>
              </a:rPr>
              <a:t>(since ARIN 28)</a:t>
            </a:r>
            <a:r>
              <a:rPr lang="en-US" sz="2400" u="sng" dirty="0" smtClean="0">
                <a:latin typeface="Century Gothic" charset="0"/>
              </a:rPr>
              <a:t> </a:t>
            </a:r>
            <a:endParaRPr lang="en-US" sz="2400" u="sng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162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46372" y="3975385"/>
            <a:ext cx="8284081" cy="223921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400" dirty="0" smtClean="0"/>
              <a:t>Board of Trustees Report</a:t>
            </a:r>
            <a:br>
              <a:rPr lang="en-US" sz="4400" dirty="0" smtClean="0"/>
            </a:br>
            <a:r>
              <a:rPr lang="en-US" sz="4400" dirty="0" smtClean="0"/>
              <a:t>Tim Denton, Chair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047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8834</TotalTime>
  <Words>279</Words>
  <Application>Microsoft Macintosh PowerPoint</Application>
  <PresentationFormat>On-screen Show (4:3)</PresentationFormat>
  <Paragraphs>43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Board of Trustees Report Tim Denton, Chair</vt:lpstr>
      <vt:lpstr>PowerPoint Presentation</vt:lpstr>
      <vt:lpstr>PowerPoint Presentation</vt:lpstr>
      <vt:lpstr>PowerPoint Presentation</vt:lpstr>
      <vt:lpstr>Board of Trustees Report Tim Denton, Chair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Sellers</dc:creator>
  <cp:lastModifiedBy>John Curran</cp:lastModifiedBy>
  <cp:revision>74</cp:revision>
  <dcterms:created xsi:type="dcterms:W3CDTF">2012-02-16T19:19:44Z</dcterms:created>
  <dcterms:modified xsi:type="dcterms:W3CDTF">2012-04-24T22:52:27Z</dcterms:modified>
</cp:coreProperties>
</file>