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73" r:id="rId5"/>
    <p:sldId id="274" r:id="rId6"/>
    <p:sldId id="275" r:id="rId7"/>
    <p:sldId id="276" r:id="rId8"/>
    <p:sldId id="290" r:id="rId9"/>
    <p:sldId id="282" r:id="rId10"/>
    <p:sldId id="283" r:id="rId11"/>
    <p:sldId id="281" r:id="rId12"/>
    <p:sldId id="285" r:id="rId13"/>
    <p:sldId id="286" r:id="rId14"/>
    <p:sldId id="287" r:id="rId15"/>
    <p:sldId id="277" r:id="rId16"/>
    <p:sldId id="278" r:id="rId17"/>
    <p:sldId id="279" r:id="rId18"/>
    <p:sldId id="280" r:id="rId19"/>
    <p:sldId id="270" r:id="rId20"/>
    <p:sldId id="284" r:id="rId21"/>
    <p:sldId id="288" r:id="rId22"/>
    <p:sldId id="289" r:id="rId23"/>
    <p:sldId id="291" r:id="rId24"/>
    <p:sldId id="258" r:id="rId2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85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8"/>
    </p:cViewPr>
  </p:sorterViewPr>
  <p:notesViewPr>
    <p:cSldViewPr>
      <p:cViewPr varScale="1">
        <p:scale>
          <a:sx n="91" d="100"/>
          <a:sy n="91" d="100"/>
        </p:scale>
        <p:origin x="-38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A1FF28-092C-B242-A007-B16CA95CBBDB}" type="datetime1">
              <a:rPr lang="en-US"/>
              <a:pPr>
                <a:defRPr/>
              </a:pPr>
              <a:t>24/Apr/2012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152992-9608-ED4E-BF2E-E902E361E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5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0DAC2A4C-0968-5749-88AC-C41F9471BE6C}" type="slidenum">
              <a:rPr lang="en-GB" sz="1200"/>
              <a:pPr eaLnBrk="1" hangingPunct="1"/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704EB435-A62F-7D4E-9B6F-B8FA6FA3B57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Board meeting 8 June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2324C09-D9E4-5B43-91FF-80987081941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634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9085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04550" y="2552700"/>
            <a:ext cx="1670050" cy="58293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94400" y="2552700"/>
            <a:ext cx="4857750" cy="58293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513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BE50-5406-7845-A409-D36D91C2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757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4266-67D9-234A-8EA7-E6CC97DD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82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612F-1D0C-2B47-8118-320E09BC5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916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12900"/>
            <a:ext cx="5803900" cy="716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0" y="1612900"/>
            <a:ext cx="5803900" cy="716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06BF-5115-B248-8F66-97B0F8B8C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063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F732-9190-9444-8FC7-090F1D979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53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13D3-9C0C-BF4E-87B6-704A353D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001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47-C780-E642-9E7F-524E2EC71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544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3EB7-A0E0-F449-83BE-1BFEBFB09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034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840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50B7-FA27-5843-8D37-849F0113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047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A7E4-C3CB-BA4F-B3D2-11855B20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371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254000"/>
            <a:ext cx="2940050" cy="85217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54000"/>
            <a:ext cx="8667750" cy="85217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6EDB-BABA-E84B-BEC6-69A522321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291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163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844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825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577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4545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75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2687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37223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6191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7342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457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69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0" y="5613400"/>
            <a:ext cx="3263900" cy="276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0700" y="5613400"/>
            <a:ext cx="3263900" cy="276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665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668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439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59078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5714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79680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019800" y="546100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994400" y="5613400"/>
            <a:ext cx="6680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5994400" y="2552700"/>
            <a:ext cx="6680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254000" indent="-254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508000" indent="-508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016000" indent="-1016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14732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9304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23876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28448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11200" y="254000"/>
            <a:ext cx="11760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11200" y="1612900"/>
            <a:ext cx="11760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723900" y="92583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1076" bIns="0"/>
          <a:lstStyle/>
          <a:p>
            <a:pPr marL="69850" algn="l">
              <a:spcBef>
                <a:spcPts val="388"/>
              </a:spcBef>
            </a:pPr>
            <a:r>
              <a:rPr lang="en-US" sz="1600">
                <a:solidFill>
                  <a:srgbClr val="005895"/>
                </a:solidFill>
                <a:latin typeface="Helvetica Neue" charset="0"/>
                <a:cs typeface="Helvetica Neue" charset="0"/>
                <a:sym typeface="Helvetica Neue" charset="0"/>
              </a:rPr>
              <a:t>Axel Pawlik, 24 April 2012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8807450"/>
            <a:ext cx="18415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12398375" y="8877300"/>
            <a:ext cx="3175" cy="604838"/>
          </a:xfrm>
          <a:prstGeom prst="line">
            <a:avLst/>
          </a:prstGeom>
          <a:noFill/>
          <a:ln w="12700">
            <a:solidFill>
              <a:srgbClr val="0058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736600" y="1244600"/>
            <a:ext cx="12268200" cy="0"/>
          </a:xfrm>
          <a:prstGeom prst="line">
            <a:avLst/>
          </a:prstGeom>
          <a:noFill/>
          <a:ln w="25400">
            <a:solidFill>
              <a:srgbClr val="0058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433300" y="9207500"/>
            <a:ext cx="341313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165686DA-2E51-2942-B10B-308107ED2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81000" indent="-381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747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3462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9177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4892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9464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34036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8608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43180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128713"/>
            <a:ext cx="5321300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4" t="87500" r="293" b="520"/>
          <a:stretch>
            <a:fillRect/>
          </a:stretch>
        </p:blipFill>
        <p:spPr bwMode="auto">
          <a:xfrm>
            <a:off x="10490200" y="8534400"/>
            <a:ext cx="24765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Update from the RIPE NCC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Axel Pawlik</a:t>
            </a:r>
          </a:p>
          <a:p>
            <a:pPr marL="0" indent="0" eaLnBrk="1" hangingPunct="1"/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ARIN XXIX, Vancouver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Clearly Defined Names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6ACDBDDB-5914-6F42-A5D1-B7BF597EF8D1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10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32771" name="Picture 4" descr="Screen shot 2012-04-24 at 16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47788"/>
            <a:ext cx="573405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Clearly Defined Sections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008F1A0F-EF52-054C-B1F0-7E3B7549A3D1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11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33795" name="Picture 4" descr="Screen shot 2012-04-24 at 16.5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47788"/>
            <a:ext cx="573405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5997575" y="2139950"/>
            <a:ext cx="6310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/>
              <a:t>Stories / General Statistics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997575" y="5308600"/>
            <a:ext cx="58229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/>
              <a:t>Specifics on any IP/ASN</a:t>
            </a:r>
          </a:p>
          <a:p>
            <a:pPr eaLnBrk="1" hangingPunct="1"/>
            <a:r>
              <a:rPr lang="en-US" sz="3200"/>
              <a:t>Real Time &amp; History 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997575" y="3492500"/>
            <a:ext cx="69437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/>
              <a:t>State of the Network</a:t>
            </a:r>
          </a:p>
          <a:p>
            <a:pPr algn="l" eaLnBrk="1" hangingPunct="1"/>
            <a:r>
              <a:rPr lang="en-US" sz="3200"/>
              <a:t>Big Picture &amp; Individual Measurements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5926138" y="7108825"/>
            <a:ext cx="64420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/>
            <a:r>
              <a:rPr lang="en-US"/>
              <a:t>Members’ Own </a:t>
            </a:r>
            <a:br>
              <a:rPr lang="en-US"/>
            </a:br>
            <a:r>
              <a:rPr lang="en-US" sz="3200"/>
              <a:t>Resource Mgmt &amp; Related Services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TTM / DNSMON	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Test Traffic Measurement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Deployed Equipment Aging Rapidly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Limited usefulness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Cease service and fold into RIPE Atlas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Coordinate with users so that measurement needs are taking into concern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DNSMON currently based on TTM machines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Will move to RIPE Atlas with increased utility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5A8AB69A-CE31-F54E-8976-C72087662656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12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Resource Certification</a:t>
            </a:r>
          </a:p>
        </p:txBody>
      </p:sp>
      <p:pic>
        <p:nvPicPr>
          <p:cNvPr id="2457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>
          <a:xfrm>
            <a:off x="711200" y="2609850"/>
            <a:ext cx="11760200" cy="7162800"/>
          </a:xfrm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03042AE0-3326-9E47-A95E-8650E2D9F673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13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885825" y="1708150"/>
            <a:ext cx="7969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/>
              <a:t>At RIPE 63 GM – Member Vote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Addressing Concerns - The Roadmap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Q1/Q2: Test system, better Validator, better UI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Q2/Q3: Strengthen Operator Autonomy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Build monitoring infrastructure prototype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Q3/Q4: Strengthen Security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Authentication, periodic auditing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Q4/Q1: Strengthen Resilience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Service and data set distribution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Gradual: Expand eligible address space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791C4A6-EB44-4648-AFDB-DAACD645B59E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14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Resource Certification Adoption</a:t>
            </a:r>
          </a:p>
        </p:txBody>
      </p:sp>
      <p:pic>
        <p:nvPicPr>
          <p:cNvPr id="2662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" b="1859"/>
          <a:stretch>
            <a:fillRect/>
          </a:stretch>
        </p:blipFill>
        <p:spPr/>
      </p:pic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54CD8FDA-A10A-5747-B37A-3D35A2B6187E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15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Charging Scheme Task Force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At RIPE 63 members voted on</a:t>
            </a:r>
            <a:b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Charging Scheme 2012: Not Approved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Currently running on CS 2011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CS TF set up, reported at GM last week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Executive Board to consider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Decider further action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DFA02A95-9EFE-E746-B614-9F4996B83A7D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16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Timeline for Charging Scheme 2013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4F90CFE-55ED-F14D-B321-53D8A4F15562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17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016000" y="3276600"/>
            <a:ext cx="11049000" cy="1588"/>
          </a:xfrm>
          <a:prstGeom prst="straightConnector1">
            <a:avLst/>
          </a:prstGeom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778794" y="4190206"/>
            <a:ext cx="1371600" cy="1588"/>
          </a:xfrm>
          <a:prstGeom prst="straightConnector1">
            <a:avLst/>
          </a:prstGeom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9551194" y="4190206"/>
            <a:ext cx="1371600" cy="1588"/>
          </a:xfrm>
          <a:prstGeom prst="straightConnector1">
            <a:avLst/>
          </a:prstGeom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360194" y="4114006"/>
            <a:ext cx="1371600" cy="1588"/>
          </a:xfrm>
          <a:prstGeom prst="straightConnector1">
            <a:avLst/>
          </a:prstGeom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1320800" y="4953000"/>
            <a:ext cx="228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400"/>
              <a:t>Board meeting</a:t>
            </a:r>
          </a:p>
          <a:p>
            <a:pPr eaLnBrk="1" hangingPunct="1"/>
            <a:r>
              <a:rPr lang="en-US" sz="2400"/>
              <a:t>Decide on principles, Propose Charging Model</a:t>
            </a:r>
          </a:p>
          <a:p>
            <a:pPr eaLnBrk="1" hangingPunct="1"/>
            <a:r>
              <a:rPr lang="en-US" sz="2400"/>
              <a:t>Propose Service Fees</a:t>
            </a: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406400" y="2590800"/>
            <a:ext cx="1211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400" b="1"/>
              <a:t>May	June		July		August	September		October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8940800" y="49530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400"/>
              <a:t>GM</a:t>
            </a:r>
          </a:p>
          <a:p>
            <a:pPr eaLnBrk="1" hangingPunct="1"/>
            <a:r>
              <a:rPr lang="en-US" sz="2400"/>
              <a:t>Vote on Charging Scheme 2013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902200" y="1752600"/>
            <a:ext cx="2743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b="1"/>
              <a:t>2012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4902200" y="49530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400"/>
              <a:t>Board meeting</a:t>
            </a:r>
          </a:p>
          <a:p>
            <a:pPr eaLnBrk="1" hangingPunct="1"/>
            <a:r>
              <a:rPr lang="en-US" sz="2400"/>
              <a:t>Decide on Charging Model</a:t>
            </a:r>
          </a:p>
          <a:p>
            <a:pPr eaLnBrk="1" hangingPunct="1"/>
            <a:r>
              <a:rPr lang="en-US" sz="2400"/>
              <a:t>Decide on Service Fees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5969794" y="5104606"/>
            <a:ext cx="3352800" cy="1588"/>
          </a:xfrm>
          <a:prstGeom prst="straightConnector1">
            <a:avLst/>
          </a:prstGeom>
          <a:ln w="889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61" name="TextBox 19"/>
          <p:cNvSpPr txBox="1">
            <a:spLocks noChangeArrowheads="1"/>
          </p:cNvSpPr>
          <p:nvPr/>
        </p:nvSpPr>
        <p:spPr bwMode="auto">
          <a:xfrm>
            <a:off x="6578600" y="69342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 sz="2400"/>
              <a:t>4 Weeks ahead of GM</a:t>
            </a:r>
          </a:p>
          <a:p>
            <a:pPr eaLnBrk="1" hangingPunct="1"/>
            <a:r>
              <a:rPr lang="en-US" sz="2400"/>
              <a:t>Final Charging Scheme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Where Is Rendek?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Font typeface="Helvetica Neue Light" charset="0"/>
              <a:buNone/>
              <a:defRPr/>
            </a:pPr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E1FF6542-E05A-5C47-8410-03C992F892F1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18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Where Is Rendek?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798C5F74-0B2B-8049-A909-A0EC5567AC69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19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Picture 4" descr="Screen shot 2012-04-19 at 14.56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8" y="1924050"/>
            <a:ext cx="9366250" cy="6054725"/>
          </a:xfrm>
          <a:prstGeom prst="rect">
            <a:avLst/>
          </a:prstGeom>
          <a:effectLst>
            <a:outerShdw blurRad="193675" dist="1397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63883A80-E786-9347-B059-2B9CD9C9405C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2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Policy Proposals Update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  <a:ea typeface="ヒラギノ角ゴ ProN W3" charset="0"/>
                <a:cs typeface="ヒラギノ角ゴ ProN W3" charset="0"/>
              </a:rPr>
              <a:t>2012-01 </a:t>
            </a:r>
            <a:r>
              <a:rPr lang="en-US" sz="3600" dirty="0" smtClean="0">
                <a:latin typeface="+mj-lt"/>
              </a:rPr>
              <a:t>Inter-RIR IPv4 Address Transfers</a:t>
            </a:r>
          </a:p>
          <a:p>
            <a:pPr lvl="1" eaLnBrk="1" hangingPunct="1">
              <a:defRPr/>
            </a:pPr>
            <a:r>
              <a:rPr lang="en-US" sz="3000" dirty="0" smtClean="0">
                <a:latin typeface="+mj-lt"/>
                <a:ea typeface="ヒラギノ角ゴ ProN W3" charset="0"/>
                <a:cs typeface="ヒラギノ角ゴ ProN W3" charset="0"/>
              </a:rPr>
              <a:t>Mixed feelings, mainly on terminology used</a:t>
            </a:r>
          </a:p>
          <a:p>
            <a:pPr lvl="1" eaLnBrk="1" hangingPunct="1">
              <a:defRPr/>
            </a:pPr>
            <a:r>
              <a:rPr lang="en-US" sz="3000" dirty="0" smtClean="0">
                <a:latin typeface="+mj-lt"/>
                <a:ea typeface="ヒラギノ角ゴ ProN W3" charset="0"/>
                <a:cs typeface="ヒラギノ角ゴ ProN W3" charset="0"/>
              </a:rPr>
              <a:t>Policy proposal being abandoned</a:t>
            </a:r>
            <a:endParaRPr lang="en-US" sz="3000" dirty="0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endParaRPr lang="en-US" sz="3600" dirty="0" smtClean="0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2012-xx </a:t>
            </a:r>
            <a:r>
              <a:rPr lang="en-US" sz="3600" dirty="0"/>
              <a:t>Inter-RIR IPv4 Address </a:t>
            </a:r>
            <a:r>
              <a:rPr lang="en-US" sz="3600" dirty="0" smtClean="0"/>
              <a:t>Transfers</a:t>
            </a:r>
          </a:p>
          <a:p>
            <a:pPr lvl="1" eaLnBrk="1" hangingPunct="1">
              <a:defRPr/>
            </a:pPr>
            <a:r>
              <a:rPr lang="en-US" sz="3000" dirty="0"/>
              <a:t>N</a:t>
            </a:r>
            <a:r>
              <a:rPr lang="en-US" sz="3000" dirty="0" smtClean="0"/>
              <a:t>ot formally in PDP yet, presented at RIPE 64</a:t>
            </a:r>
          </a:p>
          <a:p>
            <a:pPr lvl="1" eaLnBrk="1" hangingPunct="1">
              <a:defRPr/>
            </a:pPr>
            <a:r>
              <a:rPr lang="en-US" sz="3000" dirty="0" smtClean="0">
                <a:latin typeface="+mj-lt"/>
              </a:rPr>
              <a:t>Transfer to the RIPE NCC Service Region</a:t>
            </a:r>
          </a:p>
          <a:p>
            <a:pPr lvl="2" eaLnBrk="1" hangingPunct="1">
              <a:defRPr/>
            </a:pPr>
            <a:r>
              <a:rPr lang="en-US" sz="3000" dirty="0">
                <a:cs typeface="Helvetica" charset="0"/>
                <a:sym typeface="Helvetica" charset="0"/>
              </a:rPr>
              <a:t>T</a:t>
            </a:r>
            <a:r>
              <a:rPr lang="en-US" sz="3000" dirty="0" smtClean="0">
                <a:cs typeface="Helvetica" charset="0"/>
                <a:sym typeface="Helvetica" charset="0"/>
              </a:rPr>
              <a:t>ransfer is in line with originating RIR policy</a:t>
            </a:r>
          </a:p>
          <a:p>
            <a:pPr lvl="2" eaLnBrk="1" hangingPunct="1">
              <a:defRPr/>
            </a:pPr>
            <a:r>
              <a:rPr lang="en-US" sz="3000" dirty="0" smtClean="0">
                <a:cs typeface="Helvetica" charset="0"/>
                <a:sym typeface="Helvetica" charset="0"/>
              </a:rPr>
              <a:t>Destination LIR qualifies according to RIPE transfer policy</a:t>
            </a:r>
          </a:p>
          <a:p>
            <a:pPr lvl="2" eaLnBrk="1" hangingPunct="1">
              <a:defRPr/>
            </a:pPr>
            <a:r>
              <a:rPr lang="en-US" sz="3000" dirty="0" smtClean="0">
                <a:cs typeface="Helvetica" charset="0"/>
                <a:sym typeface="Helvetica" charset="0"/>
              </a:rPr>
              <a:t>Inter-RIR IPv4 transfer policy must exist in originating RIR  </a:t>
            </a:r>
            <a:endParaRPr lang="en-US" sz="3000" dirty="0" smtClean="0"/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Intensified Regional Outreach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711200" y="1817688"/>
            <a:ext cx="11760200" cy="7162800"/>
          </a:xfrm>
        </p:spPr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Our man in Dubai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To liaise with Arab and CIS Communities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Helping with coordinating Arab IGF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Organising Regulators’ Orientation Event</a:t>
            </a:r>
            <a:b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in Amsterdam</a:t>
            </a: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CIS area is very complex and opaque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E2FBEF0-4B9F-2A40-A1FF-B7C90546B4CA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20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You’d be welcome at…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21F5A3BD-1D59-474D-81E3-84F4A6B09707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21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3221038"/>
            <a:ext cx="10174288" cy="3384550"/>
          </a:xfrm>
          <a:prstGeom prst="rect">
            <a:avLst/>
          </a:prstGeom>
          <a:effectLst>
            <a:outerShdw blurRad="193675" dist="1397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812800" y="4140200"/>
            <a:ext cx="5791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1076" bIns="0" anchor="ctr"/>
          <a:lstStyle/>
          <a:p>
            <a:pPr marL="69850">
              <a:lnSpc>
                <a:spcPct val="120000"/>
              </a:lnSpc>
              <a:spcBef>
                <a:spcPts val="700"/>
              </a:spcBef>
            </a:pPr>
            <a:r>
              <a:rPr lang="en-US" sz="7200">
                <a:solidFill>
                  <a:srgbClr val="005895"/>
                </a:solidFill>
                <a:cs typeface="Helvetica Neue Light" charset="0"/>
              </a:rP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Policy Proposals Update (continued)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Transfer from the RIPE NCC Service Region</a:t>
            </a:r>
          </a:p>
          <a:p>
            <a:pPr lvl="2" eaLnBrk="1" hangingPunct="1"/>
            <a:r>
              <a:rPr lang="en-US" sz="3000">
                <a:latin typeface="Helvetica Neue Light" charset="0"/>
                <a:ea typeface="ＭＳ Ｐゴシック" charset="0"/>
                <a:cs typeface="ＭＳ Ｐゴシック" charset="0"/>
                <a:sym typeface="Helvetica" charset="0"/>
              </a:rPr>
              <a:t>Transfer is in line with destination RIR policy</a:t>
            </a:r>
          </a:p>
          <a:p>
            <a:pPr lvl="2" eaLnBrk="1" hangingPunct="1"/>
            <a:r>
              <a:rPr lang="en-US" sz="3000">
                <a:latin typeface="Helvetica Neue Light" charset="0"/>
                <a:ea typeface="ＭＳ Ｐゴシック" charset="0"/>
                <a:cs typeface="ＭＳ Ｐゴシック" charset="0"/>
                <a:sym typeface="Helvetica" charset="0"/>
              </a:rPr>
              <a:t>Originating LIR and transferred IPv4 address space comply with the RIPE transfer policy</a:t>
            </a:r>
          </a:p>
          <a:p>
            <a:pPr lvl="2" eaLnBrk="1" hangingPunct="1"/>
            <a:r>
              <a:rPr lang="en-US" sz="3000">
                <a:latin typeface="Helvetica Neue Light" charset="0"/>
                <a:ea typeface="ＭＳ Ｐゴシック" charset="0"/>
                <a:cs typeface="ＭＳ Ｐゴシック" charset="0"/>
                <a:sym typeface="Helvetica" charset="0"/>
              </a:rPr>
              <a:t>Inter-RIR IPv4 transfer policy must exist in destination RIR</a:t>
            </a:r>
          </a:p>
          <a:p>
            <a:pPr eaLnBrk="1" hangingPunct="1"/>
            <a:endParaRPr lang="en-US" sz="3600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2012-xx Amendment to RIPE NCC transfer policy</a:t>
            </a:r>
          </a:p>
          <a:p>
            <a:pPr lvl="1" eaLnBrk="1" hangingPunct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Not formally in PDP yet, presented at RIPE 64</a:t>
            </a:r>
            <a:endParaRPr lang="en-US" sz="3000">
              <a:latin typeface="Helvetica Neue Light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3000">
                <a:latin typeface="Helvetica Neue Light" charset="0"/>
                <a:ea typeface="ＭＳ Ｐゴシック" charset="0"/>
                <a:cs typeface="ＭＳ Ｐゴシック" charset="0"/>
              </a:rPr>
              <a:t>For the purpose of determining need for a transferred allocation, a period of 24 months is used in the evaluation (currently 3 months)</a:t>
            </a:r>
          </a:p>
          <a:p>
            <a:pPr lvl="1" eaLnBrk="1" hangingPunct="1"/>
            <a:endParaRPr lang="en-US" sz="3000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pPr lvl="1" eaLnBrk="1" hangingPunct="1"/>
            <a:endParaRPr lang="en-US" sz="300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6F8254BE-4BCE-FC45-B261-A116180D6662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3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Policy Proposals Update (continued)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2011-04 Extension of the Minimum Size for IPv6 Initial Allocation</a:t>
            </a:r>
          </a:p>
          <a:p>
            <a:pPr lvl="1" eaLnBrk="1" hangingPunct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PDP Phase: Last Call</a:t>
            </a:r>
          </a:p>
          <a:p>
            <a:pPr lvl="1" eaLnBrk="1" hangingPunct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Modifies the eligibility for an organisation to receive an initial IPv6 allocation up to a /29</a:t>
            </a:r>
            <a:endParaRPr lang="en-US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endParaRPr lang="en-US" sz="3600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2011-05 Safeguarding future IXPs with IPv4 space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PDP Phase: Last Call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A /16 from the final /8 will be held in reserve IXPs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An IXP will can receive one number resource (from /24 to /22)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1EA158E7-9563-F94B-8776-E7A741D725D1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4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Policy Proposals Update (continued)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2011-06 Abuse Contact Management in the RIPE NCC Database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PDP Phase: Open for Discussion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Introduce of a new contact attribute named "abuse-c”</a:t>
            </a:r>
          </a:p>
          <a:p>
            <a:endParaRPr lang="en-US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1AFB07E3-1FCF-1144-A27C-FDCBECD0A534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5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Also heard…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IPv4 Maintenance Document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Priority: high quality registry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All you ever wanted to know about IPv4 address stewardship in one document</a:t>
            </a:r>
          </a:p>
          <a:p>
            <a:endParaRPr lang="en-US">
              <a:latin typeface="Helvetica Neue Light" charset="0"/>
              <a:ea typeface="ヒラギノ角ゴ ProN W3" charset="0"/>
              <a:cs typeface="ヒラギノ角ゴ ProN W3" charset="0"/>
            </a:endParaRPr>
          </a:p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Services for Legacy Resource Holders</a:t>
            </a:r>
          </a:p>
          <a:p>
            <a:pPr lvl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Community policies – applicable or not?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74B7B6A7-8BDD-A04E-857D-42A101BBFF1F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6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Business Process Change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46A363A4-EB22-8A40-8866-90642B7259A9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7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grpSp>
        <p:nvGrpSpPr>
          <p:cNvPr id="21507" name="Group 1"/>
          <p:cNvGrpSpPr>
            <a:grpSpLocks/>
          </p:cNvGrpSpPr>
          <p:nvPr/>
        </p:nvGrpSpPr>
        <p:grpSpPr bwMode="auto">
          <a:xfrm>
            <a:off x="1030288" y="3581400"/>
            <a:ext cx="10367962" cy="3629025"/>
            <a:chOff x="1030288" y="3581400"/>
            <a:chExt cx="10367962" cy="3629273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030288" y="3581400"/>
              <a:ext cx="2376487" cy="21591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Phase 0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989513" y="3581400"/>
              <a:ext cx="2376487" cy="21591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Phase 1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9023350" y="3581400"/>
              <a:ext cx="2374900" cy="21591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Phase 2</a:t>
              </a:r>
            </a:p>
          </p:txBody>
        </p:sp>
        <p:cxnSp>
          <p:nvCxnSpPr>
            <p:cNvPr id="13" name="Straight Arrow Connector 12"/>
            <p:cNvCxnSpPr>
              <a:stCxn id="9" idx="3"/>
              <a:endCxn id="10" idx="1"/>
            </p:cNvCxnSpPr>
            <p:nvPr/>
          </p:nvCxnSpPr>
          <p:spPr bwMode="auto">
            <a:xfrm>
              <a:off x="7366000" y="4660974"/>
              <a:ext cx="1657350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8" idx="3"/>
              <a:endCxn id="9" idx="1"/>
            </p:cNvCxnSpPr>
            <p:nvPr/>
          </p:nvCxnSpPr>
          <p:spPr bwMode="auto">
            <a:xfrm>
              <a:off x="3406775" y="4660974"/>
              <a:ext cx="1582738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514" name="Straight Connector 17"/>
            <p:cNvCxnSpPr>
              <a:cxnSpLocks noChangeShapeType="1"/>
            </p:cNvCxnSpPr>
            <p:nvPr/>
          </p:nvCxnSpPr>
          <p:spPr bwMode="auto">
            <a:xfrm>
              <a:off x="4198938" y="4084638"/>
              <a:ext cx="0" cy="2160587"/>
            </a:xfrm>
            <a:prstGeom prst="line">
              <a:avLst/>
            </a:prstGeom>
            <a:noFill/>
            <a:ln w="25400">
              <a:solidFill>
                <a:srgbClr val="0042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Straight Connector 18"/>
            <p:cNvCxnSpPr>
              <a:cxnSpLocks noChangeShapeType="1"/>
            </p:cNvCxnSpPr>
            <p:nvPr/>
          </p:nvCxnSpPr>
          <p:spPr bwMode="auto">
            <a:xfrm>
              <a:off x="8231188" y="4084638"/>
              <a:ext cx="0" cy="2160587"/>
            </a:xfrm>
            <a:prstGeom prst="line">
              <a:avLst/>
            </a:prstGeom>
            <a:noFill/>
            <a:ln w="25400">
              <a:solidFill>
                <a:srgbClr val="0042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829992" y="6749008"/>
              <a:ext cx="2736304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rPr>
                <a:t>1 month </a:t>
              </a:r>
              <a:r>
                <a:rPr lang="en-US" sz="2400" i="1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rPr>
                <a:t>or</a:t>
              </a:r>
              <a:r>
                <a:rPr lang="en-US" sz="24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rPr>
                <a:t> /10 left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90432" y="6749008"/>
              <a:ext cx="2736304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</a:rPr>
                <a:t>Reaching last /8</a:t>
              </a:r>
            </a:p>
          </p:txBody>
        </p:sp>
      </p:grp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814388" y="1924050"/>
            <a:ext cx="5980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r>
              <a:rPr lang="en-US"/>
              <a:t>Reaching Last /8 Phases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Phase 1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When the RIPE NCC has 1 month </a:t>
            </a:r>
            <a:r>
              <a:rPr lang="en-US" sz="3600" i="1">
                <a:latin typeface="Helvetica Neue Light" charset="0"/>
                <a:ea typeface="ヒラギノ角ゴ ProN W3" charset="0"/>
                <a:cs typeface="ヒラギノ角ゴ ProN W3" charset="0"/>
              </a:rPr>
              <a:t>or</a:t>
            </a:r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 a /10 left of IPv4 address space</a:t>
            </a:r>
          </a:p>
          <a:p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IPRAs will work in pairs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Fairness, consistency and transparency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Longer response times</a:t>
            </a:r>
          </a:p>
          <a:p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Change in ‘call back’ procedure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Requester called only when ticket at top of the queue</a:t>
            </a:r>
          </a:p>
          <a:p>
            <a:r>
              <a:rPr lang="en-US" sz="3600">
                <a:latin typeface="Helvetica Neue Light" charset="0"/>
                <a:ea typeface="ヒラギノ角ゴ ProN W3" charset="0"/>
                <a:cs typeface="ヒラギノ角ゴ ProN W3" charset="0"/>
              </a:rPr>
              <a:t>‘Approvable’ tickets moved to a </a:t>
            </a:r>
            <a:r>
              <a:rPr lang="en-US" altLang="ja-JP" sz="3600">
                <a:latin typeface="Helvetica Neue Light" charset="0"/>
                <a:ea typeface="ヒラギノ角ゴ ProN W3" charset="0"/>
                <a:cs typeface="ヒラギノ角ゴ ProN W3" charset="0"/>
              </a:rPr>
              <a:t>separate queue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Approval artificially delayed until 9:00 next morning</a:t>
            </a:r>
          </a:p>
          <a:p>
            <a:pPr lvl="1"/>
            <a:r>
              <a:rPr lang="en-US" sz="3000">
                <a:latin typeface="Helvetica Neue Light" charset="0"/>
                <a:ea typeface="ヒラギノ角ゴ ProN W3" charset="0"/>
                <a:cs typeface="ヒラギノ角ゴ ProN W3" charset="0"/>
              </a:rPr>
              <a:t>Allows for additional checks</a:t>
            </a:r>
          </a:p>
          <a:p>
            <a:endParaRPr lang="en-US" sz="360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2DB1223F-A7E7-6A41-8DAC-A69FEE5EABA6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8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23556" name="Picture 6" descr="phas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555625"/>
            <a:ext cx="3168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Clean-Up of Information Services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5894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50EF999-ED1A-4141-8A78-8024337A4211}" type="slidenum">
              <a:rPr lang="en-US" sz="16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9</a:t>
            </a:fld>
            <a:endParaRPr lang="en-US" sz="16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31747" name="Picture 4" descr="Screen shot 2012-04-24 at 16.5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563688"/>
            <a:ext cx="9575800" cy="721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Pages>0</Pages>
  <Words>695</Words>
  <Characters>0</Characters>
  <Application>Microsoft Macintosh PowerPoint</Application>
  <PresentationFormat>Custom</PresentationFormat>
  <Lines>0</Lines>
  <Paragraphs>142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Helvetica Neue Light</vt:lpstr>
      <vt:lpstr>ヒラギノ角ゴ ProN W3</vt:lpstr>
      <vt:lpstr>Arial</vt:lpstr>
      <vt:lpstr>Helvetica Neue</vt:lpstr>
      <vt:lpstr>Calibri</vt:lpstr>
      <vt:lpstr>ＭＳ Ｐゴシック</vt:lpstr>
      <vt:lpstr>Gill Sans</vt:lpstr>
      <vt:lpstr>Helvetica</vt:lpstr>
      <vt:lpstr>Title &amp; Subtitle</vt:lpstr>
      <vt:lpstr>Title &amp; Bullets</vt:lpstr>
      <vt:lpstr>Questions</vt:lpstr>
      <vt:lpstr>Update from the RIPE NCC</vt:lpstr>
      <vt:lpstr>Policy Proposals Update</vt:lpstr>
      <vt:lpstr>Policy Proposals Update (continued)</vt:lpstr>
      <vt:lpstr>Policy Proposals Update (continued)</vt:lpstr>
      <vt:lpstr>Policy Proposals Update (continued)</vt:lpstr>
      <vt:lpstr>Also heard…</vt:lpstr>
      <vt:lpstr>Business Process Change</vt:lpstr>
      <vt:lpstr>Phase 1</vt:lpstr>
      <vt:lpstr>Clean-Up of Information Services</vt:lpstr>
      <vt:lpstr>Clearly Defined Names</vt:lpstr>
      <vt:lpstr>Clearly Defined Sections</vt:lpstr>
      <vt:lpstr>TTM / DNSMON </vt:lpstr>
      <vt:lpstr>Resource Certification</vt:lpstr>
      <vt:lpstr>Addressing Concerns - The Roadmap</vt:lpstr>
      <vt:lpstr>Resource Certification Adoption</vt:lpstr>
      <vt:lpstr>Charging Scheme Task Force</vt:lpstr>
      <vt:lpstr>Timeline for Charging Scheme 2013</vt:lpstr>
      <vt:lpstr>Where Is Rendek?</vt:lpstr>
      <vt:lpstr>Where Is Rendek?</vt:lpstr>
      <vt:lpstr>Intensified Regional Outreach</vt:lpstr>
      <vt:lpstr>You’d be welcome at…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Jason Byrne</cp:lastModifiedBy>
  <cp:revision>55</cp:revision>
  <cp:lastPrinted>2011-10-21T08:22:43Z</cp:lastPrinted>
  <dcterms:created xsi:type="dcterms:W3CDTF">2011-11-02T12:10:14Z</dcterms:created>
  <dcterms:modified xsi:type="dcterms:W3CDTF">2012-04-24T17:51:23Z</dcterms:modified>
</cp:coreProperties>
</file>