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5" r:id="rId2"/>
    <p:sldId id="259" r:id="rId3"/>
    <p:sldId id="260" r:id="rId4"/>
    <p:sldId id="261" r:id="rId5"/>
    <p:sldId id="262" r:id="rId6"/>
    <p:sldId id="263" r:id="rId7"/>
    <p:sldId id="264"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22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77508-C198-0044-BA4B-7F2CCA1AA5AC}" type="datetimeFigureOut">
              <a:rPr lang="en-US" smtClean="0"/>
              <a:t>4/19/12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CC89A-72A1-594A-B242-AD2607CED081}" type="slidenum">
              <a:rPr lang="en-US" smtClean="0"/>
              <a:t>‹#›</a:t>
            </a:fld>
            <a:endParaRPr lang="en-US"/>
          </a:p>
        </p:txBody>
      </p:sp>
    </p:spTree>
    <p:extLst>
      <p:ext uri="{BB962C8B-B14F-4D97-AF65-F5344CB8AC3E}">
        <p14:creationId xmlns:p14="http://schemas.microsoft.com/office/powerpoint/2010/main" val="2009272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
        <p:nvSpPr>
          <p:cNvPr id="2" name="Title 1"/>
          <p:cNvSpPr>
            <a:spLocks noGrp="1"/>
          </p:cNvSpPr>
          <p:nvPr>
            <p:ph type="ctrTitle"/>
          </p:nvPr>
        </p:nvSpPr>
        <p:spPr>
          <a:xfrm>
            <a:off x="685800" y="3787026"/>
            <a:ext cx="7772400" cy="1470025"/>
          </a:xfrm>
        </p:spPr>
        <p:txBody>
          <a:bodyPr>
            <a:normAutofit/>
          </a:bodyPr>
          <a:lstStyle>
            <a:lvl1pPr>
              <a:defRPr sz="42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5631" y="5257051"/>
            <a:ext cx="7256127" cy="1159503"/>
          </a:xfrm>
        </p:spPr>
        <p:txBody>
          <a:bodyPr/>
          <a:lstStyle>
            <a:lvl1pPr marL="0" indent="0" algn="ctr">
              <a:buNone/>
              <a:defRPr>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273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1E3E6F-1F22-E941-A49A-FB5CF7A3F60A}" type="datetimeFigureOut">
              <a:rPr lang="en-US" smtClean="0"/>
              <a:t>4/19/12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4150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2" y="0"/>
            <a:ext cx="9150362" cy="6857999"/>
          </a:xfrm>
          <a:prstGeom prst="rect">
            <a:avLst/>
          </a:prstGeom>
        </p:spPr>
      </p:pic>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302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E3E6F-1F22-E941-A49A-FB5CF7A3F60A}" type="datetimeFigureOut">
              <a:rPr lang="en-US" smtClean="0"/>
              <a:t>4/19/12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341879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E3E6F-1F22-E941-A49A-FB5CF7A3F60A}" type="datetimeFigureOut">
              <a:rPr lang="en-US" smtClean="0"/>
              <a:t>4/19/12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00740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61E3E6F-1F22-E941-A49A-FB5CF7A3F60A}" type="datetimeFigureOut">
              <a:rPr lang="en-US" smtClean="0"/>
              <a:t>4/19/12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73416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61E3E6F-1F22-E941-A49A-FB5CF7A3F60A}" type="datetimeFigureOut">
              <a:rPr lang="en-US" smtClean="0"/>
              <a:t>4/19/12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170836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E3E6F-1F22-E941-A49A-FB5CF7A3F60A}" type="datetimeFigureOut">
              <a:rPr lang="en-US" smtClean="0"/>
              <a:t>4/19/12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3433267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E3E6F-1F22-E941-A49A-FB5CF7A3F60A}" type="datetimeFigureOut">
              <a:rPr lang="en-US" smtClean="0"/>
              <a:t>4/19/12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0A753-F8FB-2347-AFA5-F3BA184B92E5}" type="slidenum">
              <a:rPr lang="en-US" smtClean="0"/>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Tree>
    <p:extLst>
      <p:ext uri="{BB962C8B-B14F-4D97-AF65-F5344CB8AC3E}">
        <p14:creationId xmlns:p14="http://schemas.microsoft.com/office/powerpoint/2010/main" val="172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6372" y="4067408"/>
            <a:ext cx="8284081" cy="2147188"/>
          </a:xfrm>
        </p:spPr>
        <p:txBody>
          <a:bodyPr>
            <a:normAutofit/>
          </a:bodyPr>
          <a:lstStyle/>
          <a:p>
            <a:pPr>
              <a:lnSpc>
                <a:spcPct val="120000"/>
              </a:lnSpc>
            </a:pPr>
            <a:r>
              <a:rPr lang="en-US" sz="4400" dirty="0"/>
              <a:t>Draft Policy </a:t>
            </a:r>
            <a:r>
              <a:rPr lang="en-US" sz="4400" dirty="0" smtClean="0"/>
              <a:t>2012-3</a:t>
            </a:r>
            <a:r>
              <a:rPr lang="en-US" sz="4400" dirty="0"/>
              <a:t/>
            </a:r>
            <a:br>
              <a:rPr lang="en-US" sz="4400" dirty="0"/>
            </a:br>
            <a:r>
              <a:rPr lang="en-US" dirty="0" smtClean="0"/>
              <a:t>ASN Transfers</a:t>
            </a:r>
            <a:endParaRPr lang="en-US" dirty="0"/>
          </a:p>
        </p:txBody>
      </p:sp>
    </p:spTree>
    <p:extLst>
      <p:ext uri="{BB962C8B-B14F-4D97-AF65-F5344CB8AC3E}">
        <p14:creationId xmlns:p14="http://schemas.microsoft.com/office/powerpoint/2010/main" val="150163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98260"/>
            <a:ext cx="8229600" cy="714375"/>
          </a:xfrm>
        </p:spPr>
        <p:txBody>
          <a:bodyPr>
            <a:normAutofit/>
          </a:bodyPr>
          <a:lstStyle/>
          <a:p>
            <a:r>
              <a:rPr lang="en-US" sz="3600" b="1" dirty="0" smtClean="0">
                <a:latin typeface="Century Gothic"/>
                <a:cs typeface="Century Gothic"/>
              </a:rPr>
              <a:t>2012-3 - History</a:t>
            </a:r>
            <a:endParaRPr lang="en-US" sz="3600" b="1" dirty="0">
              <a:latin typeface="Century Gothic"/>
              <a:cs typeface="Century Gothic"/>
            </a:endParaRPr>
          </a:p>
        </p:txBody>
      </p:sp>
      <p:sp>
        <p:nvSpPr>
          <p:cNvPr id="8" name="Text Placeholder 7"/>
          <p:cNvSpPr>
            <a:spLocks noGrp="1"/>
          </p:cNvSpPr>
          <p:nvPr>
            <p:ph type="body" idx="4294967295"/>
          </p:nvPr>
        </p:nvSpPr>
        <p:spPr>
          <a:xfrm>
            <a:off x="381000" y="1812660"/>
            <a:ext cx="8086519" cy="5434012"/>
          </a:xfrm>
        </p:spPr>
        <p:txBody>
          <a:bodyPr>
            <a:normAutofit/>
          </a:bodyPr>
          <a:lstStyle/>
          <a:p>
            <a:pPr marL="514350" indent="-514350">
              <a:lnSpc>
                <a:spcPct val="120000"/>
              </a:lnSpc>
              <a:buFont typeface="+mj-lt"/>
              <a:buAutoNum type="arabicPeriod"/>
            </a:pPr>
            <a:r>
              <a:rPr lang="en-US" sz="2600" dirty="0" smtClean="0">
                <a:latin typeface="Century Gothic"/>
                <a:cs typeface="Century Gothic"/>
              </a:rPr>
              <a:t>Origin: ARIN-prop-157 (Sep 2011)</a:t>
            </a:r>
          </a:p>
          <a:p>
            <a:pPr marL="514350" indent="-514350">
              <a:lnSpc>
                <a:spcPct val="120000"/>
              </a:lnSpc>
              <a:buFont typeface="+mj-lt"/>
              <a:buAutoNum type="arabicPeriod"/>
            </a:pPr>
            <a:r>
              <a:rPr lang="en-US" sz="2600" dirty="0" smtClean="0">
                <a:latin typeface="Century Gothic"/>
                <a:cs typeface="Century Gothic"/>
              </a:rPr>
              <a:t>AC Shepherds: Scott </a:t>
            </a:r>
            <a:r>
              <a:rPr lang="en-US" sz="2600" dirty="0" err="1" smtClean="0">
                <a:latin typeface="Century Gothic"/>
                <a:cs typeface="Century Gothic"/>
              </a:rPr>
              <a:t>Leibrand</a:t>
            </a:r>
            <a:r>
              <a:rPr lang="en-US" sz="2600" dirty="0" smtClean="0">
                <a:latin typeface="Century Gothic"/>
                <a:cs typeface="Century Gothic"/>
              </a:rPr>
              <a:t>, Bill </a:t>
            </a:r>
            <a:r>
              <a:rPr lang="en-US" sz="2600" dirty="0" err="1" smtClean="0">
                <a:latin typeface="Century Gothic"/>
                <a:cs typeface="Century Gothic"/>
              </a:rPr>
              <a:t>Sandiford</a:t>
            </a:r>
            <a:endParaRPr lang="en-US" sz="2600" dirty="0" smtClean="0">
              <a:latin typeface="Century Gothic"/>
              <a:cs typeface="Century Gothic"/>
            </a:endParaRPr>
          </a:p>
          <a:p>
            <a:pPr marL="514350" indent="-514350">
              <a:lnSpc>
                <a:spcPct val="120000"/>
              </a:lnSpc>
              <a:buFont typeface="+mj-lt"/>
              <a:buAutoNum type="arabicPeriod"/>
            </a:pPr>
            <a:r>
              <a:rPr lang="en-US" sz="2600" dirty="0" smtClean="0">
                <a:latin typeface="Century Gothic"/>
                <a:cs typeface="Century Gothic"/>
              </a:rPr>
              <a:t>AC selected as Draft Policy (Mar 2012)</a:t>
            </a:r>
          </a:p>
          <a:p>
            <a:pPr marL="514350" indent="-514350">
              <a:lnSpc>
                <a:spcPct val="120000"/>
              </a:lnSpc>
              <a:buFont typeface="+mj-lt"/>
              <a:buAutoNum type="arabicPeriod"/>
            </a:pPr>
            <a:r>
              <a:rPr lang="en-US" sz="2600" dirty="0" smtClean="0">
                <a:latin typeface="Century Gothic"/>
                <a:cs typeface="Century Gothic"/>
              </a:rPr>
              <a:t>Current version: 14 March 2012</a:t>
            </a:r>
          </a:p>
          <a:p>
            <a:pPr marL="514350" indent="-514350">
              <a:lnSpc>
                <a:spcPct val="120000"/>
              </a:lnSpc>
              <a:buFont typeface="+mj-lt"/>
              <a:buAutoNum type="arabicPeriod"/>
            </a:pPr>
            <a:r>
              <a:rPr lang="en-US" sz="2600" dirty="0" smtClean="0">
                <a:latin typeface="Century Gothic"/>
                <a:cs typeface="Century Gothic"/>
              </a:rPr>
              <a:t>Text and assessment online &amp; in Discussion Guide</a:t>
            </a:r>
          </a:p>
          <a:p>
            <a:pPr marL="914400" lvl="1" indent="-514350">
              <a:lnSpc>
                <a:spcPct val="120000"/>
              </a:lnSpc>
              <a:buNone/>
            </a:pPr>
            <a:r>
              <a:rPr lang="en-US" sz="2400" dirty="0" smtClean="0">
                <a:latin typeface="Century Gothic"/>
                <a:cs typeface="Century Gothic"/>
              </a:rPr>
              <a:t>https://www.arin.net/policy/proposals/2012_3.html</a:t>
            </a:r>
          </a:p>
          <a:p>
            <a:pPr marL="914400" lvl="1" indent="-514350">
              <a:buFont typeface="+mj-lt"/>
              <a:buAutoNum type="arabicPeriod"/>
            </a:pPr>
            <a:endParaRPr lang="en-US" sz="2400" dirty="0" smtClean="0">
              <a:latin typeface="Century Gothic"/>
              <a:cs typeface="Century Gothic"/>
            </a:endParaRPr>
          </a:p>
        </p:txBody>
      </p:sp>
    </p:spTree>
    <p:extLst>
      <p:ext uri="{BB962C8B-B14F-4D97-AF65-F5344CB8AC3E}">
        <p14:creationId xmlns:p14="http://schemas.microsoft.com/office/powerpoint/2010/main" val="33510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1044831"/>
            <a:ext cx="7696200" cy="714375"/>
          </a:xfrm>
        </p:spPr>
        <p:txBody>
          <a:bodyPr>
            <a:noAutofit/>
          </a:bodyPr>
          <a:lstStyle/>
          <a:p>
            <a:r>
              <a:rPr lang="en-US" sz="3600" b="1" dirty="0" smtClean="0">
                <a:latin typeface="Century Gothic"/>
                <a:cs typeface="Century Gothic"/>
              </a:rPr>
              <a:t>2012-3 – Summary</a:t>
            </a:r>
            <a:br>
              <a:rPr lang="en-US" sz="3600" b="1" dirty="0" smtClean="0">
                <a:latin typeface="Century Gothic"/>
                <a:cs typeface="Century Gothic"/>
              </a:rPr>
            </a:br>
            <a:endParaRPr lang="en-US" sz="3600" b="1" dirty="0">
              <a:latin typeface="Century Gothic"/>
              <a:cs typeface="Century Gothic"/>
            </a:endParaRPr>
          </a:p>
        </p:txBody>
      </p:sp>
      <p:sp>
        <p:nvSpPr>
          <p:cNvPr id="8" name="Text Placeholder 7"/>
          <p:cNvSpPr>
            <a:spLocks noGrp="1"/>
          </p:cNvSpPr>
          <p:nvPr>
            <p:ph type="body" idx="4294967295"/>
          </p:nvPr>
        </p:nvSpPr>
        <p:spPr>
          <a:xfrm>
            <a:off x="570637" y="1424307"/>
            <a:ext cx="7887564" cy="5182371"/>
          </a:xfrm>
        </p:spPr>
        <p:txBody>
          <a:bodyPr>
            <a:normAutofit/>
          </a:bodyPr>
          <a:lstStyle/>
          <a:p>
            <a:r>
              <a:rPr lang="en-US" sz="2400" dirty="0" smtClean="0"/>
              <a:t>Allows </a:t>
            </a:r>
            <a:r>
              <a:rPr lang="en-US" sz="2400" dirty="0"/>
              <a:t>organizations to transfer ASNs in addition to IPv4 address space in </a:t>
            </a:r>
            <a:r>
              <a:rPr lang="en-US" sz="2400" dirty="0" smtClean="0"/>
              <a:t>8.3 </a:t>
            </a:r>
            <a:r>
              <a:rPr lang="en-US" sz="2400" dirty="0"/>
              <a:t>T</a:t>
            </a:r>
            <a:r>
              <a:rPr lang="en-US" sz="2400" dirty="0" smtClean="0"/>
              <a:t>ransfers </a:t>
            </a:r>
            <a:r>
              <a:rPr lang="en-US" sz="2400" dirty="0"/>
              <a:t>to </a:t>
            </a:r>
            <a:r>
              <a:rPr lang="en-US" sz="2400" dirty="0" smtClean="0"/>
              <a:t>Specified Recipients</a:t>
            </a:r>
            <a:r>
              <a:rPr lang="en-US" sz="2400" dirty="0"/>
              <a:t>.</a:t>
            </a:r>
            <a:endParaRPr lang="en-US" sz="2000" dirty="0"/>
          </a:p>
        </p:txBody>
      </p:sp>
    </p:spTree>
    <p:extLst>
      <p:ext uri="{BB962C8B-B14F-4D97-AF65-F5344CB8AC3E}">
        <p14:creationId xmlns:p14="http://schemas.microsoft.com/office/powerpoint/2010/main" val="1967606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935196"/>
            <a:ext cx="8229600" cy="715963"/>
          </a:xfrm>
        </p:spPr>
        <p:txBody>
          <a:bodyPr>
            <a:normAutofit/>
          </a:bodyPr>
          <a:lstStyle/>
          <a:p>
            <a:r>
              <a:rPr lang="en-US" sz="3600" b="1" dirty="0" smtClean="0">
                <a:latin typeface="Century Gothic"/>
                <a:cs typeface="Century Gothic"/>
              </a:rPr>
              <a:t>2012-3 – Status at other RIRs</a:t>
            </a:r>
            <a:endParaRPr lang="en-US" sz="3600" b="1" dirty="0">
              <a:latin typeface="Century Gothic"/>
              <a:cs typeface="Century Gothic"/>
            </a:endParaRPr>
          </a:p>
        </p:txBody>
      </p:sp>
      <p:sp>
        <p:nvSpPr>
          <p:cNvPr id="4" name="Text Placeholder 7"/>
          <p:cNvSpPr>
            <a:spLocks noGrp="1"/>
          </p:cNvSpPr>
          <p:nvPr>
            <p:ph type="body" idx="4294967295"/>
          </p:nvPr>
        </p:nvSpPr>
        <p:spPr>
          <a:xfrm>
            <a:off x="1030828" y="1651159"/>
            <a:ext cx="7960772" cy="5287963"/>
          </a:xfrm>
        </p:spPr>
        <p:txBody>
          <a:bodyPr>
            <a:normAutofit/>
          </a:bodyPr>
          <a:lstStyle/>
          <a:p>
            <a:pPr marL="514350" indent="-514350" fontAlgn="ctr">
              <a:buNone/>
            </a:pPr>
            <a:endParaRPr lang="en-US" sz="3400" dirty="0" smtClean="0">
              <a:latin typeface="Century Gothic"/>
              <a:cs typeface="Century Gothic"/>
            </a:endParaRPr>
          </a:p>
          <a:p>
            <a:pPr marL="514350" indent="-514350" fontAlgn="ctr">
              <a:buNone/>
            </a:pPr>
            <a:r>
              <a:rPr lang="en-US" sz="2400" dirty="0" smtClean="0">
                <a:latin typeface="Century Gothic"/>
                <a:cs typeface="Century Gothic"/>
              </a:rPr>
              <a:t>No similar proposals/discussions.</a:t>
            </a:r>
            <a:endParaRPr lang="en-US" sz="2000" dirty="0" smtClean="0">
              <a:latin typeface="Century Gothic"/>
              <a:cs typeface="Century Gothic"/>
            </a:endParaRPr>
          </a:p>
          <a:p>
            <a:pPr marL="514350" indent="-514350">
              <a:buFont typeface="+mj-lt"/>
              <a:buAutoNum type="arabicPeriod"/>
            </a:pPr>
            <a:endParaRPr lang="en-US" dirty="0" smtClean="0">
              <a:latin typeface="Century Gothic"/>
              <a:cs typeface="Century Gothic"/>
            </a:endParaRPr>
          </a:p>
        </p:txBody>
      </p:sp>
    </p:spTree>
    <p:extLst>
      <p:ext uri="{BB962C8B-B14F-4D97-AF65-F5344CB8AC3E}">
        <p14:creationId xmlns:p14="http://schemas.microsoft.com/office/powerpoint/2010/main" val="85851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6584" y="553153"/>
            <a:ext cx="8229600" cy="714375"/>
          </a:xfrm>
        </p:spPr>
        <p:txBody>
          <a:bodyPr>
            <a:normAutofit/>
          </a:bodyPr>
          <a:lstStyle/>
          <a:p>
            <a:r>
              <a:rPr lang="en-US" sz="3600" b="1" dirty="0" smtClean="0">
                <a:latin typeface="Century Gothic"/>
                <a:cs typeface="Century Gothic"/>
              </a:rPr>
              <a:t>2012-3 – Staff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496584" y="1267528"/>
            <a:ext cx="8081381" cy="4974080"/>
          </a:xfrm>
        </p:spPr>
        <p:txBody>
          <a:bodyPr>
            <a:noAutofit/>
          </a:bodyPr>
          <a:lstStyle/>
          <a:p>
            <a:pPr>
              <a:buNone/>
            </a:pPr>
            <a:r>
              <a:rPr lang="en-US" sz="2400" b="1" dirty="0" smtClean="0">
                <a:latin typeface="Century Gothic"/>
                <a:cs typeface="Century Gothic"/>
              </a:rPr>
              <a:t>Staff Comments: Issues/Concerns?</a:t>
            </a:r>
          </a:p>
          <a:p>
            <a:r>
              <a:rPr lang="en-US" sz="2000" dirty="0"/>
              <a:t>If implemented as written, the 24-month utilization requirement in 8.3 would not apply to ASN requests since 8.3 clearly says “how the addresses will be utilized in 24 months”. Staff would apply the current ASN policy, which requires an organization to be multi-homed or to immediately become multi-homed</a:t>
            </a:r>
            <a:r>
              <a:rPr lang="en-US" sz="2000" dirty="0" smtClean="0"/>
              <a:t>.</a:t>
            </a:r>
          </a:p>
          <a:p>
            <a:r>
              <a:rPr lang="en-US" sz="2200" b="1" dirty="0" smtClean="0">
                <a:latin typeface="Century Gothic"/>
                <a:cs typeface="Century Gothic"/>
              </a:rPr>
              <a:t>Implementation: Resource Impact? </a:t>
            </a:r>
            <a:r>
              <a:rPr lang="en-US" sz="2200" dirty="0" smtClean="0">
                <a:latin typeface="Century Gothic"/>
                <a:cs typeface="Century Gothic"/>
              </a:rPr>
              <a:t>– Minimal (3 mos.)</a:t>
            </a:r>
          </a:p>
          <a:p>
            <a:pPr lvl="1"/>
            <a:r>
              <a:rPr lang="en-US" sz="1600" b="0" dirty="0" smtClean="0">
                <a:latin typeface="Century Gothic"/>
                <a:cs typeface="Century Gothic"/>
              </a:rPr>
              <a:t>Updated guidelines and staff training</a:t>
            </a:r>
          </a:p>
        </p:txBody>
      </p:sp>
    </p:spTree>
    <p:extLst>
      <p:ext uri="{BB962C8B-B14F-4D97-AF65-F5344CB8AC3E}">
        <p14:creationId xmlns:p14="http://schemas.microsoft.com/office/powerpoint/2010/main" val="3049141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792709"/>
            <a:ext cx="8229600" cy="714375"/>
          </a:xfrm>
        </p:spPr>
        <p:txBody>
          <a:bodyPr>
            <a:normAutofit/>
          </a:bodyPr>
          <a:lstStyle/>
          <a:p>
            <a:r>
              <a:rPr lang="en-US" sz="3600" b="1" dirty="0" smtClean="0">
                <a:latin typeface="Century Gothic"/>
                <a:cs typeface="Century Gothic"/>
              </a:rPr>
              <a:t>2012-3 – Legal Assessment</a:t>
            </a:r>
            <a:endParaRPr lang="en-US" sz="3600" b="1" dirty="0">
              <a:latin typeface="Century Gothic"/>
              <a:cs typeface="Century Gothic"/>
            </a:endParaRPr>
          </a:p>
        </p:txBody>
      </p:sp>
      <p:sp>
        <p:nvSpPr>
          <p:cNvPr id="8" name="Text Placeholder 7"/>
          <p:cNvSpPr>
            <a:spLocks noGrp="1"/>
          </p:cNvSpPr>
          <p:nvPr>
            <p:ph type="body" idx="4294967295"/>
          </p:nvPr>
        </p:nvSpPr>
        <p:spPr>
          <a:xfrm>
            <a:off x="717898" y="1811884"/>
            <a:ext cx="8197502" cy="5357812"/>
          </a:xfrm>
        </p:spPr>
        <p:txBody>
          <a:bodyPr>
            <a:noAutofit/>
          </a:bodyPr>
          <a:lstStyle/>
          <a:p>
            <a:r>
              <a:rPr lang="en-US" sz="2400" dirty="0"/>
              <a:t>This creates no legal concerns and may actually facilitate any bankruptcy proceedings where ASNs are involved. </a:t>
            </a:r>
          </a:p>
        </p:txBody>
      </p:sp>
    </p:spTree>
    <p:extLst>
      <p:ext uri="{BB962C8B-B14F-4D97-AF65-F5344CB8AC3E}">
        <p14:creationId xmlns:p14="http://schemas.microsoft.com/office/powerpoint/2010/main" val="25530507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latin typeface="Century Gothic"/>
                <a:cs typeface="Century Gothic"/>
              </a:rPr>
              <a:t>2012-3 – PPML Discussion</a:t>
            </a:r>
            <a:endParaRPr lang="en-US" sz="3600" b="1" dirty="0">
              <a:latin typeface="Century Gothic"/>
              <a:cs typeface="Century Gothic"/>
            </a:endParaRPr>
          </a:p>
        </p:txBody>
      </p:sp>
      <p:sp>
        <p:nvSpPr>
          <p:cNvPr id="8" name="Text Placeholder 7"/>
          <p:cNvSpPr>
            <a:spLocks noGrp="1"/>
          </p:cNvSpPr>
          <p:nvPr>
            <p:ph type="body" idx="4294967295"/>
          </p:nvPr>
        </p:nvSpPr>
        <p:spPr>
          <a:xfrm>
            <a:off x="515413" y="1654916"/>
            <a:ext cx="8189405" cy="4510099"/>
          </a:xfrm>
        </p:spPr>
        <p:txBody>
          <a:bodyPr>
            <a:normAutofit/>
          </a:bodyPr>
          <a:lstStyle/>
          <a:p>
            <a:r>
              <a:rPr lang="en-US" sz="2400" b="1" dirty="0" smtClean="0">
                <a:latin typeface="Century Gothic"/>
                <a:cs typeface="Century Gothic"/>
              </a:rPr>
              <a:t>56 </a:t>
            </a:r>
            <a:r>
              <a:rPr lang="en-US" sz="2400" b="1" dirty="0">
                <a:latin typeface="Century Gothic"/>
                <a:cs typeface="Century Gothic"/>
              </a:rPr>
              <a:t>posts by </a:t>
            </a:r>
            <a:r>
              <a:rPr lang="en-US" sz="2400" b="1" dirty="0" smtClean="0">
                <a:latin typeface="Century Gothic"/>
                <a:cs typeface="Century Gothic"/>
              </a:rPr>
              <a:t>23 </a:t>
            </a:r>
            <a:r>
              <a:rPr lang="en-US" sz="2400" b="1" dirty="0">
                <a:latin typeface="Century Gothic"/>
                <a:cs typeface="Century Gothic"/>
              </a:rPr>
              <a:t>people </a:t>
            </a:r>
            <a:r>
              <a:rPr lang="en-US" sz="2400" b="1" dirty="0" smtClean="0">
                <a:latin typeface="Century Gothic"/>
                <a:cs typeface="Century Gothic"/>
              </a:rPr>
              <a:t>(6 </a:t>
            </a:r>
            <a:r>
              <a:rPr lang="en-US" sz="2400" b="1" dirty="0">
                <a:latin typeface="Century Gothic"/>
                <a:cs typeface="Century Gothic"/>
              </a:rPr>
              <a:t>in favor and </a:t>
            </a:r>
            <a:r>
              <a:rPr lang="en-US" sz="2400" b="1" dirty="0" smtClean="0">
                <a:latin typeface="Century Gothic"/>
                <a:cs typeface="Century Gothic"/>
              </a:rPr>
              <a:t>3 </a:t>
            </a:r>
            <a:r>
              <a:rPr lang="en-US" sz="2400" b="1" dirty="0">
                <a:latin typeface="Century Gothic"/>
                <a:cs typeface="Century Gothic"/>
              </a:rPr>
              <a:t>against)</a:t>
            </a:r>
          </a:p>
          <a:p>
            <a:r>
              <a:rPr lang="en-US" sz="1600" dirty="0">
                <a:latin typeface="Century Gothic"/>
                <a:cs typeface="Century Gothic"/>
              </a:rPr>
              <a:t>“Adopting this policy will allow ARIN to "get out of the way" </a:t>
            </a:r>
            <a:r>
              <a:rPr lang="en-US" sz="1600" dirty="0" smtClean="0">
                <a:latin typeface="Century Gothic"/>
                <a:cs typeface="Century Gothic"/>
              </a:rPr>
              <a:t>and legitimize </a:t>
            </a:r>
            <a:r>
              <a:rPr lang="en-US" sz="1600" dirty="0">
                <a:latin typeface="Century Gothic"/>
                <a:cs typeface="Century Gothic"/>
              </a:rPr>
              <a:t>what's already transpiring on a regular basis.  This is </a:t>
            </a:r>
            <a:r>
              <a:rPr lang="en-US" sz="1600" dirty="0" smtClean="0">
                <a:latin typeface="Century Gothic"/>
                <a:cs typeface="Century Gothic"/>
              </a:rPr>
              <a:t>a good </a:t>
            </a:r>
            <a:r>
              <a:rPr lang="en-US" sz="1600" dirty="0">
                <a:latin typeface="Century Gothic"/>
                <a:cs typeface="Century Gothic"/>
              </a:rPr>
              <a:t>thing</a:t>
            </a:r>
            <a:r>
              <a:rPr lang="en-US" sz="1600" dirty="0" smtClean="0">
                <a:latin typeface="Century Gothic"/>
                <a:cs typeface="Century Gothic"/>
              </a:rPr>
              <a:t>.”</a:t>
            </a:r>
            <a:endParaRPr lang="en-US" sz="1600" dirty="0">
              <a:latin typeface="Century Gothic"/>
              <a:cs typeface="Century Gothic"/>
            </a:endParaRPr>
          </a:p>
          <a:p>
            <a:r>
              <a:rPr lang="en-US" sz="1600" dirty="0">
                <a:latin typeface="Century Gothic"/>
                <a:cs typeface="Century Gothic"/>
              </a:rPr>
              <a:t>“I think we're seeing enough problems created by allowing transfers with IPv4 addresses that unless there is truly a compelling argument to be made for doing this with ASNs (and so far none has been presented), we should at the very least hold off on expanding to ASNs until such time as we sort out the issues with IPv4 transfers.”</a:t>
            </a:r>
          </a:p>
          <a:p>
            <a:r>
              <a:rPr lang="en-US" sz="1600" dirty="0" smtClean="0">
                <a:latin typeface="Century Gothic"/>
                <a:cs typeface="Century Gothic"/>
              </a:rPr>
              <a:t>“</a:t>
            </a:r>
            <a:r>
              <a:rPr lang="en-US" sz="1600" dirty="0">
                <a:latin typeface="Century Gothic"/>
                <a:cs typeface="Century Gothic"/>
              </a:rPr>
              <a:t>I support this proposal and would suggest that just as it specifies IPv4 in the 8.3 text it should </a:t>
            </a:r>
            <a:r>
              <a:rPr lang="en-US" sz="1600" dirty="0" smtClean="0">
                <a:latin typeface="Century Gothic"/>
                <a:cs typeface="Century Gothic"/>
              </a:rPr>
              <a:t>specify 2 </a:t>
            </a:r>
            <a:r>
              <a:rPr lang="en-US" sz="1600" dirty="0">
                <a:latin typeface="Century Gothic"/>
                <a:cs typeface="Century Gothic"/>
              </a:rPr>
              <a:t>Byte ASN's</a:t>
            </a:r>
            <a:r>
              <a:rPr lang="en-US" sz="1600" dirty="0" smtClean="0">
                <a:latin typeface="Century Gothic"/>
                <a:cs typeface="Century Gothic"/>
              </a:rPr>
              <a:t>.”</a:t>
            </a:r>
          </a:p>
          <a:p>
            <a:r>
              <a:rPr lang="en-US" sz="1600" dirty="0" smtClean="0">
                <a:latin typeface="Century Gothic"/>
                <a:cs typeface="Century Gothic"/>
              </a:rPr>
              <a:t>“So, what I am hearing the RPKI experts say, is that ASNs (at least from some point moving forward) might need to be eternally unique, and that in (all?) cases of mergers, acquisitions, and/or bankruptcy transfers of numbers, ARIN should issue a new ASN in exchange (with some period of overlap, presumably) in order that reputation is not migrated.”</a:t>
            </a:r>
          </a:p>
        </p:txBody>
      </p:sp>
    </p:spTree>
    <p:extLst>
      <p:ext uri="{BB962C8B-B14F-4D97-AF65-F5344CB8AC3E}">
        <p14:creationId xmlns:p14="http://schemas.microsoft.com/office/powerpoint/2010/main" val="1691270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6372" y="4067408"/>
            <a:ext cx="8284081" cy="2147188"/>
          </a:xfrm>
        </p:spPr>
        <p:txBody>
          <a:bodyPr>
            <a:normAutofit/>
          </a:bodyPr>
          <a:lstStyle/>
          <a:p>
            <a:pPr>
              <a:lnSpc>
                <a:spcPct val="120000"/>
              </a:lnSpc>
            </a:pPr>
            <a:r>
              <a:rPr lang="en-US" sz="4400" dirty="0"/>
              <a:t>Draft Policy </a:t>
            </a:r>
            <a:r>
              <a:rPr lang="en-US" sz="4400" dirty="0" smtClean="0"/>
              <a:t>2012-3</a:t>
            </a:r>
            <a:r>
              <a:rPr lang="en-US" sz="4400" dirty="0"/>
              <a:t/>
            </a:r>
            <a:br>
              <a:rPr lang="en-US" sz="4400" dirty="0"/>
            </a:br>
            <a:r>
              <a:rPr lang="en-US" dirty="0" smtClean="0"/>
              <a:t>ASN Transfers</a:t>
            </a:r>
            <a:endParaRPr lang="en-US" dirty="0"/>
          </a:p>
        </p:txBody>
      </p:sp>
    </p:spTree>
    <p:extLst>
      <p:ext uri="{BB962C8B-B14F-4D97-AF65-F5344CB8AC3E}">
        <p14:creationId xmlns:p14="http://schemas.microsoft.com/office/powerpoint/2010/main" val="24396860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8761</TotalTime>
  <Words>270</Words>
  <Application>Microsoft Macintosh PowerPoint</Application>
  <PresentationFormat>On-screen Show (4:3)</PresentationFormat>
  <Paragraphs>33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Draft Policy 2012-3 ASN Transfers</vt:lpstr>
      <vt:lpstr>2012-3 - History</vt:lpstr>
      <vt:lpstr>2012-3 – Summary </vt:lpstr>
      <vt:lpstr>2012-3 – Status at other RIRs</vt:lpstr>
      <vt:lpstr>2012-3 – Staff Assessment</vt:lpstr>
      <vt:lpstr>2012-3 – Legal Assessment</vt:lpstr>
      <vt:lpstr>2012-3 – PPML Discussion</vt:lpstr>
      <vt:lpstr>Draft Policy 2012-3 ASN Transfers</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Sellers</dc:creator>
  <cp:lastModifiedBy>Einar Bohlin</cp:lastModifiedBy>
  <cp:revision>35</cp:revision>
  <dcterms:created xsi:type="dcterms:W3CDTF">2012-02-16T19:19:44Z</dcterms:created>
  <dcterms:modified xsi:type="dcterms:W3CDTF">2012-04-19T20:04:52Z</dcterms:modified>
</cp:coreProperties>
</file>