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2" r:id="rId6"/>
    <p:sldId id="260"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snapToGrid="0" snapToObjects="1">
      <p:cViewPr varScale="1">
        <p:scale>
          <a:sx n="87" d="100"/>
          <a:sy n="87" d="100"/>
        </p:scale>
        <p:origin x="-1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184E3-6C7C-F846-89BD-735C8DABA4B4}" type="datetimeFigureOut">
              <a:rPr lang="en-US" smtClean="0"/>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54079-2291-664B-AEF5-EF0899202DA8}" type="slidenum">
              <a:rPr lang="en-US" smtClean="0"/>
              <a:t>‹#›</a:t>
            </a:fld>
            <a:endParaRPr lang="en-US"/>
          </a:p>
        </p:txBody>
      </p:sp>
    </p:spTree>
    <p:extLst>
      <p:ext uri="{BB962C8B-B14F-4D97-AF65-F5344CB8AC3E}">
        <p14:creationId xmlns:p14="http://schemas.microsoft.com/office/powerpoint/2010/main" val="34853040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4079-2291-664B-AEF5-EF0899202DA8}" type="slidenum">
              <a:rPr lang="en-US" smtClean="0"/>
              <a:t>3</a:t>
            </a:fld>
            <a:endParaRPr lang="en-US"/>
          </a:p>
        </p:txBody>
      </p:sp>
    </p:spTree>
    <p:extLst>
      <p:ext uri="{BB962C8B-B14F-4D97-AF65-F5344CB8AC3E}">
        <p14:creationId xmlns:p14="http://schemas.microsoft.com/office/powerpoint/2010/main" val="288188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4079-2291-664B-AEF5-EF0899202DA8}" type="slidenum">
              <a:rPr lang="en-US" smtClean="0"/>
              <a:t>4</a:t>
            </a:fld>
            <a:endParaRPr lang="en-US"/>
          </a:p>
        </p:txBody>
      </p:sp>
    </p:spTree>
    <p:extLst>
      <p:ext uri="{BB962C8B-B14F-4D97-AF65-F5344CB8AC3E}">
        <p14:creationId xmlns:p14="http://schemas.microsoft.com/office/powerpoint/2010/main" val="35163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4079-2291-664B-AEF5-EF0899202DA8}" type="slidenum">
              <a:rPr lang="en-US" smtClean="0"/>
              <a:t>5</a:t>
            </a:fld>
            <a:endParaRPr lang="en-US"/>
          </a:p>
        </p:txBody>
      </p:sp>
    </p:spTree>
    <p:extLst>
      <p:ext uri="{BB962C8B-B14F-4D97-AF65-F5344CB8AC3E}">
        <p14:creationId xmlns:p14="http://schemas.microsoft.com/office/powerpoint/2010/main" val="159804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4079-2291-664B-AEF5-EF0899202DA8}" type="slidenum">
              <a:rPr lang="en-US" smtClean="0"/>
              <a:t>6</a:t>
            </a:fld>
            <a:endParaRPr lang="en-US"/>
          </a:p>
        </p:txBody>
      </p:sp>
    </p:spTree>
    <p:extLst>
      <p:ext uri="{BB962C8B-B14F-4D97-AF65-F5344CB8AC3E}">
        <p14:creationId xmlns:p14="http://schemas.microsoft.com/office/powerpoint/2010/main" val="227258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517" cy="6857999"/>
          </a:xfrm>
          <a:prstGeom prst="rect">
            <a:avLst/>
          </a:prstGeom>
        </p:spPr>
      </p:pic>
      <p:sp>
        <p:nvSpPr>
          <p:cNvPr id="2" name="Title 1"/>
          <p:cNvSpPr>
            <a:spLocks noGrp="1"/>
          </p:cNvSpPr>
          <p:nvPr>
            <p:ph type="ctrTitle"/>
          </p:nvPr>
        </p:nvSpPr>
        <p:spPr>
          <a:xfrm>
            <a:off x="685800" y="3787026"/>
            <a:ext cx="7772400" cy="1470025"/>
          </a:xfrm>
        </p:spPr>
        <p:txBody>
          <a:bodyPr>
            <a:normAutofit/>
          </a:bodyPr>
          <a:lstStyle>
            <a:lvl1pPr>
              <a:defRPr sz="4200" b="1"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5631" y="5257051"/>
            <a:ext cx="7256127" cy="1159503"/>
          </a:xfrm>
        </p:spPr>
        <p:txBody>
          <a:bodyPr/>
          <a:lstStyle>
            <a:lvl1pPr marL="0" indent="0" algn="ctr">
              <a:buNone/>
              <a:defRPr>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273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b="1">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1E3E6F-1F22-E941-A49A-FB5CF7A3F60A}"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4150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2" y="0"/>
            <a:ext cx="9150362" cy="6857999"/>
          </a:xfrm>
          <a:prstGeom prst="rect">
            <a:avLst/>
          </a:prstGeom>
        </p:spPr>
      </p:pic>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b="1">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302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E3E6F-1F22-E941-A49A-FB5CF7A3F60A}"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341879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E3E6F-1F22-E941-A49A-FB5CF7A3F60A}"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200740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61E3E6F-1F22-E941-A49A-FB5CF7A3F60A}" type="datetimeFigureOut">
              <a:rPr lang="en-US" smtClean="0"/>
              <a:t>4/24/12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273416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61E3E6F-1F22-E941-A49A-FB5CF7A3F60A}" type="datetimeFigureOut">
              <a:rPr lang="en-US" smtClean="0"/>
              <a:t>4/24/12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170836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E3E6F-1F22-E941-A49A-FB5CF7A3F60A}" type="datetimeFigureOut">
              <a:rPr lang="en-US" smtClean="0"/>
              <a:t>4/24/12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3433267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E3E6F-1F22-E941-A49A-FB5CF7A3F60A}" type="datetimeFigureOut">
              <a:rPr lang="en-US" smtClean="0"/>
              <a:t>4/24/12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0A753-F8FB-2347-AFA5-F3BA184B92E5}" type="slidenum">
              <a:rPr lang="en-US" smtClean="0"/>
              <a:t>‹#›</a:t>
            </a:fld>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0517" cy="6857999"/>
          </a:xfrm>
          <a:prstGeom prst="rect">
            <a:avLst/>
          </a:prstGeom>
        </p:spPr>
      </p:pic>
    </p:spTree>
    <p:extLst>
      <p:ext uri="{BB962C8B-B14F-4D97-AF65-F5344CB8AC3E}">
        <p14:creationId xmlns:p14="http://schemas.microsoft.com/office/powerpoint/2010/main" val="1723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129" y="3703764"/>
            <a:ext cx="8417895" cy="1470025"/>
          </a:xfrm>
        </p:spPr>
        <p:txBody>
          <a:bodyPr>
            <a:normAutofit/>
          </a:bodyPr>
          <a:lstStyle/>
          <a:p>
            <a:r>
              <a:rPr lang="en-US" sz="3600" dirty="0"/>
              <a:t>ARIN 2012-1 Clarifying Requirements for IPv4 Transfers</a:t>
            </a:r>
            <a:endParaRPr lang="en-US" sz="3600" b="1" dirty="0">
              <a:solidFill>
                <a:schemeClr val="bg1"/>
              </a:solidFill>
            </a:endParaRPr>
          </a:p>
        </p:txBody>
      </p:sp>
      <p:sp>
        <p:nvSpPr>
          <p:cNvPr id="3" name="Subtitle 2"/>
          <p:cNvSpPr>
            <a:spLocks noGrp="1"/>
          </p:cNvSpPr>
          <p:nvPr>
            <p:ph type="subTitle" idx="1"/>
          </p:nvPr>
        </p:nvSpPr>
        <p:spPr>
          <a:xfrm>
            <a:off x="374129" y="5209311"/>
            <a:ext cx="8417895" cy="1159503"/>
          </a:xfrm>
        </p:spPr>
        <p:txBody>
          <a:bodyPr>
            <a:normAutofit/>
          </a:bodyPr>
          <a:lstStyle/>
          <a:p>
            <a:r>
              <a:rPr lang="en-US" sz="2000" dirty="0" smtClean="0"/>
              <a:t>Dan </a:t>
            </a:r>
            <a:r>
              <a:rPr lang="en-US" sz="2000" dirty="0"/>
              <a:t>Alexander- Primary Shepherd</a:t>
            </a:r>
          </a:p>
          <a:p>
            <a:r>
              <a:rPr lang="en-US" sz="2000" dirty="0"/>
              <a:t>David Farmer- Secondary </a:t>
            </a:r>
            <a:r>
              <a:rPr lang="en-US" sz="2000" dirty="0" smtClean="0"/>
              <a:t>Shepherd</a:t>
            </a:r>
            <a:endParaRPr lang="en-US" sz="2000" dirty="0"/>
          </a:p>
        </p:txBody>
      </p:sp>
    </p:spTree>
    <p:extLst>
      <p:ext uri="{BB962C8B-B14F-4D97-AF65-F5344CB8AC3E}">
        <p14:creationId xmlns:p14="http://schemas.microsoft.com/office/powerpoint/2010/main" val="4247384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a:latin typeface="+mj-lt"/>
              </a:rPr>
              <a:t>ARIN 2012-1 Clarifying Requirements for IPv4 Transfers</a:t>
            </a:r>
          </a:p>
        </p:txBody>
      </p:sp>
      <p:sp>
        <p:nvSpPr>
          <p:cNvPr id="3" name="Content Placeholder 2"/>
          <p:cNvSpPr>
            <a:spLocks noGrp="1"/>
          </p:cNvSpPr>
          <p:nvPr>
            <p:ph idx="1"/>
          </p:nvPr>
        </p:nvSpPr>
        <p:spPr>
          <a:xfrm>
            <a:off x="457200" y="1279460"/>
            <a:ext cx="8229600" cy="4846703"/>
          </a:xfrm>
        </p:spPr>
        <p:txBody>
          <a:bodyPr>
            <a:normAutofit fontScale="62500" lnSpcReduction="20000"/>
          </a:bodyPr>
          <a:lstStyle/>
          <a:p>
            <a:pPr marL="0" indent="0">
              <a:buNone/>
            </a:pPr>
            <a:r>
              <a:rPr lang="en-US" dirty="0">
                <a:latin typeface="+mn-lt"/>
              </a:rPr>
              <a:t>Rationale:</a:t>
            </a:r>
          </a:p>
          <a:p>
            <a:pPr marL="0" indent="0">
              <a:buNone/>
            </a:pPr>
            <a:endParaRPr lang="en-US" dirty="0">
              <a:latin typeface="+mn-lt"/>
            </a:endParaRPr>
          </a:p>
          <a:p>
            <a:pPr marL="0" indent="0">
              <a:buNone/>
            </a:pPr>
            <a:r>
              <a:rPr lang="en-US" dirty="0">
                <a:latin typeface="+mn-lt"/>
              </a:rPr>
              <a:t>The original text of this proposal attempted to clarify the requirements of an IPv4 address transfer while protecting any resources remaining in the ARIN free pool. This revision is a result of feedback from the mailing list, ARIN Staff, and discussions with the original author. The one key point that has been removed from the original text is that a needs based review remains in place.</a:t>
            </a:r>
          </a:p>
          <a:p>
            <a:pPr marL="0" indent="0">
              <a:buNone/>
            </a:pPr>
            <a:endParaRPr lang="en-US" dirty="0">
              <a:latin typeface="+mn-lt"/>
            </a:endParaRPr>
          </a:p>
          <a:p>
            <a:pPr marL="0" indent="0">
              <a:buNone/>
            </a:pPr>
            <a:r>
              <a:rPr lang="en-US" dirty="0">
                <a:latin typeface="+mn-lt"/>
              </a:rPr>
              <a:t>The current text attempts to retain the original concepts of protecting an ARIN free pool, and incorporating it with the point of bringing resources under RSA. The resulting text attempts to put safeguards in place on the practice of paid transfers by creating a black out period for transfers and requests to the free pool. The text also tries to incorporate discussions regarding inter-RIR transfers and come up with language that includes the free pool protections for transfers in and out of the Region.</a:t>
            </a:r>
          </a:p>
          <a:p>
            <a:pPr marL="0" indent="0">
              <a:buNone/>
            </a:pPr>
            <a:endParaRPr lang="en-US" dirty="0">
              <a:latin typeface="+mn-lt"/>
            </a:endParaRPr>
          </a:p>
        </p:txBody>
      </p:sp>
    </p:spTree>
    <p:extLst>
      <p:ext uri="{BB962C8B-B14F-4D97-AF65-F5344CB8AC3E}">
        <p14:creationId xmlns:p14="http://schemas.microsoft.com/office/powerpoint/2010/main" val="2056867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a:latin typeface="+mj-lt"/>
              </a:rPr>
              <a:t>ARIN 2012-1 Clarifying Requirements for IPv4 Transfers</a:t>
            </a:r>
          </a:p>
        </p:txBody>
      </p:sp>
      <p:sp>
        <p:nvSpPr>
          <p:cNvPr id="3" name="Content Placeholder 2"/>
          <p:cNvSpPr>
            <a:spLocks noGrp="1"/>
          </p:cNvSpPr>
          <p:nvPr>
            <p:ph idx="1"/>
          </p:nvPr>
        </p:nvSpPr>
        <p:spPr>
          <a:xfrm>
            <a:off x="457200" y="1279460"/>
            <a:ext cx="8229600" cy="4846703"/>
          </a:xfrm>
        </p:spPr>
        <p:txBody>
          <a:bodyPr>
            <a:normAutofit fontScale="92500" lnSpcReduction="20000"/>
          </a:bodyPr>
          <a:lstStyle/>
          <a:p>
            <a:pPr marL="0" indent="0">
              <a:buNone/>
            </a:pPr>
            <a:r>
              <a:rPr lang="en-US" sz="2000" b="1" dirty="0" smtClean="0">
                <a:latin typeface="+mn-lt"/>
              </a:rPr>
              <a:t>Proposal </a:t>
            </a:r>
            <a:r>
              <a:rPr lang="en-US" sz="2000" b="1" dirty="0">
                <a:latin typeface="+mn-lt"/>
              </a:rPr>
              <a:t>Text:</a:t>
            </a:r>
          </a:p>
          <a:p>
            <a:r>
              <a:rPr lang="en-US" sz="2000" dirty="0">
                <a:latin typeface="+mn-lt"/>
              </a:rPr>
              <a:t>Inter-regional transfers may take place only via RIRs who agree to the transfer and share reciprocal, compatible, needs-based policies.</a:t>
            </a:r>
          </a:p>
          <a:p>
            <a:pPr marL="0" indent="0">
              <a:buNone/>
            </a:pPr>
            <a:endParaRPr lang="en-US" sz="2000" dirty="0">
              <a:latin typeface="+mn-lt"/>
            </a:endParaRPr>
          </a:p>
          <a:p>
            <a:pPr marL="0" indent="0">
              <a:buNone/>
            </a:pPr>
            <a:r>
              <a:rPr lang="en-US" sz="2000" b="1" dirty="0">
                <a:latin typeface="+mn-lt"/>
              </a:rPr>
              <a:t>What is </a:t>
            </a:r>
            <a:r>
              <a:rPr lang="en-US" sz="2000" b="1" dirty="0" smtClean="0">
                <a:latin typeface="+mn-lt"/>
              </a:rPr>
              <a:t>the </a:t>
            </a:r>
            <a:r>
              <a:rPr lang="en-US" sz="2000" b="1" dirty="0">
                <a:latin typeface="+mn-lt"/>
              </a:rPr>
              <a:t>Change?</a:t>
            </a:r>
          </a:p>
          <a:p>
            <a:r>
              <a:rPr lang="en-US" sz="2000" dirty="0">
                <a:latin typeface="+mn-lt"/>
              </a:rPr>
              <a:t>The word “reciprocal” has been </a:t>
            </a:r>
            <a:r>
              <a:rPr lang="en-US" sz="2000" dirty="0" smtClean="0">
                <a:latin typeface="+mn-lt"/>
              </a:rPr>
              <a:t>added</a:t>
            </a:r>
            <a:r>
              <a:rPr lang="en-US" sz="2000" dirty="0">
                <a:latin typeface="+mn-lt"/>
              </a:rPr>
              <a:t> </a:t>
            </a:r>
            <a:r>
              <a:rPr lang="en-US" sz="2000" dirty="0" smtClean="0">
                <a:latin typeface="+mn-lt"/>
              </a:rPr>
              <a:t>to the similar clause in 2011-1.</a:t>
            </a:r>
            <a:endParaRPr lang="en-US" sz="2000" dirty="0">
              <a:latin typeface="+mn-lt"/>
            </a:endParaRPr>
          </a:p>
          <a:p>
            <a:pPr marL="0" indent="0">
              <a:buNone/>
            </a:pPr>
            <a:endParaRPr lang="en-US" sz="2000" dirty="0">
              <a:latin typeface="+mn-lt"/>
            </a:endParaRPr>
          </a:p>
          <a:p>
            <a:pPr marL="0" indent="0">
              <a:buNone/>
            </a:pPr>
            <a:r>
              <a:rPr lang="en-US" sz="2000" b="1" dirty="0" smtClean="0">
                <a:latin typeface="+mn-lt"/>
              </a:rPr>
              <a:t>Why the Change?</a:t>
            </a:r>
          </a:p>
          <a:p>
            <a:r>
              <a:rPr lang="en-US" sz="2000" dirty="0" smtClean="0">
                <a:latin typeface="+mn-lt"/>
              </a:rPr>
              <a:t>Current policy wording </a:t>
            </a:r>
            <a:r>
              <a:rPr lang="en-US" sz="2000" dirty="0" smtClean="0">
                <a:latin typeface="+mn-lt"/>
              </a:rPr>
              <a:t>could allow </a:t>
            </a:r>
            <a:r>
              <a:rPr lang="en-US" sz="2000" dirty="0" smtClean="0">
                <a:latin typeface="+mn-lt"/>
              </a:rPr>
              <a:t>for a one-way street out of the ARIN Region.</a:t>
            </a:r>
            <a:endParaRPr lang="en-US" sz="2000" dirty="0">
              <a:latin typeface="+mn-lt"/>
            </a:endParaRPr>
          </a:p>
          <a:p>
            <a:pPr marL="0" indent="0">
              <a:buNone/>
            </a:pPr>
            <a:endParaRPr lang="en-US" sz="2000" dirty="0" smtClean="0">
              <a:latin typeface="+mn-lt"/>
            </a:endParaRPr>
          </a:p>
          <a:p>
            <a:pPr marL="0" indent="0">
              <a:buNone/>
            </a:pPr>
            <a:r>
              <a:rPr lang="en-US" sz="2000" dirty="0" smtClean="0">
                <a:latin typeface="+mn-lt"/>
              </a:rPr>
              <a:t>Staff </a:t>
            </a:r>
            <a:r>
              <a:rPr lang="en-US" sz="2000" dirty="0">
                <a:latin typeface="+mn-lt"/>
              </a:rPr>
              <a:t>Feedback:</a:t>
            </a:r>
          </a:p>
          <a:p>
            <a:pPr marL="0" indent="0">
              <a:buNone/>
            </a:pPr>
            <a:r>
              <a:rPr lang="en-US" sz="2000" dirty="0">
                <a:latin typeface="+mn-lt"/>
              </a:rPr>
              <a:t>“The concise language in the phrase, “reciprocal, compatible, needs-based policies” is a very good improvement to this policy text and makes it very clear. It ensures that both RIRs have reciprocal inter-RIR policies, inter-RIR policies which are compatible with </a:t>
            </a:r>
            <a:r>
              <a:rPr lang="en-US" sz="2000" dirty="0" smtClean="0">
                <a:latin typeface="+mn-lt"/>
              </a:rPr>
              <a:t>one </a:t>
            </a:r>
            <a:r>
              <a:rPr lang="en-US" sz="2000" dirty="0">
                <a:latin typeface="+mn-lt"/>
              </a:rPr>
              <a:t>another, and general number resource policies which are needs-based</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2129543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smtClean="0">
                <a:latin typeface="+mj-lt"/>
              </a:rPr>
              <a:t>An </a:t>
            </a:r>
            <a:r>
              <a:rPr lang="en-US" sz="2800" b="0" dirty="0">
                <a:latin typeface="+mj-lt"/>
              </a:rPr>
              <a:t>ORGID acting as the source of the transfer:</a:t>
            </a:r>
          </a:p>
        </p:txBody>
      </p:sp>
      <p:sp>
        <p:nvSpPr>
          <p:cNvPr id="3" name="Content Placeholder 2"/>
          <p:cNvSpPr>
            <a:spLocks noGrp="1"/>
          </p:cNvSpPr>
          <p:nvPr>
            <p:ph idx="1"/>
          </p:nvPr>
        </p:nvSpPr>
        <p:spPr>
          <a:xfrm>
            <a:off x="457199" y="1279460"/>
            <a:ext cx="8360163" cy="4896025"/>
          </a:xfrm>
        </p:spPr>
        <p:txBody>
          <a:bodyPr>
            <a:normAutofit fontScale="92500" lnSpcReduction="10000"/>
          </a:bodyPr>
          <a:lstStyle/>
          <a:p>
            <a:pPr marL="0" indent="0">
              <a:buNone/>
            </a:pPr>
            <a:r>
              <a:rPr lang="en-US" sz="2000" b="1" dirty="0" smtClean="0">
                <a:latin typeface="+mn-lt"/>
              </a:rPr>
              <a:t>Proposal Text:</a:t>
            </a:r>
          </a:p>
          <a:p>
            <a:r>
              <a:rPr lang="en-US" sz="2000" dirty="0" smtClean="0">
                <a:latin typeface="+mn-lt"/>
              </a:rPr>
              <a:t>The </a:t>
            </a:r>
            <a:r>
              <a:rPr lang="en-US" sz="2000" dirty="0">
                <a:latin typeface="+mn-lt"/>
              </a:rPr>
              <a:t>source entity must be the current rights holder of the IPv4 </a:t>
            </a:r>
            <a:r>
              <a:rPr lang="en-US" sz="2000" dirty="0" smtClean="0">
                <a:latin typeface="+mn-lt"/>
              </a:rPr>
              <a:t>address resources </a:t>
            </a:r>
            <a:r>
              <a:rPr lang="en-US" sz="2000" dirty="0">
                <a:latin typeface="+mn-lt"/>
              </a:rPr>
              <a:t>recognized by the RIR responsible for the resources, and not </a:t>
            </a:r>
            <a:r>
              <a:rPr lang="en-US" sz="2000" dirty="0" smtClean="0">
                <a:latin typeface="+mn-lt"/>
              </a:rPr>
              <a:t>be involved </a:t>
            </a:r>
            <a:r>
              <a:rPr lang="en-US" sz="2000" dirty="0">
                <a:latin typeface="+mn-lt"/>
              </a:rPr>
              <a:t>in any dispute as to the status of those resources.</a:t>
            </a:r>
          </a:p>
          <a:p>
            <a:r>
              <a:rPr lang="en-US" sz="2000" dirty="0" smtClean="0">
                <a:latin typeface="+mn-lt"/>
              </a:rPr>
              <a:t>Source </a:t>
            </a:r>
            <a:r>
              <a:rPr lang="en-US" sz="2000" dirty="0">
                <a:latin typeface="+mn-lt"/>
              </a:rPr>
              <a:t>entities within the ARIN region will not be eligible to </a:t>
            </a:r>
            <a:r>
              <a:rPr lang="en-US" sz="2000" dirty="0" smtClean="0">
                <a:latin typeface="+mn-lt"/>
              </a:rPr>
              <a:t>receive any </a:t>
            </a:r>
            <a:r>
              <a:rPr lang="en-US" sz="2000" dirty="0">
                <a:latin typeface="+mn-lt"/>
              </a:rPr>
              <a:t>further IPv4 address allocations or assignments from ARIN for a </a:t>
            </a:r>
            <a:r>
              <a:rPr lang="en-US" sz="2000" dirty="0" smtClean="0">
                <a:latin typeface="+mn-lt"/>
              </a:rPr>
              <a:t>period of </a:t>
            </a:r>
            <a:r>
              <a:rPr lang="en-US" sz="2000" dirty="0">
                <a:latin typeface="+mn-lt"/>
              </a:rPr>
              <a:t>12 months after a transfer approval, or until the exhaustion of </a:t>
            </a:r>
            <a:r>
              <a:rPr lang="en-US" sz="2000" dirty="0" smtClean="0">
                <a:latin typeface="+mn-lt"/>
              </a:rPr>
              <a:t>ARIN’s IPv4 </a:t>
            </a:r>
            <a:r>
              <a:rPr lang="en-US" sz="2000" dirty="0">
                <a:latin typeface="+mn-lt"/>
              </a:rPr>
              <a:t>space, whichever occurs first</a:t>
            </a:r>
            <a:r>
              <a:rPr lang="en-US" sz="2000" dirty="0" smtClean="0">
                <a:latin typeface="+mn-lt"/>
              </a:rPr>
              <a:t>.</a:t>
            </a:r>
          </a:p>
          <a:p>
            <a:pPr marL="0" indent="0">
              <a:buNone/>
            </a:pPr>
            <a:r>
              <a:rPr lang="en-US" sz="2000" b="1" dirty="0" smtClean="0">
                <a:latin typeface="+mn-lt"/>
              </a:rPr>
              <a:t>What is the Change?</a:t>
            </a:r>
          </a:p>
          <a:p>
            <a:r>
              <a:rPr lang="en-US" sz="2000" dirty="0" smtClean="0">
                <a:latin typeface="+mn-lt"/>
              </a:rPr>
              <a:t>Clarifying the implied understanding that the source should be the recognized holder of the resource registration from ARIN’s perspective</a:t>
            </a:r>
            <a:r>
              <a:rPr lang="en-US" sz="2000" dirty="0" smtClean="0">
                <a:latin typeface="+mn-lt"/>
              </a:rPr>
              <a:t>. </a:t>
            </a:r>
            <a:endParaRPr lang="en-US" sz="2000" dirty="0" smtClean="0">
              <a:latin typeface="+mn-lt"/>
            </a:endParaRPr>
          </a:p>
          <a:p>
            <a:r>
              <a:rPr lang="en-US" sz="2000" dirty="0" smtClean="0">
                <a:latin typeface="+mn-lt"/>
              </a:rPr>
              <a:t>Applies a black out period to an organizations access to the ARIN free pool if they choose to act as the source of a transfer. </a:t>
            </a:r>
            <a:endParaRPr lang="en-US" sz="2000" dirty="0">
              <a:latin typeface="+mn-lt"/>
            </a:endParaRPr>
          </a:p>
          <a:p>
            <a:pPr marL="0" indent="0">
              <a:buNone/>
            </a:pPr>
            <a:r>
              <a:rPr lang="en-US" sz="2000" b="1" dirty="0" smtClean="0">
                <a:latin typeface="+mn-lt"/>
              </a:rPr>
              <a:t>Why the Change?</a:t>
            </a:r>
          </a:p>
          <a:p>
            <a:r>
              <a:rPr lang="en-US" sz="2000" dirty="0" smtClean="0">
                <a:latin typeface="+mn-lt"/>
              </a:rPr>
              <a:t>Limit</a:t>
            </a:r>
            <a:r>
              <a:rPr lang="en-US" sz="2000" dirty="0" smtClean="0">
                <a:latin typeface="+mn-lt"/>
              </a:rPr>
              <a:t> </a:t>
            </a:r>
            <a:r>
              <a:rPr lang="en-US" sz="2000" dirty="0" smtClean="0">
                <a:latin typeface="+mn-lt"/>
              </a:rPr>
              <a:t>organizations from depleting the ARIN free pool if they just transferred resources they already had. </a:t>
            </a:r>
            <a:endParaRPr lang="en-US" sz="2000" dirty="0">
              <a:latin typeface="+mn-lt"/>
            </a:endParaRPr>
          </a:p>
        </p:txBody>
      </p:sp>
    </p:spTree>
    <p:extLst>
      <p:ext uri="{BB962C8B-B14F-4D97-AF65-F5344CB8AC3E}">
        <p14:creationId xmlns:p14="http://schemas.microsoft.com/office/powerpoint/2010/main" val="2391695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smtClean="0">
                <a:latin typeface="+mj-lt"/>
              </a:rPr>
              <a:t>An </a:t>
            </a:r>
            <a:r>
              <a:rPr lang="en-US" sz="2800" b="0" dirty="0">
                <a:latin typeface="+mj-lt"/>
              </a:rPr>
              <a:t>ORGID acting as the source of the transfer:</a:t>
            </a:r>
          </a:p>
        </p:txBody>
      </p:sp>
      <p:sp>
        <p:nvSpPr>
          <p:cNvPr id="3" name="Content Placeholder 2"/>
          <p:cNvSpPr>
            <a:spLocks noGrp="1"/>
          </p:cNvSpPr>
          <p:nvPr>
            <p:ph idx="1"/>
          </p:nvPr>
        </p:nvSpPr>
        <p:spPr>
          <a:xfrm>
            <a:off x="457200" y="1279460"/>
            <a:ext cx="8229600" cy="4846703"/>
          </a:xfrm>
        </p:spPr>
        <p:txBody>
          <a:bodyPr>
            <a:normAutofit/>
          </a:bodyPr>
          <a:lstStyle/>
          <a:p>
            <a:pPr marL="0" indent="0">
              <a:buNone/>
            </a:pPr>
            <a:r>
              <a:rPr lang="en-US" sz="2000" b="1" dirty="0" smtClean="0">
                <a:latin typeface="+mn-lt"/>
              </a:rPr>
              <a:t>Proposal Text:</a:t>
            </a:r>
          </a:p>
          <a:p>
            <a:r>
              <a:rPr lang="en-US" sz="2000" dirty="0" smtClean="0">
                <a:latin typeface="+mn-lt"/>
              </a:rPr>
              <a:t>Source </a:t>
            </a:r>
            <a:r>
              <a:rPr lang="en-US" sz="2000" dirty="0">
                <a:latin typeface="+mn-lt"/>
              </a:rPr>
              <a:t>entities within the ARIN region must not have received </a:t>
            </a:r>
            <a:r>
              <a:rPr lang="en-US" sz="2000" dirty="0" smtClean="0">
                <a:latin typeface="+mn-lt"/>
              </a:rPr>
              <a:t>a transfer</a:t>
            </a:r>
            <a:r>
              <a:rPr lang="en-US" sz="2000" dirty="0">
                <a:latin typeface="+mn-lt"/>
              </a:rPr>
              <a:t>, allocation, or assignment of IPv4 number resources from ARIN </a:t>
            </a:r>
            <a:r>
              <a:rPr lang="en-US" sz="2000" dirty="0" smtClean="0">
                <a:latin typeface="+mn-lt"/>
              </a:rPr>
              <a:t>for the </a:t>
            </a:r>
            <a:r>
              <a:rPr lang="en-US" sz="2000" dirty="0">
                <a:latin typeface="+mn-lt"/>
              </a:rPr>
              <a:t>12 months prior to the approval of a transfer request. </a:t>
            </a:r>
            <a:r>
              <a:rPr lang="en-US" sz="2000" dirty="0" smtClean="0">
                <a:latin typeface="+mn-lt"/>
              </a:rPr>
              <a:t>This restriction </a:t>
            </a:r>
            <a:r>
              <a:rPr lang="en-US" sz="2000" dirty="0">
                <a:latin typeface="+mn-lt"/>
              </a:rPr>
              <a:t>does not include M&amp;A transfers</a:t>
            </a:r>
            <a:r>
              <a:rPr lang="en-US" sz="2000" dirty="0" smtClean="0">
                <a:latin typeface="+mn-lt"/>
              </a:rPr>
              <a:t>.</a:t>
            </a:r>
          </a:p>
          <a:p>
            <a:pPr marL="0" indent="0">
              <a:buNone/>
            </a:pPr>
            <a:r>
              <a:rPr lang="en-US" sz="2000" b="1" dirty="0" smtClean="0">
                <a:latin typeface="+mn-lt"/>
              </a:rPr>
              <a:t>What is the Change?</a:t>
            </a:r>
          </a:p>
          <a:p>
            <a:r>
              <a:rPr lang="en-US" sz="2000" dirty="0">
                <a:latin typeface="+mn-lt"/>
              </a:rPr>
              <a:t>Applies a black out period to an </a:t>
            </a:r>
            <a:r>
              <a:rPr lang="en-US" sz="2000" dirty="0" smtClean="0">
                <a:latin typeface="+mn-lt"/>
              </a:rPr>
              <a:t>organization acting as a source if they have recently obtained resources through </a:t>
            </a:r>
            <a:r>
              <a:rPr lang="en-US" sz="2000" dirty="0" smtClean="0">
                <a:latin typeface="+mn-lt"/>
              </a:rPr>
              <a:t>transfer, assignment, </a:t>
            </a:r>
            <a:r>
              <a:rPr lang="en-US" sz="2000" dirty="0" smtClean="0">
                <a:latin typeface="+mn-lt"/>
              </a:rPr>
              <a:t>or allocation from ARIN. </a:t>
            </a:r>
            <a:endParaRPr lang="en-US" sz="2000" dirty="0">
              <a:latin typeface="+mn-lt"/>
            </a:endParaRPr>
          </a:p>
          <a:p>
            <a:pPr marL="0" indent="0">
              <a:buNone/>
            </a:pPr>
            <a:r>
              <a:rPr lang="en-US" sz="2000" b="1" dirty="0" smtClean="0">
                <a:latin typeface="+mn-lt"/>
              </a:rPr>
              <a:t>Why the Change?</a:t>
            </a:r>
          </a:p>
          <a:p>
            <a:r>
              <a:rPr lang="en-US" sz="2000" dirty="0" smtClean="0">
                <a:latin typeface="+mn-lt"/>
              </a:rPr>
              <a:t>To prevent the “flipping” of resources by acting as the source of a transfer when the organization recently justified the need to receive resources. </a:t>
            </a:r>
            <a:endParaRPr lang="en-US" sz="2000" dirty="0">
              <a:latin typeface="+mn-lt"/>
            </a:endParaRPr>
          </a:p>
        </p:txBody>
      </p:sp>
    </p:spTree>
    <p:extLst>
      <p:ext uri="{BB962C8B-B14F-4D97-AF65-F5344CB8AC3E}">
        <p14:creationId xmlns:p14="http://schemas.microsoft.com/office/powerpoint/2010/main" val="3983308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smtClean="0">
                <a:latin typeface="+mj-lt"/>
              </a:rPr>
              <a:t>An </a:t>
            </a:r>
            <a:r>
              <a:rPr lang="en-US" sz="2800" b="0" dirty="0">
                <a:latin typeface="+mj-lt"/>
              </a:rPr>
              <a:t>ORGID acting as the source of the transfer:</a:t>
            </a:r>
          </a:p>
        </p:txBody>
      </p:sp>
      <p:sp>
        <p:nvSpPr>
          <p:cNvPr id="3" name="Content Placeholder 2"/>
          <p:cNvSpPr>
            <a:spLocks noGrp="1"/>
          </p:cNvSpPr>
          <p:nvPr>
            <p:ph idx="1"/>
          </p:nvPr>
        </p:nvSpPr>
        <p:spPr>
          <a:xfrm>
            <a:off x="457200" y="1279460"/>
            <a:ext cx="8229600" cy="4846703"/>
          </a:xfrm>
        </p:spPr>
        <p:txBody>
          <a:bodyPr>
            <a:normAutofit/>
          </a:bodyPr>
          <a:lstStyle/>
          <a:p>
            <a:pPr marL="0" indent="0">
              <a:buNone/>
            </a:pPr>
            <a:r>
              <a:rPr lang="en-US" sz="2000" b="1" dirty="0" smtClean="0">
                <a:latin typeface="+mn-lt"/>
              </a:rPr>
              <a:t>Proposal Text:</a:t>
            </a:r>
          </a:p>
          <a:p>
            <a:r>
              <a:rPr lang="en-US" sz="2000" dirty="0" smtClean="0">
                <a:latin typeface="+mn-lt"/>
              </a:rPr>
              <a:t>Source </a:t>
            </a:r>
            <a:r>
              <a:rPr lang="en-US" sz="2000" dirty="0">
                <a:latin typeface="+mn-lt"/>
              </a:rPr>
              <a:t>entities outside of the ARIN region must meet </a:t>
            </a:r>
            <a:r>
              <a:rPr lang="en-US" sz="2000" dirty="0" smtClean="0">
                <a:latin typeface="+mn-lt"/>
              </a:rPr>
              <a:t>any requirements defined </a:t>
            </a:r>
            <a:r>
              <a:rPr lang="en-US" sz="2000" dirty="0">
                <a:latin typeface="+mn-lt"/>
              </a:rPr>
              <a:t>by the RIR where the source entity </a:t>
            </a:r>
            <a:r>
              <a:rPr lang="en-US" sz="2000" dirty="0" smtClean="0">
                <a:latin typeface="+mn-lt"/>
              </a:rPr>
              <a:t>holds the </a:t>
            </a:r>
            <a:r>
              <a:rPr lang="en-US" sz="2000" dirty="0">
                <a:latin typeface="+mn-lt"/>
              </a:rPr>
              <a:t>registration</a:t>
            </a:r>
            <a:r>
              <a:rPr lang="en-US" sz="2000" dirty="0" smtClean="0">
                <a:latin typeface="+mn-lt"/>
              </a:rPr>
              <a:t>.</a:t>
            </a:r>
          </a:p>
          <a:p>
            <a:r>
              <a:rPr lang="en-US" sz="2000" dirty="0">
                <a:latin typeface="+mn-lt"/>
              </a:rPr>
              <a:t>The minimum transfer size is a /24.</a:t>
            </a:r>
            <a:endParaRPr lang="en-US" sz="2000" dirty="0" smtClean="0">
              <a:latin typeface="+mn-lt"/>
            </a:endParaRPr>
          </a:p>
          <a:p>
            <a:pPr marL="0" indent="0">
              <a:buNone/>
            </a:pPr>
            <a:r>
              <a:rPr lang="en-US" sz="2000" b="1" dirty="0" smtClean="0">
                <a:latin typeface="+mn-lt"/>
              </a:rPr>
              <a:t>What is the Change?</a:t>
            </a:r>
          </a:p>
          <a:p>
            <a:r>
              <a:rPr lang="en-US" sz="2000" dirty="0" smtClean="0">
                <a:latin typeface="+mn-lt"/>
              </a:rPr>
              <a:t>Clarifies that the policies of another RIR are the domain of that RIR and not defined by ARIN so long as ARIN agrees those policies are reciprocal, compatible and needs based. </a:t>
            </a:r>
            <a:endParaRPr lang="en-US" sz="2000" dirty="0" smtClean="0">
              <a:latin typeface="+mn-lt"/>
            </a:endParaRPr>
          </a:p>
          <a:p>
            <a:r>
              <a:rPr lang="en-US" sz="2000" dirty="0" smtClean="0">
                <a:latin typeface="+mn-lt"/>
              </a:rPr>
              <a:t>The /24 minimum was established in 2011-1</a:t>
            </a:r>
            <a:endParaRPr lang="en-US" sz="2000" dirty="0">
              <a:latin typeface="+mn-lt"/>
            </a:endParaRPr>
          </a:p>
          <a:p>
            <a:pPr marL="0" indent="0">
              <a:buNone/>
            </a:pPr>
            <a:r>
              <a:rPr lang="en-US" sz="2000" b="1" dirty="0" smtClean="0">
                <a:latin typeface="+mn-lt"/>
              </a:rPr>
              <a:t>Why the Change?</a:t>
            </a:r>
          </a:p>
          <a:p>
            <a:r>
              <a:rPr lang="en-US" sz="2000" dirty="0" smtClean="0">
                <a:latin typeface="+mn-lt"/>
              </a:rPr>
              <a:t>Clarification</a:t>
            </a:r>
            <a:endParaRPr lang="en-US" sz="2000" dirty="0">
              <a:latin typeface="+mn-lt"/>
            </a:endParaRPr>
          </a:p>
        </p:txBody>
      </p:sp>
    </p:spTree>
    <p:extLst>
      <p:ext uri="{BB962C8B-B14F-4D97-AF65-F5344CB8AC3E}">
        <p14:creationId xmlns:p14="http://schemas.microsoft.com/office/powerpoint/2010/main" val="1200601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smtClean="0">
                <a:latin typeface="+mj-lt"/>
              </a:rPr>
              <a:t>An </a:t>
            </a:r>
            <a:r>
              <a:rPr lang="en-US" sz="2800" b="0" dirty="0">
                <a:latin typeface="+mj-lt"/>
              </a:rPr>
              <a:t>ORGID </a:t>
            </a:r>
            <a:r>
              <a:rPr lang="en-US" sz="2800" b="0" dirty="0" smtClean="0">
                <a:latin typeface="+mj-lt"/>
              </a:rPr>
              <a:t>who would be </a:t>
            </a:r>
            <a:r>
              <a:rPr lang="en-US" sz="2800" b="0" dirty="0">
                <a:latin typeface="+mj-lt"/>
              </a:rPr>
              <a:t>the </a:t>
            </a:r>
            <a:r>
              <a:rPr lang="en-US" sz="2800" b="0" dirty="0" smtClean="0">
                <a:latin typeface="+mj-lt"/>
              </a:rPr>
              <a:t>recipient of </a:t>
            </a:r>
            <a:r>
              <a:rPr lang="en-US" sz="2800" b="0" dirty="0">
                <a:latin typeface="+mj-lt"/>
              </a:rPr>
              <a:t>the transfer:</a:t>
            </a:r>
          </a:p>
        </p:txBody>
      </p:sp>
      <p:sp>
        <p:nvSpPr>
          <p:cNvPr id="3" name="Content Placeholder 2"/>
          <p:cNvSpPr>
            <a:spLocks noGrp="1"/>
          </p:cNvSpPr>
          <p:nvPr>
            <p:ph idx="1"/>
          </p:nvPr>
        </p:nvSpPr>
        <p:spPr>
          <a:xfrm>
            <a:off x="457200" y="1279460"/>
            <a:ext cx="8229600" cy="4846703"/>
          </a:xfrm>
        </p:spPr>
        <p:txBody>
          <a:bodyPr>
            <a:normAutofit/>
          </a:bodyPr>
          <a:lstStyle/>
          <a:p>
            <a:pPr marL="0" indent="0">
              <a:buNone/>
            </a:pPr>
            <a:r>
              <a:rPr lang="en-US" sz="2000" b="1" dirty="0" smtClean="0">
                <a:latin typeface="+mn-lt"/>
              </a:rPr>
              <a:t>Proposal Text:</a:t>
            </a:r>
          </a:p>
          <a:p>
            <a:r>
              <a:rPr lang="en-US" sz="2000" dirty="0">
                <a:latin typeface="+mn-lt"/>
              </a:rPr>
              <a:t>The conditions on a recipient outside of the ARIN region will be </a:t>
            </a:r>
            <a:r>
              <a:rPr lang="en-US" sz="2000" dirty="0" smtClean="0">
                <a:latin typeface="+mn-lt"/>
              </a:rPr>
              <a:t>defined by </a:t>
            </a:r>
            <a:r>
              <a:rPr lang="en-US" sz="2000" dirty="0">
                <a:latin typeface="+mn-lt"/>
              </a:rPr>
              <a:t>the policies of the receiving RIR.</a:t>
            </a:r>
          </a:p>
          <a:p>
            <a:r>
              <a:rPr lang="en-US" sz="2000" dirty="0" smtClean="0">
                <a:latin typeface="+mn-lt"/>
              </a:rPr>
              <a:t>Recipients </a:t>
            </a:r>
            <a:r>
              <a:rPr lang="en-US" sz="2000" dirty="0">
                <a:latin typeface="+mn-lt"/>
              </a:rPr>
              <a:t>within the ARIN region will be subject to current </a:t>
            </a:r>
            <a:r>
              <a:rPr lang="en-US" sz="2000" dirty="0" smtClean="0">
                <a:latin typeface="+mn-lt"/>
              </a:rPr>
              <a:t>ARIN policies </a:t>
            </a:r>
            <a:r>
              <a:rPr lang="en-US" sz="2000" dirty="0">
                <a:latin typeface="+mn-lt"/>
              </a:rPr>
              <a:t>and sign an RSA for the resources being received.</a:t>
            </a:r>
          </a:p>
          <a:p>
            <a:r>
              <a:rPr lang="en-US" sz="2000" dirty="0" smtClean="0">
                <a:latin typeface="+mn-lt"/>
              </a:rPr>
              <a:t>Recipients </a:t>
            </a:r>
            <a:r>
              <a:rPr lang="en-US" sz="2000" dirty="0">
                <a:latin typeface="+mn-lt"/>
              </a:rPr>
              <a:t>within the ARIN region must demonstrate the need for up to </a:t>
            </a:r>
            <a:r>
              <a:rPr lang="en-US" sz="2000" dirty="0" smtClean="0">
                <a:latin typeface="+mn-lt"/>
              </a:rPr>
              <a:t>a 24 </a:t>
            </a:r>
            <a:r>
              <a:rPr lang="en-US" sz="2000" dirty="0">
                <a:latin typeface="+mn-lt"/>
              </a:rPr>
              <a:t>month supply of IPv4 address space.</a:t>
            </a:r>
          </a:p>
          <a:p>
            <a:r>
              <a:rPr lang="en-US" sz="2000" dirty="0" smtClean="0">
                <a:latin typeface="+mn-lt"/>
              </a:rPr>
              <a:t>The </a:t>
            </a:r>
            <a:r>
              <a:rPr lang="en-US" sz="2000" dirty="0">
                <a:latin typeface="+mn-lt"/>
              </a:rPr>
              <a:t>minimum transfer size is a /</a:t>
            </a:r>
            <a:r>
              <a:rPr lang="en-US" sz="2000" dirty="0" smtClean="0">
                <a:latin typeface="+mn-lt"/>
              </a:rPr>
              <a:t>24</a:t>
            </a:r>
          </a:p>
          <a:p>
            <a:pPr marL="0" indent="0">
              <a:buNone/>
            </a:pPr>
            <a:r>
              <a:rPr lang="en-US" sz="2000" b="1" dirty="0" smtClean="0">
                <a:latin typeface="+mn-lt"/>
              </a:rPr>
              <a:t>What is the Change?</a:t>
            </a:r>
          </a:p>
          <a:p>
            <a:r>
              <a:rPr lang="en-US" sz="2000" dirty="0" smtClean="0">
                <a:latin typeface="+mn-lt"/>
              </a:rPr>
              <a:t>None. These </a:t>
            </a:r>
            <a:r>
              <a:rPr lang="en-US" sz="2000" dirty="0" smtClean="0">
                <a:latin typeface="+mn-lt"/>
              </a:rPr>
              <a:t>conditions were </a:t>
            </a:r>
            <a:r>
              <a:rPr lang="en-US" sz="2000" dirty="0" smtClean="0">
                <a:latin typeface="+mn-lt"/>
              </a:rPr>
              <a:t>established</a:t>
            </a:r>
            <a:r>
              <a:rPr lang="en-US" sz="2000" dirty="0" smtClean="0">
                <a:latin typeface="+mn-lt"/>
              </a:rPr>
              <a:t> </a:t>
            </a:r>
            <a:r>
              <a:rPr lang="en-US" sz="2000" dirty="0" smtClean="0">
                <a:latin typeface="+mn-lt"/>
              </a:rPr>
              <a:t>as a result of 2011-1 and 2011</a:t>
            </a:r>
            <a:r>
              <a:rPr lang="en-US" sz="2000" dirty="0" smtClean="0">
                <a:latin typeface="+mn-lt"/>
              </a:rPr>
              <a:t>-12</a:t>
            </a:r>
            <a:endParaRPr lang="en-US" sz="2000" dirty="0">
              <a:latin typeface="+mn-lt"/>
            </a:endParaRPr>
          </a:p>
          <a:p>
            <a:pPr marL="0" indent="0">
              <a:buNone/>
            </a:pPr>
            <a:r>
              <a:rPr lang="en-US" sz="2000" b="1" dirty="0" smtClean="0">
                <a:latin typeface="+mn-lt"/>
              </a:rPr>
              <a:t>Why the Change?</a:t>
            </a:r>
          </a:p>
          <a:p>
            <a:r>
              <a:rPr lang="en-US" sz="2000" dirty="0" smtClean="0">
                <a:latin typeface="+mn-lt"/>
              </a:rPr>
              <a:t>N/A</a:t>
            </a:r>
            <a:endParaRPr lang="en-US" sz="2000" dirty="0">
              <a:latin typeface="+mn-lt"/>
            </a:endParaRPr>
          </a:p>
        </p:txBody>
      </p:sp>
    </p:spTree>
    <p:extLst>
      <p:ext uri="{BB962C8B-B14F-4D97-AF65-F5344CB8AC3E}">
        <p14:creationId xmlns:p14="http://schemas.microsoft.com/office/powerpoint/2010/main" val="22057855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151"/>
            <a:ext cx="8229600" cy="534700"/>
          </a:xfrm>
        </p:spPr>
        <p:txBody>
          <a:bodyPr anchor="t" anchorCtr="0">
            <a:normAutofit/>
          </a:bodyPr>
          <a:lstStyle/>
          <a:p>
            <a:r>
              <a:rPr lang="en-US" sz="2800" b="0" dirty="0" smtClean="0">
                <a:latin typeface="+mj-lt"/>
              </a:rPr>
              <a:t>Proposal Intent</a:t>
            </a:r>
            <a:endParaRPr lang="en-US" sz="2800" b="0" dirty="0">
              <a:latin typeface="+mj-lt"/>
            </a:endParaRPr>
          </a:p>
        </p:txBody>
      </p:sp>
      <p:sp>
        <p:nvSpPr>
          <p:cNvPr id="3" name="Content Placeholder 2"/>
          <p:cNvSpPr>
            <a:spLocks noGrp="1"/>
          </p:cNvSpPr>
          <p:nvPr>
            <p:ph idx="1"/>
          </p:nvPr>
        </p:nvSpPr>
        <p:spPr>
          <a:xfrm>
            <a:off x="457200" y="1279460"/>
            <a:ext cx="8229600" cy="4846703"/>
          </a:xfrm>
        </p:spPr>
        <p:txBody>
          <a:bodyPr>
            <a:normAutofit/>
          </a:bodyPr>
          <a:lstStyle/>
          <a:p>
            <a:r>
              <a:rPr lang="en-US" sz="2000" dirty="0" smtClean="0">
                <a:latin typeface="+mn-lt"/>
              </a:rPr>
              <a:t>Attempts to address the issue that </a:t>
            </a:r>
            <a:r>
              <a:rPr lang="en-US" sz="2000" dirty="0">
                <a:latin typeface="+mn-lt"/>
              </a:rPr>
              <a:t>c</a:t>
            </a:r>
            <a:r>
              <a:rPr lang="en-US" sz="2000" dirty="0" smtClean="0">
                <a:latin typeface="+mn-lt"/>
              </a:rPr>
              <a:t>urrent policy </a:t>
            </a:r>
            <a:r>
              <a:rPr lang="en-US" sz="2000" dirty="0">
                <a:latin typeface="+mn-lt"/>
              </a:rPr>
              <a:t>allows for a one-way street out of the ARIN Region</a:t>
            </a:r>
            <a:r>
              <a:rPr lang="en-US" sz="2000" dirty="0" smtClean="0">
                <a:latin typeface="+mn-lt"/>
              </a:rPr>
              <a:t>.</a:t>
            </a:r>
          </a:p>
          <a:p>
            <a:endParaRPr lang="en-US" sz="2000" dirty="0" smtClean="0">
              <a:latin typeface="+mn-lt"/>
            </a:endParaRPr>
          </a:p>
          <a:p>
            <a:r>
              <a:rPr lang="en-US" sz="2000" dirty="0" smtClean="0">
                <a:latin typeface="+mn-lt"/>
              </a:rPr>
              <a:t>Attempts </a:t>
            </a:r>
            <a:r>
              <a:rPr lang="en-US" sz="2000" dirty="0" smtClean="0">
                <a:latin typeface="+mn-lt"/>
              </a:rPr>
              <a:t>to prevent </a:t>
            </a:r>
            <a:r>
              <a:rPr lang="en-US" sz="2000" dirty="0">
                <a:latin typeface="+mn-lt"/>
              </a:rPr>
              <a:t>organizations from </a:t>
            </a:r>
            <a:r>
              <a:rPr lang="en-US" sz="2000" dirty="0" smtClean="0">
                <a:latin typeface="+mn-lt"/>
              </a:rPr>
              <a:t>depleting the </a:t>
            </a:r>
            <a:r>
              <a:rPr lang="en-US" sz="2000" dirty="0">
                <a:latin typeface="+mn-lt"/>
              </a:rPr>
              <a:t>ARIN free pool if they just transferred resources they already had. </a:t>
            </a:r>
            <a:endParaRPr lang="en-US" sz="2000" dirty="0" smtClean="0">
              <a:latin typeface="+mn-lt"/>
            </a:endParaRPr>
          </a:p>
          <a:p>
            <a:endParaRPr lang="en-US" sz="2000" dirty="0">
              <a:latin typeface="+mn-lt"/>
            </a:endParaRPr>
          </a:p>
          <a:p>
            <a:r>
              <a:rPr lang="en-US" sz="2000" dirty="0">
                <a:latin typeface="+mn-lt"/>
              </a:rPr>
              <a:t>To prevent the “flipping” of resources by acting as the source of a transfer when the organization recently justified the need to receive resources. </a:t>
            </a:r>
          </a:p>
        </p:txBody>
      </p:sp>
    </p:spTree>
    <p:extLst>
      <p:ext uri="{BB962C8B-B14F-4D97-AF65-F5344CB8AC3E}">
        <p14:creationId xmlns:p14="http://schemas.microsoft.com/office/powerpoint/2010/main" val="2037060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9112</TotalTime>
  <Words>920</Words>
  <Application>Microsoft Macintosh PowerPoint</Application>
  <PresentationFormat>On-screen Show (4:3)</PresentationFormat>
  <Paragraphs>66</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ARIN 2012-1 Clarifying Requirements for IPv4 Transfers</vt:lpstr>
      <vt:lpstr>ARIN 2012-1 Clarifying Requirements for IPv4 Transfers</vt:lpstr>
      <vt:lpstr>ARIN 2012-1 Clarifying Requirements for IPv4 Transfers</vt:lpstr>
      <vt:lpstr>An ORGID acting as the source of the transfer:</vt:lpstr>
      <vt:lpstr>An ORGID acting as the source of the transfer:</vt:lpstr>
      <vt:lpstr>An ORGID acting as the source of the transfer:</vt:lpstr>
      <vt:lpstr>An ORGID who would be the recipient of the transfer:</vt:lpstr>
      <vt:lpstr>Proposal Intent</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Sellers</dc:creator>
  <cp:lastModifiedBy>Microsoft Office User</cp:lastModifiedBy>
  <cp:revision>32</cp:revision>
  <dcterms:created xsi:type="dcterms:W3CDTF">2012-02-16T19:19:44Z</dcterms:created>
  <dcterms:modified xsi:type="dcterms:W3CDTF">2012-04-24T07:39:11Z</dcterms:modified>
</cp:coreProperties>
</file>