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4080" y="-1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Relationship Id="rId3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751133681819185"/>
          <c:y val="0.0495480711969828"/>
          <c:w val="0.743150821425103"/>
          <c:h val="0.7583676382557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Q2 2010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IPv4</c:v>
                </c:pt>
                <c:pt idx="1">
                  <c:v>IPv6</c:v>
                </c:pt>
                <c:pt idx="2">
                  <c:v>Directory Services</c:v>
                </c:pt>
                <c:pt idx="3">
                  <c:v>ASNs</c:v>
                </c:pt>
                <c:pt idx="4">
                  <c:v>Resource Reviews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18.0</c:v>
                </c:pt>
                <c:pt idx="1">
                  <c:v>8.0</c:v>
                </c:pt>
                <c:pt idx="2">
                  <c:v>4.0</c:v>
                </c:pt>
                <c:pt idx="3">
                  <c:v>3.0</c:v>
                </c:pt>
                <c:pt idx="4">
                  <c:v>0.0</c:v>
                </c:pt>
                <c:pt idx="5">
                  <c:v>2.0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Q4 2010</c:v>
                </c:pt>
              </c:strCache>
            </c:strRef>
          </c:tx>
          <c:spPr>
            <a:solidFill>
              <a:srgbClr val="B22024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IPv4</c:v>
                </c:pt>
                <c:pt idx="1">
                  <c:v>IPv6</c:v>
                </c:pt>
                <c:pt idx="2">
                  <c:v>Directory Services</c:v>
                </c:pt>
                <c:pt idx="3">
                  <c:v>ASNs</c:v>
                </c:pt>
                <c:pt idx="4">
                  <c:v>Resource Reviews</c:v>
                </c:pt>
                <c:pt idx="5">
                  <c:v>Other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14.0</c:v>
                </c:pt>
                <c:pt idx="1">
                  <c:v>6.0</c:v>
                </c:pt>
                <c:pt idx="2">
                  <c:v>6.0</c:v>
                </c:pt>
                <c:pt idx="3">
                  <c:v>0.0</c:v>
                </c:pt>
                <c:pt idx="4">
                  <c:v>3.0</c:v>
                </c:pt>
                <c:pt idx="5">
                  <c:v>3.0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Q2 2011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IPv4</c:v>
                </c:pt>
                <c:pt idx="1">
                  <c:v>IPv6</c:v>
                </c:pt>
                <c:pt idx="2">
                  <c:v>Directory Services</c:v>
                </c:pt>
                <c:pt idx="3">
                  <c:v>ASNs</c:v>
                </c:pt>
                <c:pt idx="4">
                  <c:v>Resource Reviews</c:v>
                </c:pt>
                <c:pt idx="5">
                  <c:v>Other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35.0</c:v>
                </c:pt>
                <c:pt idx="1">
                  <c:v>6.0</c:v>
                </c:pt>
                <c:pt idx="2">
                  <c:v>8.0</c:v>
                </c:pt>
                <c:pt idx="3">
                  <c:v>0.0</c:v>
                </c:pt>
                <c:pt idx="4">
                  <c:v>1.0</c:v>
                </c:pt>
                <c:pt idx="5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Q4 2011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IPv4</c:v>
                </c:pt>
                <c:pt idx="1">
                  <c:v>IPv6</c:v>
                </c:pt>
                <c:pt idx="2">
                  <c:v>Directory Services</c:v>
                </c:pt>
                <c:pt idx="3">
                  <c:v>ASNs</c:v>
                </c:pt>
                <c:pt idx="4">
                  <c:v>Resource Reviews</c:v>
                </c:pt>
                <c:pt idx="5">
                  <c:v>Other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40.0</c:v>
                </c:pt>
                <c:pt idx="1">
                  <c:v>7.0</c:v>
                </c:pt>
                <c:pt idx="2">
                  <c:v>5.0</c:v>
                </c:pt>
                <c:pt idx="3">
                  <c:v>0.0</c:v>
                </c:pt>
                <c:pt idx="4">
                  <c:v>1.0</c:v>
                </c:pt>
                <c:pt idx="5">
                  <c:v>0.0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Q2 2012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IPv4</c:v>
                </c:pt>
                <c:pt idx="1">
                  <c:v>IPv6</c:v>
                </c:pt>
                <c:pt idx="2">
                  <c:v>Directory Services</c:v>
                </c:pt>
                <c:pt idx="3">
                  <c:v>ASNs</c:v>
                </c:pt>
                <c:pt idx="4">
                  <c:v>Resource Reviews</c:v>
                </c:pt>
                <c:pt idx="5">
                  <c:v>Other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17.0</c:v>
                </c:pt>
                <c:pt idx="1">
                  <c:v>6.0</c:v>
                </c:pt>
                <c:pt idx="2">
                  <c:v>5.0</c:v>
                </c:pt>
                <c:pt idx="3">
                  <c:v>1.0</c:v>
                </c:pt>
                <c:pt idx="4">
                  <c:v>1.0</c:v>
                </c:pt>
                <c:pt idx="5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135480"/>
        <c:axId val="4887976"/>
      </c:barChart>
      <c:catAx>
        <c:axId val="203135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 i="0">
                <a:latin typeface="Century Gothic"/>
                <a:cs typeface="Century Gothic"/>
              </a:defRPr>
            </a:pPr>
            <a:endParaRPr lang="en-US"/>
          </a:p>
        </c:txPr>
        <c:crossAx val="4887976"/>
        <c:crosses val="autoZero"/>
        <c:auto val="1"/>
        <c:lblAlgn val="ctr"/>
        <c:lblOffset val="100"/>
        <c:noMultiLvlLbl val="0"/>
      </c:catAx>
      <c:valAx>
        <c:axId val="4887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>
                <a:latin typeface="Century Gothic"/>
                <a:cs typeface="Century Gothic"/>
              </a:defRPr>
            </a:pPr>
            <a:endParaRPr lang="en-US"/>
          </a:p>
        </c:txPr>
        <c:crossAx val="203135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0.83761</cdr:x>
      <cdr:y>0.25806</cdr:y>
    </cdr:from>
    <cdr:to>
      <cdr:x>0.94017</cdr:x>
      <cdr:y>0.45161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67600" y="1219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5F0A0-4464-EC4D-B6E4-AD8D77FE0B8A}" type="datetimeFigureOut">
              <a:rPr lang="en-US" smtClean="0"/>
              <a:t>4/18/12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A724F-C6D2-6845-90E8-AFCF2B8F9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9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0C4D6-65D7-4DFE-AEDD-C1403221408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LACNIC’s 2011-07</a:t>
            </a:r>
            <a:r>
              <a:rPr lang="en-US" baseline="0" dirty="0" smtClean="0"/>
              <a:t> has text about use in region… back to the list for more discussion.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6E2F-B3EE-6D43-9DA0-7E4C19EB154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0C4D6-65D7-4DFE-AEDD-C1403221408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0C4D6-65D7-4DFE-AEDD-C1403221408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0C4D6-65D7-4DFE-AEDD-C1403221408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51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87026"/>
            <a:ext cx="7772400" cy="1470025"/>
          </a:xfrm>
        </p:spPr>
        <p:txBody>
          <a:bodyPr>
            <a:normAutofit/>
          </a:bodyPr>
          <a:lstStyle>
            <a:lvl1pPr>
              <a:defRPr sz="42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5631" y="5257051"/>
            <a:ext cx="7256127" cy="1159503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730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/>
                <a:cs typeface="Century Gothic"/>
              </a:defRPr>
            </a:lvl1pPr>
            <a:lvl2pPr>
              <a:defRPr>
                <a:latin typeface="Century Gothic"/>
                <a:cs typeface="Century Gothic"/>
              </a:defRPr>
            </a:lvl2pPr>
            <a:lvl3pPr>
              <a:defRPr b="1"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3E6F-1F22-E941-A49A-FB5CF7A3F60A}" type="datetimeFigureOut">
              <a:rPr lang="en-US" smtClean="0"/>
              <a:t>4/18/12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A753-F8FB-2347-AFA5-F3BA184B9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7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2" y="0"/>
            <a:ext cx="9150362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/>
                <a:cs typeface="Century Gothic"/>
              </a:defRPr>
            </a:lvl1pPr>
            <a:lvl2pPr>
              <a:defRPr>
                <a:latin typeface="Century Gothic"/>
                <a:cs typeface="Century Gothic"/>
              </a:defRPr>
            </a:lvl2pPr>
            <a:lvl3pPr>
              <a:defRPr b="1"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2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3E6F-1F22-E941-A49A-FB5CF7A3F60A}" type="datetimeFigureOut">
              <a:rPr lang="en-US" smtClean="0"/>
              <a:t>4/18/12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A753-F8FB-2347-AFA5-F3BA184B9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9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Century Gothic"/>
                <a:cs typeface="Century Gothic"/>
              </a:defRPr>
            </a:lvl1pPr>
            <a:lvl2pPr>
              <a:defRPr sz="2400">
                <a:latin typeface="Century Gothic"/>
                <a:cs typeface="Century Gothic"/>
              </a:defRPr>
            </a:lvl2pPr>
            <a:lvl3pPr>
              <a:defRPr sz="2000">
                <a:latin typeface="Century Gothic"/>
                <a:cs typeface="Century Gothic"/>
              </a:defRPr>
            </a:lvl3pPr>
            <a:lvl4pPr>
              <a:defRPr sz="1800">
                <a:latin typeface="Century Gothic"/>
                <a:cs typeface="Century Gothic"/>
              </a:defRPr>
            </a:lvl4pPr>
            <a:lvl5pPr>
              <a:defRPr sz="1800">
                <a:latin typeface="Century Gothic"/>
                <a:cs typeface="Century Gothi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3E6F-1F22-E941-A49A-FB5CF7A3F60A}" type="datetimeFigureOut">
              <a:rPr lang="en-US" smtClean="0"/>
              <a:t>4/18/12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A753-F8FB-2347-AFA5-F3BA184B9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05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Century Gothic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entury Gothic"/>
                <a:cs typeface="Century Gothic"/>
              </a:defRPr>
            </a:lvl1pPr>
            <a:lvl2pPr>
              <a:defRPr sz="2000">
                <a:latin typeface="Century Gothic"/>
                <a:cs typeface="Century Gothic"/>
              </a:defRPr>
            </a:lvl2pPr>
            <a:lvl3pPr>
              <a:defRPr sz="1800">
                <a:latin typeface="Century Gothic"/>
                <a:cs typeface="Century Gothic"/>
              </a:defRPr>
            </a:lvl3pPr>
            <a:lvl4pPr>
              <a:defRPr sz="1600">
                <a:latin typeface="Century Gothic"/>
                <a:cs typeface="Century Gothic"/>
              </a:defRPr>
            </a:lvl4pPr>
            <a:lvl5pPr>
              <a:defRPr sz="16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Century Gothic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entury Gothic"/>
                <a:cs typeface="Century Gothic"/>
              </a:defRPr>
            </a:lvl1pPr>
            <a:lvl2pPr>
              <a:defRPr sz="2000">
                <a:latin typeface="Century Gothic"/>
                <a:cs typeface="Century Gothic"/>
              </a:defRPr>
            </a:lvl2pPr>
            <a:lvl3pPr>
              <a:defRPr sz="1800">
                <a:latin typeface="Century Gothic"/>
                <a:cs typeface="Century Gothic"/>
              </a:defRPr>
            </a:lvl3pPr>
            <a:lvl4pPr>
              <a:defRPr sz="1600">
                <a:latin typeface="Century Gothic"/>
                <a:cs typeface="Century Gothic"/>
              </a:defRPr>
            </a:lvl4pPr>
            <a:lvl5pPr>
              <a:defRPr sz="16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3E6F-1F22-E941-A49A-FB5CF7A3F60A}" type="datetimeFigureOut">
              <a:rPr lang="en-US" smtClean="0"/>
              <a:t>4/18/12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A753-F8FB-2347-AFA5-F3BA184B9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65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3E6F-1F22-E941-A49A-FB5CF7A3F60A}" type="datetimeFigureOut">
              <a:rPr lang="en-US" smtClean="0"/>
              <a:t>4/18/12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A753-F8FB-2347-AFA5-F3BA184B9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6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3E6F-1F22-E941-A49A-FB5CF7A3F60A}" type="datetimeFigureOut">
              <a:rPr lang="en-US" smtClean="0"/>
              <a:t>4/18/12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A753-F8FB-2347-AFA5-F3BA184B9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6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E3E6F-1F22-E941-A49A-FB5CF7A3F60A}" type="datetimeFigureOut">
              <a:rPr lang="en-US" smtClean="0"/>
              <a:t>4/18/12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0A753-F8FB-2347-AFA5-F3BA184B92E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51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9.wmf"/><Relationship Id="rId5" Type="http://schemas.openxmlformats.org/officeDocument/2006/relationships/image" Target="../media/image6.wmf"/><Relationship Id="rId6" Type="http://schemas.openxmlformats.org/officeDocument/2006/relationships/image" Target="../media/image4.jpeg"/><Relationship Id="rId7" Type="http://schemas.openxmlformats.org/officeDocument/2006/relationships/image" Target="../media/image10.jpe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Einar Bohlin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Regional PDP Report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7477"/>
            <a:ext cx="8153400" cy="68579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Century Gothic"/>
                <a:cs typeface="Century Gothic"/>
              </a:rPr>
              <a:t>Proposal </a:t>
            </a:r>
            <a:r>
              <a:rPr lang="en-US" sz="3200" b="1" dirty="0" smtClean="0">
                <a:latin typeface="Century Gothic"/>
                <a:cs typeface="Century Gothic"/>
              </a:rPr>
              <a:t>topics </a:t>
            </a:r>
            <a:r>
              <a:rPr lang="en-US" sz="3200" b="1" dirty="0" smtClean="0">
                <a:latin typeface="Century Gothic"/>
                <a:cs typeface="Century Gothic"/>
              </a:rPr>
              <a:t>at </a:t>
            </a:r>
            <a:r>
              <a:rPr lang="en-US" sz="3200" b="1" dirty="0" smtClean="0">
                <a:latin typeface="Century Gothic"/>
                <a:cs typeface="Century Gothic"/>
              </a:rPr>
              <a:t>all 5 RIRs</a:t>
            </a:r>
            <a:endParaRPr lang="en-US" sz="3200" b="1" dirty="0">
              <a:latin typeface="Century Gothic"/>
              <a:cs typeface="Century Gothic"/>
            </a:endParaRP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617808"/>
              </p:ext>
            </p:extLst>
          </p:nvPr>
        </p:nvGraphicFramePr>
        <p:xfrm>
          <a:off x="457200" y="914400"/>
          <a:ext cx="8915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5867399" y="1546861"/>
            <a:ext cx="2589057" cy="266001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48400" y="1828800"/>
            <a:ext cx="2133600" cy="2092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dirty="0" smtClean="0">
                <a:latin typeface="Century Gothic"/>
                <a:cs typeface="Century Gothic"/>
              </a:rPr>
              <a:t>Q2 2010 (35)</a:t>
            </a:r>
          </a:p>
          <a:p>
            <a:pPr>
              <a:spcAft>
                <a:spcPts val="600"/>
              </a:spcAft>
            </a:pPr>
            <a:r>
              <a:rPr lang="en-US" sz="2200" b="1" dirty="0" smtClean="0">
                <a:latin typeface="Century Gothic"/>
                <a:cs typeface="Century Gothic"/>
              </a:rPr>
              <a:t>Q4 2010 (32)</a:t>
            </a:r>
          </a:p>
          <a:p>
            <a:pPr>
              <a:spcAft>
                <a:spcPts val="600"/>
              </a:spcAft>
            </a:pPr>
            <a:r>
              <a:rPr lang="en-US" sz="2200" b="1" dirty="0" smtClean="0">
                <a:latin typeface="Century Gothic"/>
                <a:cs typeface="Century Gothic"/>
              </a:rPr>
              <a:t>Q2 2011 (50)</a:t>
            </a:r>
          </a:p>
          <a:p>
            <a:pPr>
              <a:spcAft>
                <a:spcPts val="600"/>
              </a:spcAft>
            </a:pPr>
            <a:r>
              <a:rPr lang="en-US" sz="2200" b="1" dirty="0" smtClean="0">
                <a:latin typeface="Century Gothic"/>
                <a:cs typeface="Century Gothic"/>
              </a:rPr>
              <a:t>Q4 2011 (52</a:t>
            </a:r>
            <a:r>
              <a:rPr lang="en-US" sz="2200" b="1" dirty="0" smtClean="0">
                <a:latin typeface="Century Gothic"/>
                <a:cs typeface="Century Gothic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200" b="1" dirty="0" smtClean="0">
                <a:latin typeface="Century Gothic"/>
                <a:cs typeface="Century Gothic"/>
              </a:rPr>
              <a:t>Q2 2012 (29)</a:t>
            </a:r>
            <a:endParaRPr lang="en-US" sz="2200" b="1" dirty="0"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19800" y="2743200"/>
            <a:ext cx="228600" cy="228600"/>
          </a:xfrm>
          <a:prstGeom prst="rect">
            <a:avLst/>
          </a:prstGeom>
          <a:solidFill>
            <a:srgbClr val="9BBB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19800" y="2362200"/>
            <a:ext cx="228600" cy="228600"/>
          </a:xfrm>
          <a:prstGeom prst="rect">
            <a:avLst/>
          </a:prstGeom>
          <a:solidFill>
            <a:srgbClr val="B2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19800" y="1905000"/>
            <a:ext cx="228600" cy="228600"/>
          </a:xfrm>
          <a:prstGeom prst="rect">
            <a:avLst/>
          </a:prstGeom>
          <a:solidFill>
            <a:srgbClr val="5481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19800" y="3124200"/>
            <a:ext cx="228600" cy="2286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139940" y="1546860"/>
            <a:ext cx="1316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Total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019800" y="3569255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EB4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200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b="1" dirty="0" smtClean="0"/>
              <a:t>Unique to the ARIN region:</a:t>
            </a:r>
          </a:p>
          <a:p>
            <a:pPr lvl="1"/>
            <a:r>
              <a:rPr lang="en-US" dirty="0"/>
              <a:t>ARIN-2011-7: Compliance </a:t>
            </a:r>
            <a:r>
              <a:rPr lang="en-US" dirty="0" smtClean="0"/>
              <a:t>Requirement</a:t>
            </a:r>
          </a:p>
          <a:p>
            <a:pPr lvl="1"/>
            <a:r>
              <a:rPr lang="en-US" dirty="0"/>
              <a:t>ARIN-2012-3: ASN </a:t>
            </a:r>
            <a:r>
              <a:rPr lang="en-US" dirty="0" smtClean="0"/>
              <a:t>Transfers</a:t>
            </a:r>
          </a:p>
          <a:p>
            <a:pPr lvl="1"/>
            <a:r>
              <a:rPr lang="en-US" dirty="0"/>
              <a:t>ARIN-2012-4: Return to 12 Month Supply and Reset Trigger to /8 in Free Pool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9513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65308"/>
            <a:ext cx="2438400" cy="685799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Century Gothic"/>
                <a:cs typeface="Century Gothic"/>
              </a:rPr>
              <a:t>ARIN </a:t>
            </a:r>
            <a:r>
              <a:rPr lang="en-US" sz="2800" b="1" dirty="0" smtClean="0">
                <a:latin typeface="Century Gothic"/>
                <a:cs typeface="Century Gothic"/>
              </a:rPr>
              <a:t>XXIX</a:t>
            </a:r>
            <a:r>
              <a:rPr lang="en-US" sz="2800" b="1" dirty="0" smtClean="0">
                <a:latin typeface="Century Gothic"/>
                <a:cs typeface="Century Gothic"/>
              </a:rPr>
              <a:t/>
            </a:r>
            <a:br>
              <a:rPr lang="en-US" sz="2800" b="1" dirty="0" smtClean="0">
                <a:latin typeface="Century Gothic"/>
                <a:cs typeface="Century Gothic"/>
              </a:rPr>
            </a:br>
            <a:r>
              <a:rPr lang="en-US" sz="2800" b="1" dirty="0" smtClean="0">
                <a:latin typeface="Century Gothic"/>
                <a:cs typeface="Century Gothic"/>
              </a:rPr>
              <a:t>Draft Policies</a:t>
            </a:r>
            <a:endParaRPr lang="en-US" sz="2800" b="1" dirty="0">
              <a:latin typeface="Century Gothic"/>
              <a:cs typeface="Century Gothic"/>
            </a:endParaRPr>
          </a:p>
        </p:txBody>
      </p:sp>
      <p:graphicFrame>
        <p:nvGraphicFramePr>
          <p:cNvPr id="4" name="Group 3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6684663"/>
              </p:ext>
            </p:extLst>
          </p:nvPr>
        </p:nvGraphicFramePr>
        <p:xfrm>
          <a:off x="381001" y="2479707"/>
          <a:ext cx="8247430" cy="2774918"/>
        </p:xfrm>
        <a:graphic>
          <a:graphicData uri="http://schemas.openxmlformats.org/drawingml/2006/table">
            <a:tbl>
              <a:tblPr/>
              <a:tblGrid>
                <a:gridCol w="3962000"/>
                <a:gridCol w="1051143"/>
                <a:gridCol w="1051143"/>
                <a:gridCol w="1132001"/>
                <a:gridCol w="1051143"/>
              </a:tblGrid>
              <a:tr h="9367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ARIN-2011-1: ARIN Inter-RIR Transfers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D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D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38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  <a:cs typeface="+mn-cs"/>
                        </a:rPr>
                        <a:t>ARIN-2012-1: Clarifying requirements for IPv4 transfers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D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D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43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  <a:cs typeface="+mn-cs"/>
                        </a:rPr>
                        <a:t>ARIN-2012-2: IPv6 Subsequent Allocations Utilization Requirement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D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35" descr="ripenc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2130" y="1717709"/>
            <a:ext cx="876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afrinic-logo2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481641">
            <a:off x="4315368" y="1387327"/>
            <a:ext cx="170180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lacnic.w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9132" y="1565308"/>
            <a:ext cx="765175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32"/>
          <p:cNvSpPr txBox="1">
            <a:spLocks noChangeArrowheads="1"/>
          </p:cNvSpPr>
          <p:nvPr/>
        </p:nvSpPr>
        <p:spPr bwMode="auto">
          <a:xfrm>
            <a:off x="381001" y="5413820"/>
            <a:ext cx="1078404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entury Gothic" pitchFamily="-112" charset="0"/>
              </a:rPr>
              <a:t>A </a:t>
            </a:r>
            <a:r>
              <a:rPr lang="en-US" sz="1600" b="1" dirty="0" smtClean="0">
                <a:latin typeface="Century Gothic" pitchFamily="-112" charset="0"/>
              </a:rPr>
              <a:t>= Adopted</a:t>
            </a:r>
          </a:p>
          <a:p>
            <a:r>
              <a:rPr lang="en-US" sz="1600" b="1" dirty="0" smtClean="0">
                <a:latin typeface="Century Gothic" pitchFamily="-112" charset="0"/>
              </a:rPr>
              <a:t>D </a:t>
            </a:r>
            <a:r>
              <a:rPr lang="en-US" sz="1600" b="1" dirty="0" smtClean="0">
                <a:latin typeface="Century Gothic" pitchFamily="-112" charset="0"/>
              </a:rPr>
              <a:t>= </a:t>
            </a:r>
            <a:r>
              <a:rPr lang="en-US" sz="1600" b="1" dirty="0" smtClean="0">
                <a:latin typeface="Century Gothic" pitchFamily="-112" charset="0"/>
              </a:rPr>
              <a:t>Discussion</a:t>
            </a:r>
            <a:endParaRPr lang="en-US" sz="1600" b="1" dirty="0" smtClean="0">
              <a:latin typeface="Century Gothic" pitchFamily="-11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562333">
            <a:off x="5513012" y="1649717"/>
            <a:ext cx="1129518" cy="294930"/>
          </a:xfrm>
          <a:prstGeom prst="rect">
            <a:avLst/>
          </a:prstGeom>
        </p:spPr>
      </p:pic>
      <p:pic>
        <p:nvPicPr>
          <p:cNvPr id="6" name="Picture 5" descr="arin_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631077"/>
            <a:ext cx="2666999" cy="63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12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31790" cy="180427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</a:t>
            </a:r>
            <a:r>
              <a:rPr lang="en-US" sz="3200" dirty="0" smtClean="0"/>
              <a:t>ighlights </a:t>
            </a:r>
            <a:r>
              <a:rPr lang="en-US" sz="3200" dirty="0" smtClean="0"/>
              <a:t>at the other RIRs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97001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IPv4</a:t>
            </a:r>
          </a:p>
          <a:p>
            <a:pPr lvl="1"/>
            <a:r>
              <a:rPr lang="en-US" dirty="0" smtClean="0"/>
              <a:t>Proposal: 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Inter-RIR IPv4 Address Transfers </a:t>
            </a:r>
            <a:r>
              <a:rPr lang="en-US" dirty="0" smtClean="0"/>
              <a:t>(RIPE)</a:t>
            </a:r>
            <a:endParaRPr lang="en-US" b="1" dirty="0" smtClean="0"/>
          </a:p>
          <a:p>
            <a:r>
              <a:rPr lang="en-US" b="1" dirty="0" smtClean="0"/>
              <a:t>IPv6</a:t>
            </a:r>
          </a:p>
          <a:p>
            <a:pPr lvl="1"/>
            <a:r>
              <a:rPr lang="en-US" dirty="0"/>
              <a:t>Proposal: </a:t>
            </a:r>
            <a:r>
              <a:rPr lang="en-US" dirty="0"/>
              <a:t>Removing </a:t>
            </a:r>
            <a:r>
              <a:rPr lang="en-US" dirty="0" err="1"/>
              <a:t>multihoming</a:t>
            </a:r>
            <a:r>
              <a:rPr lang="en-US" dirty="0"/>
              <a:t> requirement for IPv6 portable assignments </a:t>
            </a:r>
            <a:r>
              <a:rPr lang="en-US" dirty="0"/>
              <a:t>(APNIC)</a:t>
            </a:r>
          </a:p>
          <a:p>
            <a:r>
              <a:rPr lang="en-US" b="1" dirty="0" smtClean="0"/>
              <a:t>WHOIS</a:t>
            </a:r>
          </a:p>
          <a:p>
            <a:pPr lvl="1"/>
            <a:r>
              <a:rPr lang="en-US" dirty="0"/>
              <a:t>Proposal: Registering assignments (LACNIC)</a:t>
            </a:r>
          </a:p>
        </p:txBody>
      </p:sp>
    </p:spTree>
    <p:extLst>
      <p:ext uri="{BB962C8B-B14F-4D97-AF65-F5344CB8AC3E}">
        <p14:creationId xmlns:p14="http://schemas.microsoft.com/office/powerpoint/2010/main" val="1378059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-152400"/>
            <a:ext cx="7264990" cy="1804273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Century Gothic"/>
                <a:cs typeface="Century Gothic"/>
              </a:rPr>
              <a:t>References</a:t>
            </a:r>
            <a:endParaRPr lang="en-US" sz="3200" b="1" dirty="0">
              <a:latin typeface="Century Gothic"/>
              <a:cs typeface="Century Gothic"/>
            </a:endParaRPr>
          </a:p>
        </p:txBody>
      </p:sp>
      <p:graphicFrame>
        <p:nvGraphicFramePr>
          <p:cNvPr id="4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003646"/>
              </p:ext>
            </p:extLst>
          </p:nvPr>
        </p:nvGraphicFramePr>
        <p:xfrm>
          <a:off x="533400" y="1143000"/>
          <a:ext cx="8001000" cy="5037912"/>
        </p:xfrm>
        <a:graphic>
          <a:graphicData uri="http://schemas.openxmlformats.org/drawingml/2006/table">
            <a:tbl>
              <a:tblPr/>
              <a:tblGrid>
                <a:gridCol w="2209800"/>
                <a:gridCol w="5791200"/>
              </a:tblGrid>
              <a:tr h="481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RIR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Link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37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8C3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http://www.afrinic.net/policy.htm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8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http://www.apnic.net/policy/proposals/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8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https://www.arin.net/policy/proposals/index.html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8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9863" marR="0" lvl="0" indent="-169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http://lacnic.net/en/politicas/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8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9863" marR="0" lvl="0" indent="-169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http://www.ripe.net/ripe/policies/current-proposals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8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  <a:cs typeface="+mn-cs"/>
                        </a:rPr>
                        <a:t>Policy Comparison Overview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Arial" charset="0"/>
                        </a:rPr>
                        <a:t>http://www.nro.net/policies/rir-comparative-policy-overview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12" descr="afrinic-logo2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724560"/>
            <a:ext cx="17018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arinlogo_small.wmf"/>
          <p:cNvPicPr>
            <a:picLocks noChangeAspect="1"/>
          </p:cNvPicPr>
          <p:nvPr/>
        </p:nvPicPr>
        <p:blipFill>
          <a:blip r:embed="rId4" cstate="print"/>
          <a:srcRect l="3571" r="3571"/>
          <a:stretch>
            <a:fillRect/>
          </a:stretch>
        </p:blipFill>
        <p:spPr bwMode="auto">
          <a:xfrm>
            <a:off x="609600" y="3123148"/>
            <a:ext cx="19812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lacnic.w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3810000"/>
            <a:ext cx="76517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5" descr="ripenc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4612223"/>
            <a:ext cx="1014412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NRO_3D_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5410200"/>
            <a:ext cx="134461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357" y="2481191"/>
            <a:ext cx="1495243" cy="39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77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Century Gothic"/>
                <a:cs typeface="Century Gothic"/>
              </a:rPr>
              <a:t>Thank You</a:t>
            </a:r>
            <a:endParaRPr lang="en-US" sz="60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4690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8702</TotalTime>
  <Words>266</Words>
  <Application>Microsoft Macintosh PowerPoint</Application>
  <PresentationFormat>On-screen Show (4:3)</PresentationFormat>
  <Paragraphs>51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Regional PDP Report</vt:lpstr>
      <vt:lpstr>Proposal topics at all 5 RIRs</vt:lpstr>
      <vt:lpstr>Draft Policies</vt:lpstr>
      <vt:lpstr>ARIN XXIX Draft Policies</vt:lpstr>
      <vt:lpstr>Highlights at the other RIRs</vt:lpstr>
      <vt:lpstr>References</vt:lpstr>
      <vt:lpstr>Thank You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Sellers</dc:creator>
  <cp:lastModifiedBy>Einar Bohlin</cp:lastModifiedBy>
  <cp:revision>26</cp:revision>
  <dcterms:created xsi:type="dcterms:W3CDTF">2012-02-16T19:19:44Z</dcterms:created>
  <dcterms:modified xsi:type="dcterms:W3CDTF">2012-04-18T20:27:49Z</dcterms:modified>
</cp:coreProperties>
</file>