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92" r:id="rId3"/>
    <p:sldId id="295" r:id="rId4"/>
    <p:sldId id="296" r:id="rId5"/>
    <p:sldId id="297" r:id="rId6"/>
    <p:sldId id="298" r:id="rId7"/>
    <p:sldId id="272" r:id="rId8"/>
    <p:sldId id="264" r:id="rId9"/>
    <p:sldId id="261" r:id="rId10"/>
    <p:sldId id="265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69E"/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98764" autoAdjust="0"/>
  </p:normalViewPr>
  <p:slideViewPr>
    <p:cSldViewPr snapToGrid="0" snapToObjects="1">
      <p:cViewPr>
        <p:scale>
          <a:sx n="100" d="100"/>
          <a:sy n="100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04DEF-83D6-4FB7-9C25-7D4F75A6BBA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BD83F-CFA9-427C-B7C7-6438235E3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E259E-A4FD-4AA0-84DD-A575B463F5AA}" type="slidenum">
              <a:rPr lang="en-US"/>
              <a:pPr/>
              <a:t>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A7B4-71BC-44C3-80B1-498C8DB1E9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arborn_ppt3.wmf"/>
          <p:cNvPicPr>
            <a:picLocks noChangeAspect="1"/>
          </p:cNvPicPr>
          <p:nvPr userDrawn="1"/>
        </p:nvPicPr>
        <p:blipFill>
          <a:blip r:embed="rId2"/>
          <a:srcRect l="556" r="1313"/>
          <a:stretch>
            <a:fillRect/>
          </a:stretch>
        </p:blipFill>
        <p:spPr>
          <a:xfrm>
            <a:off x="0" y="-1"/>
            <a:ext cx="9144000" cy="6861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2057400"/>
            <a:ext cx="88392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554788"/>
            <a:ext cx="5334000" cy="307975"/>
          </a:xfrm>
        </p:spPr>
        <p:txBody>
          <a:bodyPr/>
          <a:lstStyle>
            <a:lvl1pPr>
              <a:defRPr/>
            </a:lvl1pPr>
          </a:lstStyle>
          <a:p>
            <a:fld id="{99C037E7-41C8-46D2-9442-7371C5EE36D0}" type="datetime2">
              <a:rPr lang="en-US"/>
              <a:pPr/>
              <a:t>Tuesday, November 03, 2009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/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9C3B-3488-444B-8AF4-2FA4C7B2D84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9552-6C03-BF4C-BE92-2C479344A18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earborn_ppt2.wm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-2309"/>
            <a:ext cx="9144000" cy="6761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in.net/app/elec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95300" y="939800"/>
            <a:ext cx="8153400" cy="1003300"/>
          </a:xfrm>
        </p:spPr>
        <p:txBody>
          <a:bodyPr/>
          <a:lstStyle/>
          <a:p>
            <a:r>
              <a:rPr lang="en-US" sz="8500" dirty="0" smtClean="0"/>
              <a:t>ARIN Elections</a:t>
            </a:r>
            <a:endParaRPr lang="en-US" sz="85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95300" y="2286000"/>
            <a:ext cx="6400800" cy="10795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000" dirty="0" smtClean="0"/>
              <a:t>2009 ARIN Region 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NRO Number Council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err="1" smtClean="0"/>
              <a:t>Babak</a:t>
            </a:r>
            <a:r>
              <a:rPr lang="en-US" sz="5300" dirty="0" smtClean="0"/>
              <a:t> </a:t>
            </a:r>
            <a:r>
              <a:rPr lang="en-US" sz="5300" dirty="0" err="1" smtClean="0"/>
              <a:t>Pasdar</a:t>
            </a:r>
            <a:r>
              <a:rPr lang="en-US" sz="5300" dirty="0" smtClean="0"/>
              <a:t>*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5637"/>
            <a:ext cx="8229600" cy="4437063"/>
          </a:xfrm>
        </p:spPr>
        <p:txBody>
          <a:bodyPr>
            <a:normAutofit fontScale="25000" lnSpcReduction="20000"/>
          </a:bodyPr>
          <a:lstStyle/>
          <a:p>
            <a:pPr marL="0" lvl="0">
              <a:lnSpc>
                <a:spcPct val="120000"/>
              </a:lnSpc>
              <a:buNone/>
            </a:pPr>
            <a:r>
              <a:rPr lang="en-US" sz="12000" dirty="0" smtClean="0">
                <a:solidFill>
                  <a:prstClr val="black"/>
                </a:solidFill>
              </a:rPr>
              <a:t>Motivation to Serve:</a:t>
            </a:r>
          </a:p>
          <a:p>
            <a:pPr marL="0" lvl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4400" dirty="0" smtClean="0"/>
              <a:t>I was an early adopter and provider of commercial ISP services and I have forged a career in working with commercial and non-profit organizations architecting, implementing, securing and managing Internet infrastructure.  In my career I have spent considerable time in guiding my clients through new technology transitions.  I look forward to leverage my knowledge and experience with both the ISP community and consumers of the Internet to effectuate the responsibilities of this office.  Ultimately, I believe that this is a critical time in the history of the Internet as we focus on migrating from IPv4 to IPv6. I would like to bring to bear all of my organizational, technical and evangelism skills to support this effort and to contribute positively to the community's smooth transition to IPv6.  </a:t>
            </a:r>
          </a:p>
          <a:p>
            <a:pPr marL="0" lvl="0">
              <a:lnSpc>
                <a:spcPct val="120000"/>
              </a:lnSpc>
              <a:buNone/>
            </a:pPr>
            <a:r>
              <a:rPr lang="en-US" sz="12000" dirty="0" smtClean="0">
                <a:solidFill>
                  <a:prstClr val="black"/>
                </a:solidFill>
              </a:rPr>
              <a:t>Biography:</a:t>
            </a:r>
          </a:p>
          <a:p>
            <a:pPr marL="0">
              <a:lnSpc>
                <a:spcPct val="120000"/>
              </a:lnSpc>
              <a:buNone/>
            </a:pPr>
            <a:r>
              <a:rPr lang="en-US" sz="4400" dirty="0" smtClean="0"/>
              <a:t>I have been involved in the Internet community since 1994 as an early provider of commercial Internet with an ISP called </a:t>
            </a:r>
            <a:r>
              <a:rPr lang="en-US" sz="4400" dirty="0" err="1" smtClean="0"/>
              <a:t>Intac</a:t>
            </a:r>
            <a:r>
              <a:rPr lang="en-US" sz="4400" dirty="0" smtClean="0"/>
              <a:t>.  Subsequent to </a:t>
            </a:r>
            <a:r>
              <a:rPr lang="en-US" sz="4400" dirty="0" err="1" smtClean="0"/>
              <a:t>Intac</a:t>
            </a:r>
            <a:r>
              <a:rPr lang="en-US" sz="4400" dirty="0" smtClean="0"/>
              <a:t>, I have started two successful companies and both have been focused on providing Internet services and solutions.  It was during a project where I was re-architecting the network security infrastructure for a major wireless carrier that I ran across the warrant-less wiretapping mechanism the Bush administration was using to illegally tap communications.  Despite stringent non-disclosure agreements, I decided that my responsibility to society far out-weighed any potential negative impact on me personally.  I publicly disclosed my finding and worked with congressmen Dingell, </a:t>
            </a:r>
            <a:r>
              <a:rPr lang="en-US" sz="4400" dirty="0" err="1" smtClean="0"/>
              <a:t>Stupack</a:t>
            </a:r>
            <a:r>
              <a:rPr lang="en-US" sz="4400" dirty="0" smtClean="0"/>
              <a:t>, and Markey to prevent the </a:t>
            </a:r>
            <a:r>
              <a:rPr lang="en-US" sz="4400" dirty="0" err="1" smtClean="0"/>
              <a:t>telcos</a:t>
            </a:r>
            <a:r>
              <a:rPr lang="en-US" sz="4400" dirty="0" smtClean="0"/>
              <a:t> from getting retroactive immunity.  This effort did see some success in an initial loss for the </a:t>
            </a:r>
            <a:r>
              <a:rPr lang="en-US" sz="4400" dirty="0" err="1" smtClean="0"/>
              <a:t>telcos</a:t>
            </a:r>
            <a:r>
              <a:rPr lang="en-US" sz="4400" dirty="0" smtClean="0"/>
              <a:t> on the first House vote.  However politics above and beyond my efforts did allow the </a:t>
            </a:r>
            <a:r>
              <a:rPr lang="en-US" sz="4400" dirty="0" err="1" smtClean="0"/>
              <a:t>telcos</a:t>
            </a:r>
            <a:r>
              <a:rPr lang="en-US" sz="4400" dirty="0" smtClean="0"/>
              <a:t> to subsequently succeed in getting their immunity.  As such integrity and privacy are hot button issues for me. Currently I am the president and CEO of Bat Blue corporation a provider of Internet and security services. I work with and advise major enterprise organizations in their network architecture design and specifically their Internet profile. As an individual I am a passionate technologist with a primary focus on new and emerging approach, methodologies and technologies.  I live just outside of New York City with my fiancé Clara and my dog Teddy.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5701"/>
            <a:ext cx="9144000" cy="13588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Thank You!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Details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938"/>
            <a:ext cx="8686800" cy="4449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SzPct val="90000"/>
              <a:buFont typeface="Wingdings" pitchFamily="2" charset="2"/>
              <a:buChar char="þ"/>
            </a:pPr>
            <a:r>
              <a:rPr lang="en-US" dirty="0" smtClean="0"/>
              <a:t>WHAT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400" dirty="0" smtClean="0"/>
              <a:t>1 open seat, 3-year term beginning 1 January 2010</a:t>
            </a:r>
          </a:p>
          <a:p>
            <a:pPr>
              <a:lnSpc>
                <a:spcPct val="90000"/>
              </a:lnSpc>
              <a:buSzPct val="90000"/>
              <a:buFont typeface="Wingdings" pitchFamily="2" charset="2"/>
              <a:buChar char="þ"/>
            </a:pPr>
            <a:r>
              <a:rPr lang="en-US" dirty="0" smtClean="0"/>
              <a:t> WHO CAN VOTE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400" dirty="0" smtClean="0"/>
              <a:t>ARIN DMRs, registered NANOG 47 attendees, and registered ARIN XXIV attendees</a:t>
            </a:r>
          </a:p>
          <a:p>
            <a:pPr>
              <a:lnSpc>
                <a:spcPct val="90000"/>
              </a:lnSpc>
              <a:buSzPct val="90000"/>
              <a:buFont typeface="Wingdings" pitchFamily="2" charset="2"/>
              <a:buChar char="þ"/>
            </a:pPr>
            <a:r>
              <a:rPr lang="en-US" dirty="0" smtClean="0"/>
              <a:t> WHEN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ARIN DMRS: 14-21 October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NANOG Attendees: 20 October (9am-5pm EDT)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200" dirty="0" smtClean="0"/>
              <a:t>ARIN XXIV Attendees: 21 October (9am-5pm EDT)</a:t>
            </a:r>
          </a:p>
          <a:p>
            <a:pPr>
              <a:lnSpc>
                <a:spcPct val="90000"/>
              </a:lnSpc>
              <a:buSzPct val="90000"/>
              <a:buFont typeface="Wingdings" pitchFamily="2" charset="2"/>
              <a:buChar char="þ"/>
            </a:pPr>
            <a:r>
              <a:rPr lang="en-US" dirty="0" smtClean="0"/>
              <a:t> WHERE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Election Headquarters: </a:t>
            </a:r>
            <a:r>
              <a:rPr lang="en-US" sz="2400" dirty="0" smtClean="0">
                <a:hlinkClick r:id="rId2"/>
              </a:rPr>
              <a:t>https://www.arin.net/app/election/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Click “Vote Now” Button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320800"/>
            <a:ext cx="8191500" cy="8382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latin typeface="Century Gothic"/>
                <a:cs typeface="Century Gothic"/>
              </a:rPr>
              <a:t>What E-mail Address Should You </a:t>
            </a:r>
            <a:r>
              <a:rPr lang="en-US" b="1" dirty="0" smtClean="0">
                <a:latin typeface="Century Gothic"/>
                <a:cs typeface="Century Gothic"/>
              </a:rPr>
              <a:t>Use When </a:t>
            </a:r>
            <a:r>
              <a:rPr lang="en-US" b="1" smtClean="0">
                <a:latin typeface="Century Gothic"/>
                <a:cs typeface="Century Gothic"/>
              </a:rPr>
              <a:t>Voting Today?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53717" name="Group 117"/>
          <p:cNvGraphicFramePr>
            <a:graphicFrameLocks noGrp="1"/>
          </p:cNvGraphicFramePr>
          <p:nvPr>
            <p:ph idx="1"/>
          </p:nvPr>
        </p:nvGraphicFramePr>
        <p:xfrm>
          <a:off x="469900" y="2755900"/>
          <a:ext cx="8242300" cy="2667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51200"/>
                <a:gridCol w="4991100"/>
              </a:tblGrid>
              <a:tr h="75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/>
                          <a:cs typeface="Century Gothic"/>
                        </a:rPr>
                        <a:t>Voter Type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/>
                          <a:cs typeface="Century Gothic"/>
                        </a:rPr>
                        <a:t>E-mail Address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69E"/>
                    </a:solidFill>
                  </a:tcPr>
                </a:tc>
              </a:tr>
              <a:tr h="973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DMR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DMR e-mail on file with ARIN Member Services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8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Not a DMR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18" charset="2"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ARIN XXIV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registration 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Century Gothic"/>
                        </a:rPr>
                        <a:t>-mail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400" y="1971278"/>
            <a:ext cx="5765800" cy="4594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8229600" cy="1143000"/>
          </a:xfrm>
        </p:spPr>
        <p:txBody>
          <a:bodyPr>
            <a:noAutofit/>
          </a:bodyPr>
          <a:lstStyle/>
          <a:p>
            <a:r>
              <a:rPr lang="en-US" sz="4600" dirty="0" smtClean="0"/>
              <a:t>ARIN Election Headquarters</a:t>
            </a:r>
            <a:endParaRPr lang="en-US" sz="4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850" y="2039938"/>
            <a:ext cx="6781800" cy="38322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spcAft>
                <a:spcPts val="1200"/>
              </a:spcAft>
              <a:buSzPct val="90000"/>
              <a:buFont typeface="Wingdings" charset="2"/>
              <a:buChar char="þ"/>
            </a:pPr>
            <a:r>
              <a:rPr lang="en-US" sz="2400" dirty="0" smtClean="0">
                <a:latin typeface="Century Gothic" charset="0"/>
                <a:ea typeface="ＭＳ Ｐゴシック" charset="-128"/>
              </a:rPr>
              <a:t>Voting Booth</a:t>
            </a:r>
          </a:p>
          <a:p>
            <a:pPr eaLnBrk="1" hangingPunct="1">
              <a:lnSpc>
                <a:spcPct val="110000"/>
              </a:lnSpc>
              <a:spcAft>
                <a:spcPts val="1200"/>
              </a:spcAft>
              <a:buSzPct val="90000"/>
              <a:buFont typeface="Wingdings" charset="2"/>
              <a:buChar char="þ"/>
            </a:pPr>
            <a:r>
              <a:rPr lang="en-US" sz="2400" dirty="0" smtClean="0">
                <a:latin typeface="Century Gothic" charset="0"/>
                <a:ea typeface="ＭＳ Ｐゴシック" charset="-128"/>
              </a:rPr>
              <a:t>Candidate </a:t>
            </a:r>
            <a:br>
              <a:rPr lang="en-US" sz="2400" dirty="0" smtClean="0">
                <a:latin typeface="Century Gothic" charset="0"/>
                <a:ea typeface="ＭＳ Ｐゴシック" charset="-128"/>
              </a:rPr>
            </a:br>
            <a:r>
              <a:rPr lang="en-US" sz="2400" dirty="0" smtClean="0">
                <a:latin typeface="Century Gothic" charset="0"/>
                <a:ea typeface="ＭＳ Ｐゴシック" charset="-128"/>
              </a:rPr>
              <a:t>Biographies</a:t>
            </a:r>
          </a:p>
          <a:p>
            <a:pPr eaLnBrk="1" hangingPunct="1">
              <a:lnSpc>
                <a:spcPct val="110000"/>
              </a:lnSpc>
              <a:spcAft>
                <a:spcPts val="1200"/>
              </a:spcAft>
              <a:buSzPct val="90000"/>
              <a:buFont typeface="Wingdings" charset="2"/>
              <a:buChar char="þ"/>
            </a:pPr>
            <a:r>
              <a:rPr lang="en-US" sz="2400" dirty="0" smtClean="0">
                <a:latin typeface="Century Gothic" charset="0"/>
                <a:ea typeface="ＭＳ Ｐゴシック" charset="-128"/>
              </a:rPr>
              <a:t>Statements </a:t>
            </a:r>
            <a:br>
              <a:rPr lang="en-US" sz="2400" dirty="0" smtClean="0">
                <a:latin typeface="Century Gothic" charset="0"/>
                <a:ea typeface="ＭＳ Ｐゴシック" charset="-128"/>
              </a:rPr>
            </a:br>
            <a:r>
              <a:rPr lang="en-US" sz="2400" dirty="0" smtClean="0">
                <a:latin typeface="Century Gothic" charset="0"/>
                <a:ea typeface="ＭＳ Ｐゴシック" charset="-128"/>
              </a:rPr>
              <a:t>of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8229600" cy="1143000"/>
          </a:xfrm>
        </p:spPr>
        <p:txBody>
          <a:bodyPr/>
          <a:lstStyle/>
          <a:p>
            <a:r>
              <a:rPr lang="en-US" dirty="0" smtClean="0"/>
              <a:t>Voting Procedures</a:t>
            </a:r>
            <a:endParaRPr lang="en-US" dirty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7783" y="3079752"/>
            <a:ext cx="6078540" cy="2579690"/>
            <a:chOff x="246" y="2256"/>
            <a:chExt cx="3829" cy="1625"/>
          </a:xfrm>
        </p:grpSpPr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625" y="2675"/>
              <a:ext cx="3450" cy="1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fontAlgn="base">
                <a:lnSpc>
                  <a:spcPct val="85000"/>
                </a:lnSpc>
                <a:spcBef>
                  <a:spcPct val="5000"/>
                </a:spcBef>
                <a:spcAft>
                  <a:spcPts val="600"/>
                </a:spcAft>
              </a:pPr>
              <a:r>
                <a:rPr lang="en-US" sz="2200" b="1" i="1" dirty="0">
                  <a:latin typeface="Century Gothic"/>
                  <a:cs typeface="Century Gothic"/>
                </a:rPr>
                <a:t>First &amp; Last Name</a:t>
              </a:r>
              <a:endParaRPr lang="en-US" sz="2200" b="1" i="1" dirty="0" smtClean="0">
                <a:latin typeface="Century Gothic"/>
                <a:cs typeface="Century Gothic"/>
              </a:endParaRPr>
            </a:p>
            <a:p>
              <a:pPr marL="342900" indent="-342900" fontAlgn="base">
                <a:lnSpc>
                  <a:spcPct val="85000"/>
                </a:lnSpc>
                <a:spcBef>
                  <a:spcPct val="5000"/>
                </a:spcBef>
                <a:spcAft>
                  <a:spcPts val="600"/>
                </a:spcAft>
              </a:pPr>
              <a:r>
                <a:rPr lang="en-US" sz="2200" b="1" i="1" dirty="0" smtClean="0">
                  <a:latin typeface="Century Gothic"/>
                  <a:cs typeface="Century Gothic"/>
                </a:rPr>
                <a:t>ARIN XXIV Registration</a:t>
              </a:r>
            </a:p>
            <a:p>
              <a:pPr marL="342900" indent="-342900" fontAlgn="base">
                <a:lnSpc>
                  <a:spcPct val="85000"/>
                </a:lnSpc>
                <a:spcBef>
                  <a:spcPct val="5000"/>
                </a:spcBef>
                <a:spcAft>
                  <a:spcPts val="600"/>
                </a:spcAft>
              </a:pPr>
              <a:r>
                <a:rPr lang="en-US" sz="2200" b="1" i="1" dirty="0" smtClean="0">
                  <a:latin typeface="Century Gothic"/>
                  <a:cs typeface="Century Gothic"/>
                </a:rPr>
                <a:t>E-mail or DMR E-mail</a:t>
              </a:r>
            </a:p>
            <a:p>
              <a:pPr marL="342900" indent="-342900" fontAlgn="base">
                <a:lnSpc>
                  <a:spcPct val="85000"/>
                </a:lnSpc>
                <a:spcBef>
                  <a:spcPct val="5000"/>
                </a:spcBef>
                <a:spcAft>
                  <a:spcPts val="600"/>
                </a:spcAft>
              </a:pPr>
              <a:r>
                <a:rPr lang="en-US" sz="2200" b="1" i="1" dirty="0">
                  <a:latin typeface="Century Gothic"/>
                  <a:cs typeface="Century Gothic"/>
                </a:rPr>
                <a:t>Create Username &amp; </a:t>
              </a:r>
              <a:r>
                <a:rPr lang="en-US" sz="2200" b="1" i="1" dirty="0" smtClean="0">
                  <a:latin typeface="Century Gothic"/>
                  <a:cs typeface="Century Gothic"/>
                </a:rPr>
                <a:t>Password</a:t>
              </a:r>
            </a:p>
            <a:p>
              <a:pPr marL="342900" indent="-342900" fontAlgn="base">
                <a:lnSpc>
                  <a:spcPct val="85000"/>
                </a:lnSpc>
                <a:spcBef>
                  <a:spcPct val="5000"/>
                </a:spcBef>
                <a:spcAft>
                  <a:spcPts val="600"/>
                </a:spcAft>
              </a:pPr>
              <a:r>
                <a:rPr lang="en-US" sz="2200" b="1" i="1" dirty="0" smtClean="0">
                  <a:latin typeface="Century Gothic"/>
                  <a:cs typeface="Century Gothic"/>
                </a:rPr>
                <a:t>*Or Login if voted in previous election</a:t>
              </a:r>
              <a:endParaRPr lang="en-US" sz="2200" b="1" i="1" dirty="0">
                <a:latin typeface="Century Gothic"/>
                <a:cs typeface="Century Gothic"/>
              </a:endParaRP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46" y="2256"/>
              <a:ext cx="292" cy="523"/>
              <a:chOff x="2352" y="2256"/>
              <a:chExt cx="292" cy="523"/>
            </a:xfrm>
          </p:grpSpPr>
          <p:sp>
            <p:nvSpPr>
              <p:cNvPr id="7" name="Rectangle 22"/>
              <p:cNvSpPr>
                <a:spLocks noChangeArrowheads="1"/>
              </p:cNvSpPr>
              <p:nvPr/>
            </p:nvSpPr>
            <p:spPr bwMode="auto">
              <a:xfrm rot="-2632602">
                <a:off x="2352" y="2256"/>
                <a:ext cx="292" cy="288"/>
              </a:xfrm>
              <a:prstGeom prst="rect">
                <a:avLst/>
              </a:prstGeom>
              <a:solidFill>
                <a:srgbClr val="5085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fontAlgn="base">
                  <a:spcBef>
                    <a:spcPct val="20000"/>
                  </a:spcBef>
                </a:pPr>
                <a:endParaRPr 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8" name="Text Box 23"/>
              <p:cNvSpPr txBox="1">
                <a:spLocks noChangeArrowheads="1"/>
              </p:cNvSpPr>
              <p:nvPr/>
            </p:nvSpPr>
            <p:spPr bwMode="auto">
              <a:xfrm>
                <a:off x="2388" y="2256"/>
                <a:ext cx="19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 algn="ctr" fontAlgn="base"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entury Gothic"/>
                    <a:cs typeface="Century Gothic"/>
                  </a:rPr>
                  <a:t>1</a:t>
                </a:r>
              </a:p>
            </p:txBody>
          </p:sp>
        </p:grp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759200" y="2982924"/>
            <a:ext cx="2743200" cy="906463"/>
            <a:chOff x="2352" y="2208"/>
            <a:chExt cx="1728" cy="571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688" y="2208"/>
              <a:ext cx="13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fontAlgn="base">
                <a:lnSpc>
                  <a:spcPct val="95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FFCC00"/>
                </a:buClr>
                <a:buSzPct val="75000"/>
                <a:buFont typeface="Wingdings 2" charset="2"/>
                <a:buNone/>
                <a:tabLst>
                  <a:tab pos="914400" algn="l"/>
                  <a:tab pos="1255713" algn="l"/>
                  <a:tab pos="1652588" algn="l"/>
                  <a:tab pos="2060575" algn="l"/>
                </a:tabLst>
              </a:pPr>
              <a:r>
                <a:rPr lang="en-US" sz="3600" b="1" dirty="0">
                  <a:latin typeface="Century Gothic" charset="0"/>
                </a:rPr>
                <a:t>Vote</a:t>
              </a: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352" y="2256"/>
              <a:ext cx="292" cy="523"/>
              <a:chOff x="2352" y="2256"/>
              <a:chExt cx="292" cy="523"/>
            </a:xfrm>
          </p:grpSpPr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 rot="-2632602">
                <a:off x="2352" y="2256"/>
                <a:ext cx="292" cy="288"/>
              </a:xfrm>
              <a:prstGeom prst="rect">
                <a:avLst/>
              </a:prstGeom>
              <a:solidFill>
                <a:srgbClr val="5085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fontAlgn="base">
                  <a:spcBef>
                    <a:spcPct val="20000"/>
                  </a:spcBef>
                </a:pPr>
                <a:endParaRPr lang="en-US" sz="2800">
                  <a:solidFill>
                    <a:srgbClr val="FFCC00"/>
                  </a:solidFill>
                  <a:latin typeface="Century Gothic" charset="0"/>
                </a:endParaRPr>
              </a:p>
            </p:txBody>
          </p:sp>
          <p:sp>
            <p:nvSpPr>
              <p:cNvPr id="16" name="Text Box 10"/>
              <p:cNvSpPr txBox="1">
                <a:spLocks noChangeArrowheads="1"/>
              </p:cNvSpPr>
              <p:nvPr/>
            </p:nvSpPr>
            <p:spPr bwMode="auto">
              <a:xfrm>
                <a:off x="2388" y="2256"/>
                <a:ext cx="19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 algn="ctr" fontAlgn="base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FFFF"/>
                    </a:solidFill>
                    <a:latin typeface="Century Gothic" charset="0"/>
                  </a:rPr>
                  <a:t>2</a:t>
                </a:r>
              </a:p>
            </p:txBody>
          </p:sp>
        </p:grp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6199109" y="3059124"/>
            <a:ext cx="2743200" cy="887413"/>
            <a:chOff x="3696" y="1938"/>
            <a:chExt cx="1728" cy="559"/>
          </a:xfrm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032" y="1938"/>
              <a:ext cx="13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fontAlgn="base">
                <a:lnSpc>
                  <a:spcPct val="95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FFCC00"/>
                </a:buClr>
                <a:buSzPct val="75000"/>
                <a:buFont typeface="Wingdings 2" charset="2"/>
                <a:buNone/>
                <a:tabLst>
                  <a:tab pos="914400" algn="l"/>
                  <a:tab pos="1255713" algn="l"/>
                  <a:tab pos="1652588" algn="l"/>
                  <a:tab pos="2060575" algn="l"/>
                </a:tabLst>
              </a:pPr>
              <a:r>
                <a:rPr lang="en-US" sz="3600" b="1" dirty="0">
                  <a:latin typeface="Century Gothic" charset="0"/>
                </a:rPr>
                <a:t>Confirm</a:t>
              </a:r>
            </a:p>
          </p:txBody>
        </p: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3696" y="1974"/>
              <a:ext cx="292" cy="523"/>
              <a:chOff x="2352" y="2256"/>
              <a:chExt cx="292" cy="523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 rot="-2632602">
                <a:off x="2352" y="2256"/>
                <a:ext cx="292" cy="288"/>
              </a:xfrm>
              <a:prstGeom prst="rect">
                <a:avLst/>
              </a:prstGeom>
              <a:solidFill>
                <a:srgbClr val="5085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fontAlgn="base">
                  <a:spcBef>
                    <a:spcPct val="20000"/>
                  </a:spcBef>
                </a:pPr>
                <a:endParaRPr lang="en-US" sz="2800">
                  <a:solidFill>
                    <a:srgbClr val="FFCC00"/>
                  </a:solidFill>
                  <a:latin typeface="Century Gothic" charset="0"/>
                </a:endParaRPr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388" y="2256"/>
                <a:ext cx="19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 algn="ctr" fontAlgn="base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FFFF"/>
                    </a:solidFill>
                    <a:latin typeface="Century Gothic" charset="0"/>
                  </a:rPr>
                  <a:t>3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457200" y="2089150"/>
            <a:ext cx="8521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</a:pPr>
            <a:r>
              <a:rPr lang="en-US" sz="2800" dirty="0" smtClean="0">
                <a:latin typeface="Century Gothic" charset="0"/>
              </a:rPr>
              <a:t>3 Easy Steps: </a:t>
            </a:r>
            <a:r>
              <a:rPr lang="en-US" sz="2800" dirty="0" smtClean="0">
                <a:latin typeface="Futura Hv BT" pitchFamily="34" charset="0"/>
              </a:rPr>
              <a:t>https://www.arin.net/app/election/</a:t>
            </a:r>
            <a:endParaRPr lang="en-US" sz="2800" dirty="0">
              <a:latin typeface="Futura Hv B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35075" y="3079750"/>
            <a:ext cx="184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Register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5075" y="4381500"/>
            <a:ext cx="3781425" cy="2240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October 2009</a:t>
            </a:r>
            <a:endParaRPr lang="en-US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76438"/>
          <a:ext cx="8255000" cy="4478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6299"/>
                <a:gridCol w="952500"/>
                <a:gridCol w="1460501"/>
                <a:gridCol w="1790700"/>
                <a:gridCol w="1562100"/>
                <a:gridCol w="850900"/>
                <a:gridCol w="762000"/>
              </a:tblGrid>
              <a:tr h="53535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SUN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MON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TUES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WED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THUR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FRI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SAT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59C"/>
                    </a:solidFill>
                  </a:tcPr>
                </a:tc>
              </a:tr>
              <a:tr h="310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14 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Online NRO NC Elections Open for ARIN </a:t>
                      </a:r>
                      <a:r>
                        <a:rPr lang="en-US" sz="1600" b="1" i="0" kern="1200" dirty="0" err="1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DMRs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69E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20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Onsite Elections for NANOG Attendees 9am-5pm EDT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69E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21 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Onsite Elections for ARIN XXIV Attendees 9am-5pm EDT.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NRONC Voting Closed 5pm EDT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69E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22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NRO NC Winner Announced.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69E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95300" y="876300"/>
            <a:ext cx="8153400" cy="1003300"/>
          </a:xfrm>
        </p:spPr>
        <p:txBody>
          <a:bodyPr/>
          <a:lstStyle/>
          <a:p>
            <a:r>
              <a:rPr lang="en-US" sz="6300" dirty="0" smtClean="0"/>
              <a:t>NRO NC Candidates</a:t>
            </a:r>
            <a:endParaRPr lang="en-US" sz="63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95300" y="2171700"/>
            <a:ext cx="6400800" cy="698500"/>
          </a:xfrm>
        </p:spPr>
        <p:txBody>
          <a:bodyPr>
            <a:noAutofit/>
          </a:bodyPr>
          <a:lstStyle/>
          <a:p>
            <a:r>
              <a:rPr lang="en-US" dirty="0" smtClean="0"/>
              <a:t>2009 Candidates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NRO NC Candidates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050"/>
            <a:ext cx="8229600" cy="400208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Louie Lee</a:t>
            </a:r>
          </a:p>
          <a:p>
            <a:pPr>
              <a:spcAft>
                <a:spcPts val="1800"/>
              </a:spcAft>
            </a:pPr>
            <a:r>
              <a:rPr lang="en-US" sz="2800" dirty="0" err="1" smtClean="0">
                <a:latin typeface="Century Gothic" pitchFamily="34" charset="0"/>
              </a:rPr>
              <a:t>Babak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Padar</a:t>
            </a:r>
            <a:r>
              <a:rPr lang="en-US" sz="2800" dirty="0" smtClean="0">
                <a:latin typeface="Century Gothic" pitchFamily="34" charset="0"/>
              </a:rPr>
              <a:t> *</a:t>
            </a:r>
          </a:p>
          <a:p>
            <a:pPr>
              <a:spcAft>
                <a:spcPts val="1800"/>
              </a:spcAft>
            </a:pPr>
            <a:endParaRPr lang="en-US" sz="2000" dirty="0" smtClean="0"/>
          </a:p>
          <a:p>
            <a:pPr>
              <a:spcAft>
                <a:spcPts val="1800"/>
              </a:spcAft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10050" y="2305050"/>
            <a:ext cx="2828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937806"/>
            <a:ext cx="41529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entury Gothic"/>
                <a:cs typeface="Century Gothic"/>
              </a:rPr>
              <a:t>* = Not in attendance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sz="5300" dirty="0" smtClean="0"/>
              <a:t>Louie Lee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338"/>
            <a:ext cx="8420100" cy="4449763"/>
          </a:xfrm>
        </p:spPr>
        <p:txBody>
          <a:bodyPr>
            <a:normAutofit fontScale="70000" lnSpcReduction="20000"/>
          </a:bodyPr>
          <a:lstStyle/>
          <a:p>
            <a:pPr marL="0" lvl="0">
              <a:buNone/>
            </a:pPr>
            <a:r>
              <a:rPr lang="en-US" sz="4286" dirty="0" smtClean="0">
                <a:solidFill>
                  <a:prstClr val="black"/>
                </a:solidFill>
              </a:rPr>
              <a:t>Motivation to Serve:</a:t>
            </a:r>
          </a:p>
          <a:p>
            <a:pPr marL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dirty="0" smtClean="0"/>
              <a:t>Continuing my service on the NRO NC would mean that I can continue educating the global Internet community of the importance of IPv6 adoption in a manner in which I can be most effective. But on par with that in importance is the need to defend the open, consensus-based, bottom-up policy development process by which we govern ourselves. I would like to continue to advocate the value of such a process while encouraging increased participation to the concerned parties who have doubts about this process and would introduce other governance mechanisms for the allocation of Internet number resources. I intend to offer to serve again as Chair should I be re-elected for a third term to the Council. And as Chair, I would continue to focus the efforts of the ASO AC on our core responsibilities while improving our efficiency, effectiveness, and openness. I invite everyone to solicit feedback from existing Council members on my performance.</a:t>
            </a:r>
          </a:p>
          <a:p>
            <a:pPr marL="0">
              <a:lnSpc>
                <a:spcPct val="90000"/>
              </a:lnSpc>
              <a:buNone/>
            </a:pPr>
            <a:r>
              <a:rPr lang="en-US" sz="4286" dirty="0" smtClean="0">
                <a:solidFill>
                  <a:prstClr val="black"/>
                </a:solidFill>
              </a:rPr>
              <a:t>Biography:</a:t>
            </a:r>
          </a:p>
          <a:p>
            <a:pPr marL="0">
              <a:lnSpc>
                <a:spcPct val="120000"/>
              </a:lnSpc>
              <a:buNone/>
            </a:pPr>
            <a:r>
              <a:rPr lang="en-US" sz="2143" dirty="0" smtClean="0"/>
              <a:t>Council / ASO Address Council (2004-present) - Co-Chair (2007) - Chair (2008-present) IEEE (2007-present) - Member ID 80605704 - 802.3ba High Speed Study Group working on 40/100 Gigabit Ethernet standard IETF (2006-present) </a:t>
            </a:r>
            <a:r>
              <a:rPr lang="en-US" sz="2143" dirty="0" err="1" smtClean="0"/>
              <a:t>Equinix</a:t>
            </a:r>
            <a:r>
              <a:rPr lang="en-US" sz="2143" dirty="0" smtClean="0"/>
              <a:t>, Inc. (2000-present) - Senior Network Architect (2005-present) - Euro-IX member (2007-present) - ARIN member in good standing (2000-present)</a:t>
            </a:r>
          </a:p>
          <a:p>
            <a:pPr marL="0">
              <a:lnSpc>
                <a:spcPct val="90000"/>
              </a:lnSpc>
              <a:buNone/>
            </a:pPr>
            <a:endParaRPr lang="en-US" sz="29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499</Words>
  <Application>Microsoft Office PowerPoint</Application>
  <PresentationFormat>On-screen Show (4:3)</PresentationFormat>
  <Paragraphs>104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ARIN Elections</vt:lpstr>
      <vt:lpstr>The Details</vt:lpstr>
      <vt:lpstr>What E-mail Address Should You Use When Voting Today?</vt:lpstr>
      <vt:lpstr>ARIN Election Headquarters</vt:lpstr>
      <vt:lpstr>Voting Procedures</vt:lpstr>
      <vt:lpstr>October 2009</vt:lpstr>
      <vt:lpstr>NRO NC Candidates</vt:lpstr>
      <vt:lpstr>NRO NC Candidates</vt:lpstr>
      <vt:lpstr>Louie Lee</vt:lpstr>
      <vt:lpstr>Babak Pasdar*</vt:lpstr>
      <vt:lpstr>Slide 11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46</cp:revision>
  <dcterms:created xsi:type="dcterms:W3CDTF">2009-10-20T16:24:54Z</dcterms:created>
  <dcterms:modified xsi:type="dcterms:W3CDTF">2009-11-03T14:30:52Z</dcterms:modified>
</cp:coreProperties>
</file>