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7" r:id="rId3"/>
    <p:sldId id="266" r:id="rId4"/>
    <p:sldId id="263" r:id="rId5"/>
    <p:sldId id="264" r:id="rId6"/>
    <p:sldId id="268" r:id="rId7"/>
    <p:sldId id="269" r:id="rId8"/>
    <p:sldId id="265" r:id="rId9"/>
    <p:sldId id="271" r:id="rId10"/>
    <p:sldId id="272" r:id="rId11"/>
    <p:sldId id="274" r:id="rId12"/>
    <p:sldId id="273" r:id="rId13"/>
    <p:sldId id="275" r:id="rId14"/>
    <p:sldId id="277" r:id="rId15"/>
    <p:sldId id="276" r:id="rId16"/>
    <p:sldId id="259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1200" b="1" kern="1200" baseline="-25000">
        <a:solidFill>
          <a:srgbClr val="000099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986C2"/>
    <a:srgbClr val="4F81C0"/>
    <a:srgbClr val="0757A5"/>
    <a:srgbClr val="CCECFF"/>
    <a:srgbClr val="81AAD9"/>
    <a:srgbClr val="00007F"/>
    <a:srgbClr val="000077"/>
    <a:srgbClr val="0000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-3232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xel:Downloads:No%20memb%20vs%20No%20FTE%2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xel:Downloads:No%20memb%20vs%20No%20FTE%2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 of members per FTE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4"/>
          <c:order val="0"/>
          <c:tx>
            <c:strRef>
              <c:f>Additional!$E$29</c:f>
              <c:strCache>
                <c:ptCount val="1"/>
                <c:pt idx="0">
                  <c:v>Scenario 4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Additional!$A$30:$A$39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Additional!$E$30:$E$39</c:f>
              <c:numCache>
                <c:formatCode>0.0</c:formatCode>
                <c:ptCount val="10"/>
                <c:pt idx="0">
                  <c:v>33.020202020202021</c:v>
                </c:pt>
                <c:pt idx="1">
                  <c:v>35.811088295687824</c:v>
                </c:pt>
                <c:pt idx="2">
                  <c:v>42.254143646408856</c:v>
                </c:pt>
                <c:pt idx="3">
                  <c:v>46.467991169977928</c:v>
                </c:pt>
                <c:pt idx="4">
                  <c:v>53.416289592760116</c:v>
                </c:pt>
                <c:pt idx="5">
                  <c:v>53.476095617529886</c:v>
                </c:pt>
                <c:pt idx="6">
                  <c:v>56.672897196261658</c:v>
                </c:pt>
                <c:pt idx="7">
                  <c:v>59.478417266187051</c:v>
                </c:pt>
                <c:pt idx="8">
                  <c:v>57.774193548387103</c:v>
                </c:pt>
                <c:pt idx="9">
                  <c:v>62.20967741935484</c:v>
                </c:pt>
              </c:numCache>
            </c:numRef>
          </c:val>
        </c:ser>
        <c:marker val="1"/>
        <c:axId val="92462080"/>
        <c:axId val="93713152"/>
      </c:lineChart>
      <c:catAx>
        <c:axId val="92462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93713152"/>
        <c:crosses val="autoZero"/>
        <c:auto val="1"/>
        <c:lblAlgn val="ctr"/>
        <c:lblOffset val="100"/>
      </c:catAx>
      <c:valAx>
        <c:axId val="937131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92462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 of members per FTE</a:t>
            </a:r>
          </a:p>
        </c:rich>
      </c:tx>
      <c:layout>
        <c:manualLayout>
          <c:xMode val="edge"/>
          <c:yMode val="edge"/>
          <c:x val="0.201512171493585"/>
          <c:y val="7.62711864406780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385646536672"/>
          <c:y val="0.31192179367409623"/>
          <c:w val="0.82256784246433201"/>
          <c:h val="0.5591819510585132"/>
        </c:manualLayout>
      </c:layout>
      <c:lineChart>
        <c:grouping val="standard"/>
        <c:ser>
          <c:idx val="4"/>
          <c:order val="0"/>
          <c:tx>
            <c:strRef>
              <c:f>Additional!$E$29</c:f>
              <c:strCache>
                <c:ptCount val="1"/>
                <c:pt idx="0">
                  <c:v>Scenario 4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Additional!$A$30:$A$39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Additional!$E$30:$E$39</c:f>
              <c:numCache>
                <c:formatCode>0.0</c:formatCode>
                <c:ptCount val="10"/>
                <c:pt idx="0">
                  <c:v>33.020202020202021</c:v>
                </c:pt>
                <c:pt idx="1">
                  <c:v>35.811088295687824</c:v>
                </c:pt>
                <c:pt idx="2">
                  <c:v>42.254143646408856</c:v>
                </c:pt>
                <c:pt idx="3">
                  <c:v>46.467991169977928</c:v>
                </c:pt>
                <c:pt idx="4">
                  <c:v>53.416289592760116</c:v>
                </c:pt>
                <c:pt idx="5">
                  <c:v>53.476095617529886</c:v>
                </c:pt>
                <c:pt idx="6">
                  <c:v>56.672897196261658</c:v>
                </c:pt>
                <c:pt idx="7">
                  <c:v>59.478417266187051</c:v>
                </c:pt>
                <c:pt idx="8">
                  <c:v>57.774193548387103</c:v>
                </c:pt>
                <c:pt idx="9">
                  <c:v>62.20967741935484</c:v>
                </c:pt>
              </c:numCache>
            </c:numRef>
          </c:val>
        </c:ser>
        <c:marker val="1"/>
        <c:axId val="73216000"/>
        <c:axId val="73217536"/>
      </c:lineChart>
      <c:catAx>
        <c:axId val="73216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217536"/>
        <c:crosses val="autoZero"/>
        <c:auto val="1"/>
        <c:lblAlgn val="ctr"/>
        <c:lblOffset val="100"/>
      </c:catAx>
      <c:valAx>
        <c:axId val="732175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216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  <a:effectLst>
      <a:outerShdw blurRad="136525" dist="165100" dir="2700000" algn="tl" rotWithShape="0">
        <a:srgbClr val="000000">
          <a:alpha val="43000"/>
        </a:srgbClr>
      </a:outerShdw>
    </a:effectLst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baseline="0">
                <a:solidFill>
                  <a:srgbClr val="00007F"/>
                </a:solidFill>
                <a:latin typeface="Times New Roman" pitchFamily="-110" charset="0"/>
              </a:defRPr>
            </a:lvl1pPr>
          </a:lstStyle>
          <a:p>
            <a:fld id="{DF96DBBA-5B5F-442C-9FA3-21B131600B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 baseline="0">
                <a:solidFill>
                  <a:srgbClr val="00007F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 baseline="0">
                <a:solidFill>
                  <a:srgbClr val="00007F"/>
                </a:solidFill>
              </a:defRPr>
            </a:lvl1pPr>
          </a:lstStyle>
          <a:p>
            <a:fld id="{107E6B05-84E4-40A6-89AE-00E3BC44D5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rgbClr val="00007F"/>
        </a:solidFill>
        <a:latin typeface="Arial" pitchFamily="-112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rgbClr val="00007F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rgbClr val="00007F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rgbClr val="00007F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rgbClr val="00007F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7BA32-FD40-4759-83C7-E614ECD99C9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55ED4-5C2B-4ADA-AAE3-EE1CC5AAC59B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80220-C139-44F6-B0A2-DCACB21A6F18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ABBFA-406C-4076-AEF9-6019880189BF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FAE42-3F27-4D63-9197-BC5FC461C823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CE5D7-448D-4D48-9197-F4E7AB7D3FC3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695EF-BA74-44FB-9541-D964DD153F27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1CA6-7F80-4A81-8EFC-3241CA125BD5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51C5A-D61D-49A4-BBFD-8112BC8C7CF9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E27C1-0885-4C53-B6B8-24256872BECA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C86F8-1C26-439E-8F19-D2CB0857D58A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4A42C-FF40-49A8-8BCA-7C4B860D0E40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133A9-3602-4217-922A-14B21DBDAE70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4"/>
          <p:cNvSpPr>
            <a:spLocks noChangeShapeType="1"/>
          </p:cNvSpPr>
          <p:nvPr userDrawn="1"/>
        </p:nvSpPr>
        <p:spPr bwMode="auto">
          <a:xfrm flipH="1">
            <a:off x="600075" y="6477000"/>
            <a:ext cx="794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5" name="Rectangle 105"/>
          <p:cNvSpPr>
            <a:spLocks noChangeArrowheads="1"/>
          </p:cNvSpPr>
          <p:nvPr userDrawn="1"/>
        </p:nvSpPr>
        <p:spPr bwMode="auto">
          <a:xfrm>
            <a:off x="0" y="0"/>
            <a:ext cx="9144000" cy="174625"/>
          </a:xfrm>
          <a:prstGeom prst="rect">
            <a:avLst/>
          </a:prstGeom>
          <a:solidFill>
            <a:schemeClr val="accent1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06"/>
          <p:cNvSpPr>
            <a:spLocks noChangeArrowheads="1"/>
          </p:cNvSpPr>
          <p:nvPr userDrawn="1"/>
        </p:nvSpPr>
        <p:spPr bwMode="auto">
          <a:xfrm>
            <a:off x="0" y="198438"/>
            <a:ext cx="9144000" cy="19050"/>
          </a:xfrm>
          <a:prstGeom prst="rect">
            <a:avLst/>
          </a:prstGeom>
          <a:solidFill>
            <a:srgbClr val="FFCE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110"/>
          <p:cNvSpPr txBox="1">
            <a:spLocks noChangeArrowheads="1"/>
          </p:cNvSpPr>
          <p:nvPr userDrawn="1"/>
        </p:nvSpPr>
        <p:spPr bwMode="auto">
          <a:xfrm>
            <a:off x="5468938" y="-23813"/>
            <a:ext cx="3627437" cy="22860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 baseline="0">
                <a:solidFill>
                  <a:srgbClr val="FFCE00"/>
                </a:solidFill>
                <a:latin typeface="Arial" pitchFamily="-110" charset="0"/>
                <a:ea typeface="+mn-ea"/>
              </a:rPr>
              <a:t>RIPE Network Coordination Centre</a:t>
            </a:r>
          </a:p>
        </p:txBody>
      </p:sp>
      <p:pic>
        <p:nvPicPr>
          <p:cNvPr id="8" name="Picture 111" descr="ncc-logo-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11125"/>
            <a:ext cx="81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5"/>
          <p:cNvSpPr txBox="1">
            <a:spLocks noChangeArrowheads="1"/>
          </p:cNvSpPr>
          <p:nvPr userDrawn="1"/>
        </p:nvSpPr>
        <p:spPr bwMode="auto">
          <a:xfrm>
            <a:off x="6888163" y="6565900"/>
            <a:ext cx="17589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 baseline="0">
                <a:solidFill>
                  <a:schemeClr val="tx1"/>
                </a:solidFill>
                <a:latin typeface="Arial" pitchFamily="-110" charset="0"/>
                <a:ea typeface="+mn-ea"/>
              </a:rPr>
              <a:t>http://www.ripe.net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7238" y="1227138"/>
            <a:ext cx="7627937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1413" y="2486025"/>
            <a:ext cx="6859587" cy="1038225"/>
          </a:xfrm>
        </p:spPr>
        <p:txBody>
          <a:bodyPr lIns="92075" tIns="45720" rIns="92075" bIns="45720"/>
          <a:lstStyle>
            <a:lvl1pPr marL="0" indent="0" algn="ctr">
              <a:spcBef>
                <a:spcPct val="0"/>
              </a:spcBef>
              <a:buFont typeface="Times" pitchFamily="-112" charset="0"/>
              <a:buNone/>
              <a:defRPr/>
            </a:lvl1pPr>
          </a:lstStyle>
          <a:p>
            <a:r>
              <a:rPr lang="en-US"/>
              <a:t>Master Subtitle Style</a:t>
            </a:r>
          </a:p>
        </p:txBody>
      </p:sp>
      <p:sp>
        <p:nvSpPr>
          <p:cNvPr id="10" name="Rectangle 114"/>
          <p:cNvSpPr>
            <a:spLocks noGrp="1" noChangeArrowheads="1"/>
          </p:cNvSpPr>
          <p:nvPr>
            <p:ph type="dt" sz="quarter" idx="10"/>
          </p:nvPr>
        </p:nvSpPr>
        <p:spPr>
          <a:xfrm>
            <a:off x="3233738" y="6565900"/>
            <a:ext cx="267335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11" name="Rectangle 1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20138" y="6561138"/>
            <a:ext cx="422275" cy="233362"/>
          </a:xfrm>
        </p:spPr>
        <p:txBody>
          <a:bodyPr/>
          <a:lstStyle>
            <a:lvl1pPr>
              <a:defRPr/>
            </a:lvl1pPr>
          </a:lstStyle>
          <a:p>
            <a:fld id="{7DF4F370-9CAE-4105-B832-E92E7F9428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7"/>
          <p:cNvSpPr>
            <a:spLocks noGrp="1" noChangeArrowheads="1"/>
          </p:cNvSpPr>
          <p:nvPr>
            <p:ph type="ftr" sz="quarter" idx="12"/>
          </p:nvPr>
        </p:nvSpPr>
        <p:spPr>
          <a:xfrm>
            <a:off x="520700" y="6559550"/>
            <a:ext cx="1617663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E1C77-5208-4B7D-8029-0919FF8750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317500"/>
            <a:ext cx="2090737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17500"/>
            <a:ext cx="6124575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82FAB-62FE-4D65-BDF1-68668A970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B2C0A-88FB-4DC9-AE36-9153A03D6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4318B-A8FF-4179-981D-EE8FA8F798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68400"/>
            <a:ext cx="4106862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168400"/>
            <a:ext cx="4108450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00D1E-8DE8-46ED-8F9A-132CDEA865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83E7F-5B5A-494B-A354-44DC9EAD06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B4DD1-E202-4D11-B81A-6D50395322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91B68-EADF-4160-A95F-552ED9DD33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7C263-56B2-401F-A485-0EF27C71C3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E9F2C-3FE2-4FE0-81BB-4773BC181D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3" name="Line 77"/>
          <p:cNvSpPr>
            <a:spLocks noChangeShapeType="1"/>
          </p:cNvSpPr>
          <p:nvPr userDrawn="1"/>
        </p:nvSpPr>
        <p:spPr bwMode="auto">
          <a:xfrm flipH="1">
            <a:off x="600075" y="6477000"/>
            <a:ext cx="794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9534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74625"/>
          </a:xfrm>
          <a:prstGeom prst="rect">
            <a:avLst/>
          </a:prstGeom>
          <a:solidFill>
            <a:schemeClr val="accent1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35" name="Rectangle 79"/>
          <p:cNvSpPr>
            <a:spLocks noChangeArrowheads="1"/>
          </p:cNvSpPr>
          <p:nvPr userDrawn="1"/>
        </p:nvSpPr>
        <p:spPr bwMode="auto">
          <a:xfrm>
            <a:off x="0" y="198438"/>
            <a:ext cx="9144000" cy="19050"/>
          </a:xfrm>
          <a:prstGeom prst="rect">
            <a:avLst/>
          </a:prstGeom>
          <a:solidFill>
            <a:srgbClr val="FFCE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8563" y="317500"/>
            <a:ext cx="68119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33413" y="6400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b="0" baseline="0">
              <a:latin typeface="Arial" pitchFamily="-110" charset="0"/>
              <a:ea typeface="+mn-ea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68400"/>
            <a:ext cx="83677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26" name="Rectangle 7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35325" y="6565900"/>
            <a:ext cx="26733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 baseline="0" smtClean="0">
                <a:solidFill>
                  <a:schemeClr val="tx1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ARIN XXIV, 21 - 23 October 2009, Dearborn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6889750" y="6565900"/>
            <a:ext cx="17589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 baseline="0">
                <a:solidFill>
                  <a:schemeClr val="tx1"/>
                </a:solidFill>
                <a:latin typeface="Arial" pitchFamily="-110" charset="0"/>
                <a:ea typeface="+mn-ea"/>
              </a:rPr>
              <a:t>http://www.ripe.net</a:t>
            </a:r>
          </a:p>
        </p:txBody>
      </p:sp>
      <p:sp>
        <p:nvSpPr>
          <p:cNvPr id="19528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1725" y="6561138"/>
            <a:ext cx="4222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 baseline="0">
                <a:solidFill>
                  <a:schemeClr val="tx1"/>
                </a:solidFill>
              </a:defRPr>
            </a:lvl1pPr>
          </a:lstStyle>
          <a:p>
            <a:fld id="{2F3E9328-FD49-48FC-AD00-6BD422DB8E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529" name="Rectangle 7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2288" y="6559550"/>
            <a:ext cx="161766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900" baseline="0" smtClean="0">
                <a:solidFill>
                  <a:schemeClr val="tx1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Axel Pawlik</a:t>
            </a:r>
          </a:p>
        </p:txBody>
      </p:sp>
      <p:sp>
        <p:nvSpPr>
          <p:cNvPr id="19540" name="Text Box 84"/>
          <p:cNvSpPr txBox="1">
            <a:spLocks noChangeArrowheads="1"/>
          </p:cNvSpPr>
          <p:nvPr userDrawn="1"/>
        </p:nvSpPr>
        <p:spPr bwMode="auto">
          <a:xfrm>
            <a:off x="5468938" y="-23813"/>
            <a:ext cx="3627437" cy="22860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 baseline="0">
                <a:solidFill>
                  <a:srgbClr val="FFCE00"/>
                </a:solidFill>
                <a:latin typeface="Arial" pitchFamily="-110" charset="0"/>
                <a:ea typeface="+mn-ea"/>
              </a:rPr>
              <a:t>RIPE Network Coordination Centre</a:t>
            </a:r>
          </a:p>
        </p:txBody>
      </p:sp>
      <p:pic>
        <p:nvPicPr>
          <p:cNvPr id="1037" name="Picture 85" descr="ncc-logo-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9538" y="111125"/>
            <a:ext cx="81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</a:defRPr>
      </a:lvl9pPr>
    </p:titleStyle>
    <p:bodyStyle>
      <a:lvl1pPr marL="285750" indent="-285750" algn="l" rtl="0" eaLnBrk="0" fontAlgn="base" hangingPunct="0">
        <a:spcBef>
          <a:spcPct val="30000"/>
        </a:spcBef>
        <a:spcAft>
          <a:spcPct val="5000"/>
        </a:spcAft>
        <a:buSzPct val="110000"/>
        <a:buFont typeface="Times" pitchFamily="-110" charset="0"/>
        <a:buChar char="•"/>
        <a:defRPr sz="28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25475" indent="-225425" algn="l" rtl="0" eaLnBrk="0" fontAlgn="base" hangingPunct="0">
        <a:spcBef>
          <a:spcPct val="30000"/>
        </a:spcBef>
        <a:spcAft>
          <a:spcPct val="5000"/>
        </a:spcAft>
        <a:buSzPct val="110000"/>
        <a:buChar char="-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968375" indent="-228600" algn="l" rtl="0" eaLnBrk="0" fontAlgn="base" hangingPunct="0">
        <a:spcBef>
          <a:spcPct val="30000"/>
        </a:spcBef>
        <a:spcAft>
          <a:spcPct val="5000"/>
        </a:spcAft>
        <a:buSzPct val="110000"/>
        <a:buFont typeface="Times" pitchFamily="-110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314450" indent="-231775" algn="l" rtl="0" eaLnBrk="0" fontAlgn="base" hangingPunct="0">
        <a:spcBef>
          <a:spcPct val="30000"/>
        </a:spcBef>
        <a:spcAft>
          <a:spcPct val="5000"/>
        </a:spcAft>
        <a:buSzPct val="110000"/>
        <a:buChar char="-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Font typeface="Times" pitchFamily="-110" charset="0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Font typeface="Times" pitchFamily="-112" charset="0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Font typeface="Times" pitchFamily="-112" charset="0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Font typeface="Times" pitchFamily="-112" charset="0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lnSpc>
          <a:spcPct val="160000"/>
        </a:lnSpc>
        <a:spcBef>
          <a:spcPct val="20000"/>
        </a:spcBef>
        <a:spcAft>
          <a:spcPct val="0"/>
        </a:spcAft>
        <a:buFont typeface="Times" pitchFamily="-112" charset="0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ripe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.ripe.net/bgpvi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15363" name="Rectangle 11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2F4FE0-7A96-4D97-AB12-0C3BFC1171EA}" type="slidenum">
              <a:rPr lang="en-US"/>
              <a:pPr/>
              <a:t>1</a:t>
            </a:fld>
            <a:endParaRPr lang="en-US"/>
          </a:p>
        </p:txBody>
      </p:sp>
      <p:sp>
        <p:nvSpPr>
          <p:cNvPr id="15364" name="Rectangle 117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7725" y="655638"/>
            <a:ext cx="7399338" cy="1066800"/>
          </a:xfrm>
        </p:spPr>
        <p:txBody>
          <a:bodyPr/>
          <a:lstStyle/>
          <a:p>
            <a:pPr eaLnBrk="1" hangingPunct="1"/>
            <a:r>
              <a:rPr lang="en-GB" smtClean="0"/>
              <a:t>Update from the RIPE NCC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1752600"/>
            <a:ext cx="5080000" cy="3708400"/>
          </a:xfrm>
          <a:prstGeom prst="rect">
            <a:avLst/>
          </a:prstGeom>
          <a:effectLst>
            <a:outerShdw blurRad="50800" dist="139700" dir="2700000" sx="101000" sy="101000" algn="tl" rotWithShape="0">
              <a:srgbClr val="000000">
                <a:alpha val="43000"/>
              </a:srgbClr>
            </a:outerShdw>
            <a:softEdge rad="889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86ED1B-5957-4F58-9FF8-A998C7A39586}" type="slidenum">
              <a:rPr lang="en-US"/>
              <a:pPr/>
              <a:t>10</a:t>
            </a:fld>
            <a:endParaRPr lang="en-US"/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Science Group</a:t>
            </a:r>
            <a:endParaRPr lang="en-GB" sz="2400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114425"/>
            <a:ext cx="8367712" cy="5324475"/>
          </a:xfrm>
        </p:spPr>
        <p:txBody>
          <a:bodyPr/>
          <a:lstStyle/>
          <a:p>
            <a:pPr eaLnBrk="1" hangingPunct="1"/>
            <a:r>
              <a:rPr lang="en-US" smtClean="0"/>
              <a:t>Making progress on quality and consistency of (mostly historical) registration data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will need to make progress with the few inconsistencies that remain inter-RIR, need support of other RIRs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Big “Thank You” to Geoff!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Tools Taking Shape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288" y="1079500"/>
            <a:ext cx="8367712" cy="5324475"/>
          </a:xfrm>
        </p:spPr>
        <p:txBody>
          <a:bodyPr/>
          <a:lstStyle/>
          <a:p>
            <a:pPr eaLnBrk="1" hangingPunct="1"/>
            <a:r>
              <a:rPr lang="en-US" smtClean="0"/>
              <a:t>”Rex": (Internet Number) Resource Explainer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information about specific Internet number resources</a:t>
            </a:r>
          </a:p>
          <a:p>
            <a:pPr lvl="2" eaLnBrk="1" hangingPunct="1"/>
            <a:r>
              <a:rPr lang="en-US" smtClean="0">
                <a:ea typeface="ＭＳ Ｐゴシック" pitchFamily="-110" charset="-128"/>
              </a:rPr>
              <a:t>registration data, DNS, BGP Routing (RIS)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for any time in the past (this decade or more)</a:t>
            </a:r>
          </a:p>
          <a:p>
            <a:pPr eaLnBrk="1" hangingPunct="1"/>
            <a:r>
              <a:rPr lang="en-US" smtClean="0"/>
              <a:t>Netsense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“Status of the Internet”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Based on Information Services Tools</a:t>
            </a:r>
          </a:p>
          <a:p>
            <a:pPr lvl="2" eaLnBrk="1" hangingPunct="1"/>
            <a:r>
              <a:rPr lang="en-US" smtClean="0">
                <a:ea typeface="ＭＳ Ｐゴシック" pitchFamily="-110" charset="-128"/>
              </a:rPr>
              <a:t>TTM, RIS, …</a:t>
            </a:r>
          </a:p>
          <a:p>
            <a:pPr eaLnBrk="1" hangingPunct="1"/>
            <a:r>
              <a:rPr lang="en-US" smtClean="0"/>
              <a:t>INRDB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“The ultimate number resource DB” </a:t>
            </a:r>
            <a:r>
              <a:rPr lang="en-US" smtClean="0">
                <a:ea typeface="ＭＳ Ｐゴシック" pitchFamily="-110" charset="-128"/>
                <a:sym typeface="Wingdings" pitchFamily="-110" charset="2"/>
              </a:rPr>
              <a:t></a:t>
            </a: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EED82D-6BEA-4614-9BC7-BB838971CDEA}" type="slidenum">
              <a:rPr lang="en-US"/>
              <a:pPr/>
              <a:t>11</a:t>
            </a:fld>
            <a:endParaRPr lang="en-US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6DC028-98DE-4ED3-805A-6D627794BF9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RIPE Labs? Which RIPE Labs?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Preparing launch of new community "RIPE Labs" 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Credit for idea to Róbert Kisteleki</a:t>
            </a:r>
          </a:p>
          <a:p>
            <a:pPr eaLnBrk="1" hangingPunct="1"/>
            <a:r>
              <a:rPr lang="en-US" smtClean="0"/>
              <a:t>Forum for presenting new ideas and tools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Experimental, no service guarantees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Contemporary tools for community discussion </a:t>
            </a:r>
          </a:p>
          <a:p>
            <a:pPr eaLnBrk="1" hangingPunct="1"/>
            <a:r>
              <a:rPr lang="en-US" smtClean="0"/>
              <a:t>Was launched at October RIPE meeting</a:t>
            </a:r>
          </a:p>
          <a:p>
            <a:pPr eaLnBrk="1" hangingPunct="1"/>
            <a:r>
              <a:rPr lang="en-US" smtClean="0"/>
              <a:t>Essential for future of RIPE NCC</a:t>
            </a:r>
          </a:p>
          <a:p>
            <a:pPr eaLnBrk="1" hangingPunct="1"/>
            <a:r>
              <a:rPr lang="en-US" smtClean="0">
                <a:hlinkClick r:id="rId3"/>
              </a:rPr>
              <a:t>http://labs.ripe.net</a:t>
            </a:r>
            <a:endParaRPr lang="en-US" smtClean="0"/>
          </a:p>
          <a:p>
            <a:pPr lvl="1" eaLnBrk="1" hangingPunct="1"/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Relations and Communications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95288" y="1549400"/>
            <a:ext cx="8367712" cy="5324475"/>
          </a:xfrm>
        </p:spPr>
        <p:txBody>
          <a:bodyPr/>
          <a:lstStyle/>
          <a:p>
            <a:pPr eaLnBrk="1" hangingPunct="1"/>
            <a:r>
              <a:rPr lang="en-US" smtClean="0"/>
              <a:t>Donated sizeable amount of Paul Rendek’s time to NRO for PR &amp; Comms efforts</a:t>
            </a:r>
          </a:p>
          <a:p>
            <a:pPr eaLnBrk="1" hangingPunct="1"/>
            <a:r>
              <a:rPr lang="en-US" smtClean="0"/>
              <a:t>Also, secretariat support for ASO (heavy hit on resources)</a:t>
            </a:r>
          </a:p>
          <a:p>
            <a:pPr eaLnBrk="1" hangingPunct="1"/>
            <a:r>
              <a:rPr lang="en-US" smtClean="0"/>
              <a:t>Strong support for EU IPv6 survey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Received more than 600 responses!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Similar to previous ARIN survey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Recently completed by APNIC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A7D0F5-1599-4C7A-88A7-106E096BDFF2}" type="slidenum">
              <a:rPr lang="en-US"/>
              <a:pPr/>
              <a:t>13</a:t>
            </a:fld>
            <a:endParaRPr lang="en-US"/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Outreach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17-18 September: Regional Meeting, Moscow</a:t>
            </a:r>
          </a:p>
          <a:p>
            <a:r>
              <a:rPr lang="en-US" smtClean="0"/>
              <a:t>21 September: Roundtable for </a:t>
            </a:r>
            <a:br>
              <a:rPr lang="en-US" smtClean="0"/>
            </a:br>
            <a:r>
              <a:rPr lang="en-US" smtClean="0"/>
              <a:t>Governments &amp; Regulators</a:t>
            </a:r>
          </a:p>
          <a:p>
            <a:r>
              <a:rPr lang="en-US" smtClean="0"/>
              <a:t>22 September: LEA Workshop</a:t>
            </a:r>
          </a:p>
          <a:p>
            <a:r>
              <a:rPr lang="en-US" smtClean="0"/>
              <a:t>5-9 October RIPE 59, but also…</a:t>
            </a:r>
          </a:p>
          <a:p>
            <a:r>
              <a:rPr lang="en-US" smtClean="0"/>
              <a:t>ITU Telecom World, Geneva</a:t>
            </a:r>
          </a:p>
          <a:p>
            <a:endParaRPr lang="en-US" smtClean="0"/>
          </a:p>
          <a:p>
            <a:pPr>
              <a:buFont typeface="Times" pitchFamily="-110" charset="0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7800A-09BA-4410-B954-28036D2903A7}" type="slidenum">
              <a:rPr lang="en-US"/>
              <a:pPr/>
              <a:t>14</a:t>
            </a:fld>
            <a:endParaRPr lang="en-US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311AAA-2B61-4E9E-A91C-B4419ADBC130}" type="slidenum">
              <a:rPr lang="en-US"/>
              <a:pPr/>
              <a:t>15</a:t>
            </a:fld>
            <a:endParaRPr lang="en-US"/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Meetings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85800"/>
            <a:ext cx="8367712" cy="5324475"/>
          </a:xfrm>
        </p:spPr>
        <p:txBody>
          <a:bodyPr/>
          <a:lstStyle/>
          <a:p>
            <a:pPr eaLnBrk="1" hangingPunct="1">
              <a:buFont typeface="Times" pitchFamily="-110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Regional Beirut (28/29 September)</a:t>
            </a:r>
          </a:p>
          <a:p>
            <a:pPr eaLnBrk="1" hangingPunct="1"/>
            <a:r>
              <a:rPr lang="en-US" smtClean="0"/>
              <a:t>RIPE 60 (3-7 May 2010)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28900"/>
            <a:ext cx="42386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sx="100999" sy="100999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43011" name="Rectangle 11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18CD7C-A9C1-4096-995B-CC9F159B3F72}" type="slidenum">
              <a:rPr lang="en-US"/>
              <a:pPr/>
              <a:t>16</a:t>
            </a:fld>
            <a:endParaRPr lang="en-US"/>
          </a:p>
        </p:txBody>
      </p:sp>
      <p:sp>
        <p:nvSpPr>
          <p:cNvPr id="43012" name="Rectangle 117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181100" y="6594475"/>
            <a:ext cx="169863" cy="2746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baseline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8575" y="906463"/>
            <a:ext cx="9115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/>
            <a:r>
              <a:rPr lang="en-US" sz="4400" baseline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43015" name="Picture 11" descr="transparent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1903413"/>
            <a:ext cx="69040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5E5812-E4C8-4999-A0C9-2F7002991C63}" type="slidenum">
              <a:rPr lang="en-US"/>
              <a:pPr/>
              <a:t>2</a:t>
            </a:fld>
            <a:endParaRPr lang="en-US"/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Vital Statistics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Members: 6388 (end of Aug)</a:t>
            </a:r>
          </a:p>
          <a:p>
            <a:pPr eaLnBrk="1" hangingPunct="1"/>
            <a:r>
              <a:rPr lang="en-GB" smtClean="0"/>
              <a:t>Budget: 15.2 M EUR</a:t>
            </a:r>
          </a:p>
          <a:p>
            <a:pPr eaLnBrk="1" hangingPunct="1"/>
            <a:r>
              <a:rPr lang="en-GB" smtClean="0"/>
              <a:t>Staff: 112</a:t>
            </a:r>
          </a:p>
          <a:p>
            <a:pPr eaLnBrk="1" hangingPunct="1"/>
            <a:r>
              <a:rPr lang="en-US" smtClean="0"/>
              <a:t>Stable board composition</a:t>
            </a: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Long term improving </a:t>
            </a:r>
            <a:br>
              <a:rPr lang="en-GB" smtClean="0"/>
            </a:br>
            <a:r>
              <a:rPr lang="en-GB" smtClean="0"/>
              <a:t>efficiency</a:t>
            </a:r>
          </a:p>
        </p:txBody>
      </p:sp>
      <p:pic>
        <p:nvPicPr>
          <p:cNvPr id="7" name="Picture 6" descr="RipeBoard08-033 ©chrisvanhou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1228726"/>
            <a:ext cx="2967037" cy="1974114"/>
          </a:xfrm>
          <a:prstGeom prst="rect">
            <a:avLst/>
          </a:prstGeom>
          <a:effectLst>
            <a:outerShdw blurRad="50800" dist="139700" dir="2700000" sx="101000" sy="101000" algn="tl" rotWithShape="0">
              <a:srgbClr val="000000">
                <a:alpha val="43000"/>
              </a:srgbClr>
            </a:outerShdw>
            <a:softEdge rad="88900"/>
          </a:effectLst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381500" y="3594100"/>
          <a:ext cx="43815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AE0290-1EBC-475B-8CA6-7AC6BC5F2DB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Planning for 2010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Meeting October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Draft Activity Plan / Budget (17.5 MEUR)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Draft Charging Scheme </a:t>
            </a:r>
          </a:p>
          <a:p>
            <a:pPr lvl="2" eaLnBrk="1" hangingPunct="1"/>
            <a:r>
              <a:rPr lang="en-US" smtClean="0">
                <a:ea typeface="ＭＳ Ｐゴシック" pitchFamily="-110" charset="-128"/>
              </a:rPr>
              <a:t>incl 2007-01: 50 EUR per PI assignment (via LIR)</a:t>
            </a:r>
          </a:p>
          <a:p>
            <a:pPr eaLnBrk="1" hangingPunct="1"/>
            <a:r>
              <a:rPr lang="en-US" smtClean="0"/>
              <a:t>Articles of Association Change 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Simplify election procedure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Enable e-voting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6029FC-E26B-4B7C-9B9B-774F4C47A10E}" type="slidenum">
              <a:rPr lang="en-US"/>
              <a:pPr/>
              <a:t>4</a:t>
            </a:fld>
            <a:endParaRPr lang="en-US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Yet another k</a:t>
            </a:r>
          </a:p>
        </p:txBody>
      </p:sp>
      <p:pic>
        <p:nvPicPr>
          <p:cNvPr id="21510" name="Picture 7" descr="dar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104900"/>
            <a:ext cx="8067675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C9D058-081E-40CC-A2FF-959352814BF2}" type="slidenum">
              <a:rPr lang="en-US"/>
              <a:pPr/>
              <a:t>5</a:t>
            </a:fld>
            <a:endParaRPr lang="en-US"/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317500"/>
            <a:ext cx="7627937" cy="636588"/>
          </a:xfrm>
        </p:spPr>
        <p:txBody>
          <a:bodyPr/>
          <a:lstStyle/>
          <a:p>
            <a:pPr eaLnBrk="1" hangingPunct="1"/>
            <a:r>
              <a:rPr lang="en-GB" smtClean="0"/>
              <a:t>Information Services Developments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TTM Partnership with APNIC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New node in Pakistan, more to follow</a:t>
            </a:r>
          </a:p>
          <a:p>
            <a:pPr eaLnBrk="1" hangingPunct="1"/>
            <a:r>
              <a:rPr lang="en-US" smtClean="0"/>
              <a:t>RIS backend architecture improvements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Most queries 10x faster, some up to 35x faster</a:t>
            </a:r>
          </a:p>
          <a:p>
            <a:pPr eaLnBrk="1" hangingPunct="1"/>
            <a:r>
              <a:rPr lang="en-US" smtClean="0"/>
              <a:t>New BGP visualisation tool, BGPviz: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  <a:hlinkClick r:id="rId3"/>
              </a:rPr>
              <a:t>http://www.ris.ripe.net/bgpviz/</a:t>
            </a:r>
            <a:endParaRPr lang="en-US" smtClean="0">
              <a:ea typeface="ＭＳ Ｐゴシック" pitchFamily="-110" charset="-128"/>
            </a:endParaRPr>
          </a:p>
          <a:p>
            <a:pPr eaLnBrk="1" hangingPunct="1"/>
            <a:r>
              <a:rPr lang="en-US" smtClean="0"/>
              <a:t>Hard at work on a new portal system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Combine most useful elements from RIS/TTM etc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“NetSense” v0.1 available through RIPE Labs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322EBA-8394-4EA4-8531-EDADD18FE931}" type="slidenum">
              <a:rPr lang="en-US"/>
              <a:pPr/>
              <a:t>6</a:t>
            </a:fld>
            <a:endParaRPr lang="en-US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Customer Service Highlight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28700"/>
            <a:ext cx="8367712" cy="5324475"/>
          </a:xfrm>
        </p:spPr>
        <p:txBody>
          <a:bodyPr/>
          <a:lstStyle/>
          <a:p>
            <a:pPr eaLnBrk="1" hangingPunct="1"/>
            <a:r>
              <a:rPr lang="en-GB" smtClean="0"/>
              <a:t>Remember 2007-01?</a:t>
            </a:r>
          </a:p>
          <a:p>
            <a:pPr lvl="1" eaLnBrk="1" hangingPunct="1"/>
            <a:r>
              <a:rPr lang="en-GB" smtClean="0">
                <a:ea typeface="ＭＳ Ｐゴシック" pitchFamily="-110" charset="-128"/>
              </a:rPr>
              <a:t>“Get a grip on those PI-Assignments!”</a:t>
            </a:r>
            <a:r>
              <a:rPr lang="en-US" smtClean="0">
                <a:ea typeface="ＭＳ Ｐゴシック" pitchFamily="-110" charset="-128"/>
              </a:rPr>
              <a:t>		</a:t>
            </a:r>
          </a:p>
          <a:p>
            <a:pPr eaLnBrk="1" hangingPunct="1"/>
            <a:r>
              <a:rPr lang="en-US" smtClean="0"/>
              <a:t>Phase 1 Implementation: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From 3 March 2009: </a:t>
            </a:r>
            <a:br>
              <a:rPr lang="en-US" smtClean="0"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New PI assignments require contractual relationship</a:t>
            </a:r>
          </a:p>
          <a:p>
            <a:pPr eaLnBrk="1" hangingPunct="1"/>
            <a:r>
              <a:rPr lang="en-US" smtClean="0"/>
              <a:t>Phase 2 Implementation: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May to 20 September 2009: </a:t>
            </a:r>
            <a:br>
              <a:rPr lang="en-US" smtClean="0"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Contacting End Users of PI assigned before 3 March, through the requesting LIR</a:t>
            </a:r>
          </a:p>
          <a:p>
            <a:pPr eaLnBrk="1" hangingPunct="1"/>
            <a:r>
              <a:rPr lang="en-US" smtClean="0"/>
              <a:t>Phase 3 Implementation: 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In 2010 contacting ‘orphaned’ End Users directly…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C6E9F0-6828-4A10-9509-0A34A300BDE9}" type="slidenum">
              <a:rPr lang="en-US"/>
              <a:pPr/>
              <a:t>7</a:t>
            </a:fld>
            <a:endParaRPr lang="en-US"/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2007-01 Implementation Status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09700"/>
            <a:ext cx="8367712" cy="5324475"/>
          </a:xfrm>
        </p:spPr>
        <p:txBody>
          <a:bodyPr/>
          <a:lstStyle/>
          <a:p>
            <a:pPr eaLnBrk="1" hangingPunct="1">
              <a:buFont typeface="Times" pitchFamily="-110" charset="0"/>
              <a:buNone/>
            </a:pPr>
            <a:r>
              <a:rPr lang="en-US" smtClean="0"/>
              <a:t>As per 24-08-2009:</a:t>
            </a:r>
          </a:p>
          <a:p>
            <a:pPr eaLnBrk="1" hangingPunct="1"/>
            <a:r>
              <a:rPr lang="en-US" smtClean="0"/>
              <a:t>1935 (out of ca 4900) Registries have participated</a:t>
            </a:r>
          </a:p>
          <a:p>
            <a:pPr eaLnBrk="1" hangingPunct="1"/>
            <a:r>
              <a:rPr lang="en-US" smtClean="0"/>
              <a:t>9101 (out of ca 27k) Resources have status set</a:t>
            </a:r>
          </a:p>
          <a:p>
            <a:pPr eaLnBrk="1" hangingPunct="1"/>
            <a:r>
              <a:rPr lang="en-US" smtClean="0"/>
              <a:t>Timeline: 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LIRs to declare until 20 Sept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to deliver contracts until 31 Dec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BABF32-7E94-42F1-8DEE-35CD6539DD9F}" type="slidenum">
              <a:rPr lang="en-US"/>
              <a:pPr/>
              <a:t>8</a:t>
            </a:fld>
            <a:endParaRPr lang="en-US"/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330200"/>
            <a:ext cx="6811962" cy="636588"/>
          </a:xfrm>
        </p:spPr>
        <p:txBody>
          <a:bodyPr/>
          <a:lstStyle/>
          <a:p>
            <a:pPr eaLnBrk="1" hangingPunct="1"/>
            <a:r>
              <a:rPr lang="en-GB" smtClean="0"/>
              <a:t>Training &amp; IPv6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254125"/>
            <a:ext cx="8367712" cy="5324475"/>
          </a:xfrm>
        </p:spPr>
        <p:txBody>
          <a:bodyPr/>
          <a:lstStyle/>
          <a:p>
            <a:pPr eaLnBrk="1" hangingPunct="1"/>
            <a:r>
              <a:rPr lang="en-US" smtClean="0"/>
              <a:t>IPv6 testimonials </a:t>
            </a:r>
            <a:br>
              <a:rPr lang="en-US" smtClean="0"/>
            </a:br>
            <a:r>
              <a:rPr lang="en-US" smtClean="0"/>
              <a:t>(interviews with </a:t>
            </a:r>
            <a:br>
              <a:rPr lang="en-US" smtClean="0"/>
            </a:br>
            <a:r>
              <a:rPr lang="en-US" smtClean="0"/>
              <a:t>members from the </a:t>
            </a:r>
            <a:br>
              <a:rPr lang="en-US" smtClean="0"/>
            </a:br>
            <a:r>
              <a:rPr lang="en-US" smtClean="0"/>
              <a:t>community about their experiences with IPv6)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published on IPv6ActNow website and on YouTube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short </a:t>
            </a:r>
            <a:r>
              <a:rPr lang="en-US" i="1" smtClean="0">
                <a:ea typeface="ＭＳ Ｐゴシック" pitchFamily="-110" charset="-128"/>
              </a:rPr>
              <a:t>per-topic cuts</a:t>
            </a:r>
            <a:r>
              <a:rPr lang="en-US" smtClean="0">
                <a:ea typeface="ＭＳ Ｐゴシック" pitchFamily="-110" charset="-128"/>
              </a:rPr>
              <a:t> used during training courses, proven to be very popular, will also be published on our e-learning centre</a:t>
            </a:r>
          </a:p>
          <a:p>
            <a:pPr eaLnBrk="1" hangingPunct="1"/>
            <a:r>
              <a:rPr lang="en-US" smtClean="0"/>
              <a:t> IPv6 full day training course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launched in July in Russia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big success, all courses fully booked until end 2009</a:t>
            </a:r>
          </a:p>
          <a:p>
            <a:pPr eaLnBrk="1" hangingPunct="1"/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69" y="1058732"/>
            <a:ext cx="3879631" cy="1323639"/>
          </a:xfrm>
          <a:prstGeom prst="rect">
            <a:avLst/>
          </a:prstGeom>
          <a:effectLst>
            <a:outerShdw blurRad="50800" dist="139700" dir="2700000" sx="101000" sy="101000" algn="tl" rotWithShape="0">
              <a:srgbClr val="000000">
                <a:alpha val="43000"/>
              </a:srgbClr>
            </a:outerShdw>
            <a:softEdge rad="889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ARIN XXIV, 21 - 23 October 2009, Dearborn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3524BD-7B19-4569-A416-21F2CDBA77AC}" type="slidenum">
              <a:rPr lang="en-US"/>
              <a:pPr/>
              <a:t>9</a:t>
            </a:fld>
            <a:endParaRPr lang="en-US"/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-110" charset="-128"/>
              </a:rPr>
              <a:t>Axel Pawlik</a:t>
            </a: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E-Learning News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DNS SEC e-learning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first module published: DNS Basics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under construction: DNS Vulnerabilities</a:t>
            </a:r>
          </a:p>
          <a:p>
            <a:pPr eaLnBrk="1" hangingPunct="1"/>
            <a:r>
              <a:rPr lang="en-US" smtClean="0"/>
              <a:t>IPv6 e-learning</a:t>
            </a:r>
          </a:p>
          <a:p>
            <a:pPr lvl="1" eaLnBrk="1" hangingPunct="1"/>
            <a:r>
              <a:rPr lang="en-US" smtClean="0">
                <a:ea typeface="ＭＳ Ｐゴシック" pitchFamily="-110" charset="-128"/>
              </a:rPr>
              <a:t>in preparation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CC"/>
      </a:dk1>
      <a:lt1>
        <a:srgbClr val="FFFFFF"/>
      </a:lt1>
      <a:dk2>
        <a:srgbClr val="0000CC"/>
      </a:dk2>
      <a:lt2>
        <a:srgbClr val="CCECFF"/>
      </a:lt2>
      <a:accent1>
        <a:srgbClr val="0000CC"/>
      </a:accent1>
      <a:accent2>
        <a:srgbClr val="035D01"/>
      </a:accent2>
      <a:accent3>
        <a:srgbClr val="FFFFFF"/>
      </a:accent3>
      <a:accent4>
        <a:srgbClr val="0000AE"/>
      </a:accent4>
      <a:accent5>
        <a:srgbClr val="AAAAE2"/>
      </a:accent5>
      <a:accent6>
        <a:srgbClr val="025301"/>
      </a:accent6>
      <a:hlink>
        <a:srgbClr val="006600"/>
      </a:hlink>
      <a:folHlink>
        <a:srgbClr val="0000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>
            <a:ln>
              <a:noFill/>
            </a:ln>
            <a:solidFill>
              <a:srgbClr val="000099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>
            <a:ln>
              <a:noFill/>
            </a:ln>
            <a:solidFill>
              <a:srgbClr val="000099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688</Words>
  <Application>Microsoft Office PowerPoint</Application>
  <PresentationFormat>On-screen Show (4:3)</PresentationFormat>
  <Paragraphs>163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Update from the RIPE NCC</vt:lpstr>
      <vt:lpstr>Vital Statistics</vt:lpstr>
      <vt:lpstr>Planning for 2010</vt:lpstr>
      <vt:lpstr>Yet another k</vt:lpstr>
      <vt:lpstr>Information Services Developments</vt:lpstr>
      <vt:lpstr>Customer Service Highlight</vt:lpstr>
      <vt:lpstr>2007-01 Implementation Status</vt:lpstr>
      <vt:lpstr>Training &amp; IPv6</vt:lpstr>
      <vt:lpstr>E-Learning News</vt:lpstr>
      <vt:lpstr>Science Group</vt:lpstr>
      <vt:lpstr>New Tools Taking Shape</vt:lpstr>
      <vt:lpstr>RIPE Labs? Which RIPE Labs?</vt:lpstr>
      <vt:lpstr>External Relations and Communications</vt:lpstr>
      <vt:lpstr>Outreach</vt:lpstr>
      <vt:lpstr>Meetings</vt:lpstr>
      <vt:lpstr>Slide 16</vt:lpstr>
    </vt:vector>
  </TitlesOfParts>
  <Manager/>
  <Company>Ripe NCC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Ripe NCC</dc:creator>
  <cp:keywords/>
  <dc:description/>
  <cp:lastModifiedBy>sgordon</cp:lastModifiedBy>
  <cp:revision>30</cp:revision>
  <cp:lastPrinted>1904-01-01T00:00:00Z</cp:lastPrinted>
  <dcterms:created xsi:type="dcterms:W3CDTF">2009-10-21T18:33:03Z</dcterms:created>
  <dcterms:modified xsi:type="dcterms:W3CDTF">2009-11-03T14:53:49Z</dcterms:modified>
  <cp:category/>
</cp:coreProperties>
</file>