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70" r:id="rId3"/>
    <p:sldId id="259" r:id="rId4"/>
    <p:sldId id="260" r:id="rId5"/>
    <p:sldId id="261" r:id="rId6"/>
    <p:sldId id="265" r:id="rId7"/>
    <p:sldId id="266" r:id="rId8"/>
    <p:sldId id="268" r:id="rId9"/>
    <p:sldId id="269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113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79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B1CE32-F7E2-F04C-A0FC-6ECD566359EB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FB7DA5-DF8A-4D45-912A-F017FA181879}">
      <dgm:prSet custT="1"/>
      <dgm:spPr/>
      <dgm:t>
        <a:bodyPr/>
        <a:lstStyle/>
        <a:p>
          <a:pPr rtl="0"/>
          <a:r>
            <a:rPr lang="en-US" sz="2400" b="1" i="1" dirty="0" smtClean="0"/>
            <a:t>“During </a:t>
          </a:r>
          <a:r>
            <a:rPr lang="en-US" sz="2400" b="1" i="1" dirty="0" err="1" smtClean="0"/>
            <a:t>ARIN’s</a:t>
          </a:r>
          <a:r>
            <a:rPr lang="en-US" sz="2400" b="1" i="1" dirty="0" smtClean="0"/>
            <a:t> annual WHOIS POC validation, an e-mail will be sent to every POC in the WHOIS database.”</a:t>
          </a:r>
          <a:endParaRPr lang="en-US" sz="2400" b="1" i="1" dirty="0"/>
        </a:p>
      </dgm:t>
    </dgm:pt>
    <dgm:pt modelId="{A9BDB1C4-AFF8-EC4B-81BF-BE7F319AFDDF}" type="parTrans" cxnId="{A0E0DE2E-C82D-FE4F-986C-20B736263299}">
      <dgm:prSet/>
      <dgm:spPr/>
      <dgm:t>
        <a:bodyPr/>
        <a:lstStyle/>
        <a:p>
          <a:endParaRPr lang="en-US"/>
        </a:p>
      </dgm:t>
    </dgm:pt>
    <dgm:pt modelId="{51A4CAD7-75D8-8D41-8691-0BF783CF834B}" type="sibTrans" cxnId="{A0E0DE2E-C82D-FE4F-986C-20B736263299}">
      <dgm:prSet/>
      <dgm:spPr/>
      <dgm:t>
        <a:bodyPr/>
        <a:lstStyle/>
        <a:p>
          <a:endParaRPr lang="en-US"/>
        </a:p>
      </dgm:t>
    </dgm:pt>
    <dgm:pt modelId="{62549B43-D7E5-8040-9E05-981DCD0CA083}">
      <dgm:prSet custT="1"/>
      <dgm:spPr/>
      <dgm:t>
        <a:bodyPr/>
        <a:lstStyle/>
        <a:p>
          <a:pPr rtl="0"/>
          <a:r>
            <a:rPr lang="en-US" sz="2400" b="1" i="0" dirty="0" smtClean="0"/>
            <a:t>Key phrase here is the requirement to contact “every POC in the WHOIS database” </a:t>
          </a:r>
          <a:endParaRPr lang="en-US" sz="2400" dirty="0"/>
        </a:p>
      </dgm:t>
    </dgm:pt>
    <dgm:pt modelId="{5B16ED97-EEF9-1945-8F3D-BB27DF4D1778}" type="parTrans" cxnId="{E055C44B-394B-D14B-BA12-142B537D64FA}">
      <dgm:prSet/>
      <dgm:spPr/>
      <dgm:t>
        <a:bodyPr/>
        <a:lstStyle/>
        <a:p>
          <a:endParaRPr lang="en-US"/>
        </a:p>
      </dgm:t>
    </dgm:pt>
    <dgm:pt modelId="{8B2626C0-3502-1E4A-B333-C859AE7B65E4}" type="sibTrans" cxnId="{E055C44B-394B-D14B-BA12-142B537D64FA}">
      <dgm:prSet/>
      <dgm:spPr/>
      <dgm:t>
        <a:bodyPr/>
        <a:lstStyle/>
        <a:p>
          <a:endParaRPr lang="en-US"/>
        </a:p>
      </dgm:t>
    </dgm:pt>
    <dgm:pt modelId="{ECC3E3C0-0DE4-5B43-9E3D-6CDAA7717009}" type="pres">
      <dgm:prSet presAssocID="{F6B1CE32-F7E2-F04C-A0FC-6ECD566359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C7EC40-FABF-8142-BD94-5B248883BECB}" type="pres">
      <dgm:prSet presAssocID="{CAFB7DA5-DF8A-4D45-912A-F017FA181879}" presName="node" presStyleLbl="node1" presStyleIdx="0" presStyleCnt="2" custScaleY="118796" custLinFactNeighborX="-117" custLinFactNeighborY="-9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80B0C-3B34-C54F-A1AD-E73B7192C504}" type="pres">
      <dgm:prSet presAssocID="{51A4CAD7-75D8-8D41-8691-0BF783CF834B}" presName="sibTrans" presStyleLbl="sibTrans2D1" presStyleIdx="0" presStyleCnt="1"/>
      <dgm:spPr/>
      <dgm:t>
        <a:bodyPr/>
        <a:lstStyle/>
        <a:p>
          <a:endParaRPr lang="en-US"/>
        </a:p>
      </dgm:t>
    </dgm:pt>
    <dgm:pt modelId="{D39E808F-662D-434B-98F0-21207118CF44}" type="pres">
      <dgm:prSet presAssocID="{51A4CAD7-75D8-8D41-8691-0BF783CF834B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AEEB0A48-66ED-AB42-80B8-AA567729C24F}" type="pres">
      <dgm:prSet presAssocID="{62549B43-D7E5-8040-9E05-981DCD0CA083}" presName="node" presStyleLbl="node1" presStyleIdx="1" presStyleCnt="2" custScaleY="122038" custLinFactNeighborX="117" custLinFactNeighborY="-8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55C44B-394B-D14B-BA12-142B537D64FA}" srcId="{F6B1CE32-F7E2-F04C-A0FC-6ECD566359EB}" destId="{62549B43-D7E5-8040-9E05-981DCD0CA083}" srcOrd="1" destOrd="0" parTransId="{5B16ED97-EEF9-1945-8F3D-BB27DF4D1778}" sibTransId="{8B2626C0-3502-1E4A-B333-C859AE7B65E4}"/>
    <dgm:cxn modelId="{69B914B6-C468-0842-8171-775AEE73FF06}" type="presOf" srcId="{CAFB7DA5-DF8A-4D45-912A-F017FA181879}" destId="{ACC7EC40-FABF-8142-BD94-5B248883BECB}" srcOrd="0" destOrd="0" presId="urn:microsoft.com/office/officeart/2005/8/layout/process1"/>
    <dgm:cxn modelId="{A707F146-5AE8-DB40-B420-E8008D90289C}" type="presOf" srcId="{51A4CAD7-75D8-8D41-8691-0BF783CF834B}" destId="{D39E808F-662D-434B-98F0-21207118CF44}" srcOrd="1" destOrd="0" presId="urn:microsoft.com/office/officeart/2005/8/layout/process1"/>
    <dgm:cxn modelId="{A0E0DE2E-C82D-FE4F-986C-20B736263299}" srcId="{F6B1CE32-F7E2-F04C-A0FC-6ECD566359EB}" destId="{CAFB7DA5-DF8A-4D45-912A-F017FA181879}" srcOrd="0" destOrd="0" parTransId="{A9BDB1C4-AFF8-EC4B-81BF-BE7F319AFDDF}" sibTransId="{51A4CAD7-75D8-8D41-8691-0BF783CF834B}"/>
    <dgm:cxn modelId="{85678CD1-C5FC-1E4E-B252-188559ECECA3}" type="presOf" srcId="{F6B1CE32-F7E2-F04C-A0FC-6ECD566359EB}" destId="{ECC3E3C0-0DE4-5B43-9E3D-6CDAA7717009}" srcOrd="0" destOrd="0" presId="urn:microsoft.com/office/officeart/2005/8/layout/process1"/>
    <dgm:cxn modelId="{88E7EEB4-33C3-E843-ADC1-AC67699FE867}" type="presOf" srcId="{62549B43-D7E5-8040-9E05-981DCD0CA083}" destId="{AEEB0A48-66ED-AB42-80B8-AA567729C24F}" srcOrd="0" destOrd="0" presId="urn:microsoft.com/office/officeart/2005/8/layout/process1"/>
    <dgm:cxn modelId="{CDE1B1A5-D4F9-F44B-8963-90350B317C95}" type="presOf" srcId="{51A4CAD7-75D8-8D41-8691-0BF783CF834B}" destId="{C1380B0C-3B34-C54F-A1AD-E73B7192C504}" srcOrd="0" destOrd="0" presId="urn:microsoft.com/office/officeart/2005/8/layout/process1"/>
    <dgm:cxn modelId="{3EDCE68E-7E72-3042-BBB0-B59B11FD2556}" type="presParOf" srcId="{ECC3E3C0-0DE4-5B43-9E3D-6CDAA7717009}" destId="{ACC7EC40-FABF-8142-BD94-5B248883BECB}" srcOrd="0" destOrd="0" presId="urn:microsoft.com/office/officeart/2005/8/layout/process1"/>
    <dgm:cxn modelId="{820C45DE-450B-9448-B53B-98A8C3FD7DE4}" type="presParOf" srcId="{ECC3E3C0-0DE4-5B43-9E3D-6CDAA7717009}" destId="{C1380B0C-3B34-C54F-A1AD-E73B7192C504}" srcOrd="1" destOrd="0" presId="urn:microsoft.com/office/officeart/2005/8/layout/process1"/>
    <dgm:cxn modelId="{4934BB1A-20E5-C145-9B4D-9D72BF95045C}" type="presParOf" srcId="{C1380B0C-3B34-C54F-A1AD-E73B7192C504}" destId="{D39E808F-662D-434B-98F0-21207118CF44}" srcOrd="0" destOrd="0" presId="urn:microsoft.com/office/officeart/2005/8/layout/process1"/>
    <dgm:cxn modelId="{C0D61939-AD92-5D40-913C-8D7051923CEB}" type="presParOf" srcId="{ECC3E3C0-0DE4-5B43-9E3D-6CDAA7717009}" destId="{AEEB0A48-66ED-AB42-80B8-AA567729C24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92BE3D-E0D0-C44E-A9FF-04C4DD9537B7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FDD2D4-4879-4344-A718-CF559F9BD1AC}">
      <dgm:prSet custT="1"/>
      <dgm:spPr/>
      <dgm:t>
        <a:bodyPr/>
        <a:lstStyle/>
        <a:p>
          <a:pPr rtl="0"/>
          <a:r>
            <a:rPr lang="en-US" sz="2000" b="1" i="1" dirty="0" smtClean="0"/>
            <a:t>“ARIN will consider requests for the transfer of number resources in the case of mergers and acquisitions upon receipt of evidence that </a:t>
          </a:r>
          <a:r>
            <a:rPr lang="en-US" sz="2000" b="1" i="1" dirty="0" smtClean="0">
              <a:solidFill>
                <a:schemeClr val="bg1"/>
              </a:solidFill>
            </a:rPr>
            <a:t>the new entity has acquired </a:t>
          </a:r>
          <a:r>
            <a:rPr lang="en-US" sz="2000" b="1" i="1" dirty="0" smtClean="0">
              <a:solidFill>
                <a:srgbClr val="0000FF"/>
              </a:solidFill>
            </a:rPr>
            <a:t>the assets which had,</a:t>
          </a:r>
          <a:r>
            <a:rPr lang="en-US" sz="2000" b="1" i="1" dirty="0" smtClean="0"/>
            <a:t> </a:t>
          </a:r>
          <a:r>
            <a:rPr lang="en-US" sz="2000" b="1" i="1" dirty="0" smtClean="0">
              <a:solidFill>
                <a:srgbClr val="0000FF"/>
              </a:solidFill>
            </a:rPr>
            <a:t>as of the date of the acquisition or proposed reorganization, justified the current entity's use of the number resource”</a:t>
          </a:r>
          <a:endParaRPr lang="en-US" sz="2000" dirty="0">
            <a:solidFill>
              <a:srgbClr val="0000FF"/>
            </a:solidFill>
          </a:endParaRPr>
        </a:p>
      </dgm:t>
    </dgm:pt>
    <dgm:pt modelId="{A6010714-91C2-9F4A-966C-46EA2C376147}" type="parTrans" cxnId="{1DB21B9F-B281-CE48-B7BC-C1C206B00BE4}">
      <dgm:prSet/>
      <dgm:spPr/>
      <dgm:t>
        <a:bodyPr/>
        <a:lstStyle/>
        <a:p>
          <a:endParaRPr lang="en-US"/>
        </a:p>
      </dgm:t>
    </dgm:pt>
    <dgm:pt modelId="{50BFF346-92B8-BB4E-AA66-CACD932A6B60}" type="sibTrans" cxnId="{1DB21B9F-B281-CE48-B7BC-C1C206B00BE4}">
      <dgm:prSet/>
      <dgm:spPr/>
      <dgm:t>
        <a:bodyPr/>
        <a:lstStyle/>
        <a:p>
          <a:endParaRPr lang="en-US"/>
        </a:p>
      </dgm:t>
    </dgm:pt>
    <dgm:pt modelId="{DF5A4355-6FC6-644A-B4C2-DD5E408476F8}">
      <dgm:prSet/>
      <dgm:spPr/>
      <dgm:t>
        <a:bodyPr/>
        <a:lstStyle/>
        <a:p>
          <a:pPr rtl="0"/>
          <a:r>
            <a:rPr lang="en-US" b="1" i="0" dirty="0" smtClean="0"/>
            <a:t>This says that the assets being transferred  (e.g. customers or equipment) must have been using the resources at the time of the M&amp;A</a:t>
          </a:r>
          <a:endParaRPr lang="en-US" dirty="0"/>
        </a:p>
      </dgm:t>
    </dgm:pt>
    <dgm:pt modelId="{C659E0CA-C88A-4141-913E-57172FA609AF}" type="parTrans" cxnId="{79DA1518-28D6-3B41-A078-5EBE91F1B786}">
      <dgm:prSet/>
      <dgm:spPr/>
      <dgm:t>
        <a:bodyPr/>
        <a:lstStyle/>
        <a:p>
          <a:endParaRPr lang="en-US"/>
        </a:p>
      </dgm:t>
    </dgm:pt>
    <dgm:pt modelId="{0CF6D7F6-06DE-0E4A-B6FC-47D1898FDBB0}" type="sibTrans" cxnId="{79DA1518-28D6-3B41-A078-5EBE91F1B786}">
      <dgm:prSet/>
      <dgm:spPr/>
      <dgm:t>
        <a:bodyPr/>
        <a:lstStyle/>
        <a:p>
          <a:endParaRPr lang="en-US"/>
        </a:p>
      </dgm:t>
    </dgm:pt>
    <dgm:pt modelId="{553216EF-E38B-4D49-B317-61BC6AE3F4B0}" type="pres">
      <dgm:prSet presAssocID="{9792BE3D-E0D0-C44E-A9FF-04C4DD9537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6FDC6E-F435-CD4E-B3A3-FC0989C7CC92}" type="pres">
      <dgm:prSet presAssocID="{A6FDD2D4-4879-4344-A718-CF559F9BD1A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E7FD0E-CCD8-9544-8B0C-7AF87C2DF201}" type="pres">
      <dgm:prSet presAssocID="{50BFF346-92B8-BB4E-AA66-CACD932A6B60}" presName="sibTrans" presStyleLbl="sibTrans2D1" presStyleIdx="0" presStyleCnt="1"/>
      <dgm:spPr/>
      <dgm:t>
        <a:bodyPr/>
        <a:lstStyle/>
        <a:p>
          <a:endParaRPr lang="en-US"/>
        </a:p>
      </dgm:t>
    </dgm:pt>
    <dgm:pt modelId="{79257D0A-CB9F-044C-B921-891A6DD5F345}" type="pres">
      <dgm:prSet presAssocID="{50BFF346-92B8-BB4E-AA66-CACD932A6B6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823AC79B-52D7-2D43-81B9-439448730749}" type="pres">
      <dgm:prSet presAssocID="{DF5A4355-6FC6-644A-B4C2-DD5E408476F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DA1518-28D6-3B41-A078-5EBE91F1B786}" srcId="{9792BE3D-E0D0-C44E-A9FF-04C4DD9537B7}" destId="{DF5A4355-6FC6-644A-B4C2-DD5E408476F8}" srcOrd="1" destOrd="0" parTransId="{C659E0CA-C88A-4141-913E-57172FA609AF}" sibTransId="{0CF6D7F6-06DE-0E4A-B6FC-47D1898FDBB0}"/>
    <dgm:cxn modelId="{1DB21B9F-B281-CE48-B7BC-C1C206B00BE4}" srcId="{9792BE3D-E0D0-C44E-A9FF-04C4DD9537B7}" destId="{A6FDD2D4-4879-4344-A718-CF559F9BD1AC}" srcOrd="0" destOrd="0" parTransId="{A6010714-91C2-9F4A-966C-46EA2C376147}" sibTransId="{50BFF346-92B8-BB4E-AA66-CACD932A6B60}"/>
    <dgm:cxn modelId="{19924A19-0492-5340-A0A6-7527B30ED32B}" type="presOf" srcId="{50BFF346-92B8-BB4E-AA66-CACD932A6B60}" destId="{B6E7FD0E-CCD8-9544-8B0C-7AF87C2DF201}" srcOrd="0" destOrd="0" presId="urn:microsoft.com/office/officeart/2005/8/layout/process1"/>
    <dgm:cxn modelId="{0D74B117-F4AC-8C4A-9212-B2D5316F29DC}" type="presOf" srcId="{50BFF346-92B8-BB4E-AA66-CACD932A6B60}" destId="{79257D0A-CB9F-044C-B921-891A6DD5F345}" srcOrd="1" destOrd="0" presId="urn:microsoft.com/office/officeart/2005/8/layout/process1"/>
    <dgm:cxn modelId="{CC22981B-5E82-0F4B-9028-FAA01BD24B00}" type="presOf" srcId="{9792BE3D-E0D0-C44E-A9FF-04C4DD9537B7}" destId="{553216EF-E38B-4D49-B317-61BC6AE3F4B0}" srcOrd="0" destOrd="0" presId="urn:microsoft.com/office/officeart/2005/8/layout/process1"/>
    <dgm:cxn modelId="{CD7A33CC-780A-D844-A7E3-0D95FFA1C834}" type="presOf" srcId="{A6FDD2D4-4879-4344-A718-CF559F9BD1AC}" destId="{5B6FDC6E-F435-CD4E-B3A3-FC0989C7CC92}" srcOrd="0" destOrd="0" presId="urn:microsoft.com/office/officeart/2005/8/layout/process1"/>
    <dgm:cxn modelId="{21E35AB0-D7C1-134C-9ECA-339172BF2E0E}" type="presOf" srcId="{DF5A4355-6FC6-644A-B4C2-DD5E408476F8}" destId="{823AC79B-52D7-2D43-81B9-439448730749}" srcOrd="0" destOrd="0" presId="urn:microsoft.com/office/officeart/2005/8/layout/process1"/>
    <dgm:cxn modelId="{BB4401C9-FD72-0540-9B87-7EA8B9616A71}" type="presParOf" srcId="{553216EF-E38B-4D49-B317-61BC6AE3F4B0}" destId="{5B6FDC6E-F435-CD4E-B3A3-FC0989C7CC92}" srcOrd="0" destOrd="0" presId="urn:microsoft.com/office/officeart/2005/8/layout/process1"/>
    <dgm:cxn modelId="{816F0C3C-594A-554F-998D-DC1DC2E5554D}" type="presParOf" srcId="{553216EF-E38B-4D49-B317-61BC6AE3F4B0}" destId="{B6E7FD0E-CCD8-9544-8B0C-7AF87C2DF201}" srcOrd="1" destOrd="0" presId="urn:microsoft.com/office/officeart/2005/8/layout/process1"/>
    <dgm:cxn modelId="{019F3AF4-ED67-FA46-AD01-92657D061D6C}" type="presParOf" srcId="{B6E7FD0E-CCD8-9544-8B0C-7AF87C2DF201}" destId="{79257D0A-CB9F-044C-B921-891A6DD5F345}" srcOrd="0" destOrd="0" presId="urn:microsoft.com/office/officeart/2005/8/layout/process1"/>
    <dgm:cxn modelId="{35995FF0-E037-3445-A1C1-64259E4D543C}" type="presParOf" srcId="{553216EF-E38B-4D49-B317-61BC6AE3F4B0}" destId="{823AC79B-52D7-2D43-81B9-43944873074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C7EC40-FABF-8142-BD94-5B248883BECB}">
      <dsp:nvSpPr>
        <dsp:cNvPr id="0" name=""/>
        <dsp:cNvSpPr/>
      </dsp:nvSpPr>
      <dsp:spPr>
        <a:xfrm>
          <a:off x="3" y="355612"/>
          <a:ext cx="3427660" cy="24431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“During </a:t>
          </a:r>
          <a:r>
            <a:rPr lang="en-US" sz="2400" b="1" i="1" kern="1200" dirty="0" err="1" smtClean="0"/>
            <a:t>ARIN’s</a:t>
          </a:r>
          <a:r>
            <a:rPr lang="en-US" sz="2400" b="1" i="1" kern="1200" dirty="0" smtClean="0"/>
            <a:t> annual WHOIS POC validation, an e-mail will be sent to every POC in the WHOIS database.”</a:t>
          </a:r>
          <a:endParaRPr lang="en-US" sz="2400" b="1" i="1" kern="1200" dirty="0"/>
        </a:p>
      </dsp:txBody>
      <dsp:txXfrm>
        <a:off x="3" y="355612"/>
        <a:ext cx="3427660" cy="2443154"/>
      </dsp:txXfrm>
    </dsp:sp>
    <dsp:sp modelId="{C1380B0C-3B34-C54F-A1AD-E73B7192C504}">
      <dsp:nvSpPr>
        <dsp:cNvPr id="0" name=""/>
        <dsp:cNvSpPr/>
      </dsp:nvSpPr>
      <dsp:spPr>
        <a:xfrm rot="27267">
          <a:off x="3771220" y="1171366"/>
          <a:ext cx="728387" cy="8500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27267">
        <a:off x="3771220" y="1171366"/>
        <a:ext cx="728387" cy="850059"/>
      </dsp:txXfrm>
    </dsp:sp>
    <dsp:sp modelId="{AEEB0A48-66ED-AB42-80B8-AA567729C24F}">
      <dsp:nvSpPr>
        <dsp:cNvPr id="0" name=""/>
        <dsp:cNvSpPr/>
      </dsp:nvSpPr>
      <dsp:spPr>
        <a:xfrm>
          <a:off x="4801936" y="360362"/>
          <a:ext cx="3427660" cy="2509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/>
            <a:t>Key phrase here is the requirement to contact “every POC in the WHOIS database” </a:t>
          </a:r>
          <a:endParaRPr lang="en-US" sz="2400" kern="1200" dirty="0"/>
        </a:p>
      </dsp:txBody>
      <dsp:txXfrm>
        <a:off x="4801936" y="360362"/>
        <a:ext cx="3427660" cy="25098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6FDC6E-F435-CD4E-B3A3-FC0989C7CC92}">
      <dsp:nvSpPr>
        <dsp:cNvPr id="0" name=""/>
        <dsp:cNvSpPr/>
      </dsp:nvSpPr>
      <dsp:spPr>
        <a:xfrm>
          <a:off x="1607" y="591830"/>
          <a:ext cx="3427660" cy="35026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“ARIN will consider requests for the transfer of number resources in the case of mergers and acquisitions upon receipt of evidence that </a:t>
          </a:r>
          <a:r>
            <a:rPr lang="en-US" sz="2000" b="1" i="1" kern="1200" dirty="0" smtClean="0">
              <a:solidFill>
                <a:schemeClr val="bg1"/>
              </a:solidFill>
            </a:rPr>
            <a:t>the new entity has acquired </a:t>
          </a:r>
          <a:r>
            <a:rPr lang="en-US" sz="2000" b="1" i="1" kern="1200" dirty="0" smtClean="0">
              <a:solidFill>
                <a:srgbClr val="0000FF"/>
              </a:solidFill>
            </a:rPr>
            <a:t>the assets which had,</a:t>
          </a:r>
          <a:r>
            <a:rPr lang="en-US" sz="2000" b="1" i="1" kern="1200" dirty="0" smtClean="0"/>
            <a:t> </a:t>
          </a:r>
          <a:r>
            <a:rPr lang="en-US" sz="2000" b="1" i="1" kern="1200" dirty="0" smtClean="0">
              <a:solidFill>
                <a:srgbClr val="0000FF"/>
              </a:solidFill>
            </a:rPr>
            <a:t>as of the date of the acquisition or proposed reorganization, justified the current entity's use of the number resource”</a:t>
          </a:r>
          <a:endParaRPr lang="en-US" sz="2000" kern="1200" dirty="0">
            <a:solidFill>
              <a:srgbClr val="0000FF"/>
            </a:solidFill>
          </a:endParaRPr>
        </a:p>
      </dsp:txBody>
      <dsp:txXfrm>
        <a:off x="1607" y="591830"/>
        <a:ext cx="3427660" cy="3502640"/>
      </dsp:txXfrm>
    </dsp:sp>
    <dsp:sp modelId="{B6E7FD0E-CCD8-9544-8B0C-7AF87C2DF201}">
      <dsp:nvSpPr>
        <dsp:cNvPr id="0" name=""/>
        <dsp:cNvSpPr/>
      </dsp:nvSpPr>
      <dsp:spPr>
        <a:xfrm>
          <a:off x="3772033" y="1918120"/>
          <a:ext cx="726664" cy="8500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772033" y="1918120"/>
        <a:ext cx="726664" cy="850059"/>
      </dsp:txXfrm>
    </dsp:sp>
    <dsp:sp modelId="{823AC79B-52D7-2D43-81B9-439448730749}">
      <dsp:nvSpPr>
        <dsp:cNvPr id="0" name=""/>
        <dsp:cNvSpPr/>
      </dsp:nvSpPr>
      <dsp:spPr>
        <a:xfrm>
          <a:off x="4800332" y="591830"/>
          <a:ext cx="3427660" cy="35026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i="0" kern="1200" dirty="0" smtClean="0"/>
            <a:t>This says that the assets being transferred  (e.g. customers or equipment) must have been using the resources at the time of the M&amp;A</a:t>
          </a:r>
          <a:endParaRPr lang="en-US" sz="2700" kern="1200" dirty="0"/>
        </a:p>
      </dsp:txBody>
      <dsp:txXfrm>
        <a:off x="4800332" y="591830"/>
        <a:ext cx="3427660" cy="3502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CB98DF-CC46-4062-8D2B-25AD33099C99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EA17B2-95D3-4B23-9F5C-5A407A3B7A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108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B16376-8725-4778-9B09-B7AB3659AC63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D1D57B-F980-469B-B3F7-08F5621ED5B4}" type="slidenum">
              <a:rPr lang="en-US"/>
              <a:pPr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10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earborn_ppt3.wmf"/>
          <p:cNvPicPr>
            <a:picLocks noChangeAspect="1"/>
          </p:cNvPicPr>
          <p:nvPr userDrawn="1"/>
        </p:nvPicPr>
        <p:blipFill>
          <a:blip r:embed="rId2"/>
          <a:srcRect l="555" r="1312"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622300"/>
            <a:ext cx="8153400" cy="1003300"/>
          </a:xfrm>
        </p:spPr>
        <p:txBody>
          <a:bodyPr>
            <a:noAutofit/>
          </a:bodyPr>
          <a:lstStyle>
            <a:lvl1pPr algn="l">
              <a:defRPr sz="55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1917700"/>
            <a:ext cx="6400800" cy="698500"/>
          </a:xfrm>
        </p:spPr>
        <p:txBody>
          <a:bodyPr/>
          <a:lstStyle>
            <a:lvl1pPr marL="0" indent="0" algn="l">
              <a:buNone/>
              <a:defRPr b="1" i="1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4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1"/>
            <a:ext cx="8229600" cy="43307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  <a:lvl2pPr>
              <a:defRPr b="1" i="0">
                <a:latin typeface="Century Gothic"/>
                <a:cs typeface="Century Gothic"/>
              </a:defRPr>
            </a:lvl2pPr>
            <a:lvl3pPr>
              <a:defRPr b="1" i="0">
                <a:latin typeface="Century Gothic"/>
                <a:cs typeface="Century Gothic"/>
              </a:defRPr>
            </a:lvl3pPr>
            <a:lvl4pPr>
              <a:defRPr b="1" i="0">
                <a:latin typeface="Century Gothic"/>
                <a:cs typeface="Century Gothic"/>
              </a:defRPr>
            </a:lvl4pPr>
            <a:lvl5pPr>
              <a:defRPr b="1" i="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6613"/>
            <a:ext cx="4040188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6375"/>
            <a:ext cx="4040188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6613"/>
            <a:ext cx="4041775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6375"/>
            <a:ext cx="4041775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 b="1" i="0">
                <a:latin typeface="Century Gothic"/>
                <a:cs typeface="Century Gothic"/>
              </a:defRPr>
            </a:lvl1pPr>
            <a:lvl2pPr>
              <a:defRPr sz="2800" b="1" i="0">
                <a:latin typeface="Century Gothic"/>
                <a:cs typeface="Century Gothic"/>
              </a:defRPr>
            </a:lvl2pPr>
            <a:lvl3pPr>
              <a:defRPr sz="2400" b="1" i="0">
                <a:latin typeface="Century Gothic"/>
                <a:cs typeface="Century Gothic"/>
              </a:defRPr>
            </a:lvl3pPr>
            <a:lvl4pPr>
              <a:defRPr sz="2000" b="1" i="0">
                <a:latin typeface="Century Gothic"/>
                <a:cs typeface="Century Gothic"/>
              </a:defRPr>
            </a:lvl4pPr>
            <a:lvl5pPr>
              <a:defRPr sz="2000" b="1" i="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4300"/>
            <a:ext cx="5486400" cy="566738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64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 b="1" i="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1038"/>
            <a:ext cx="5486400" cy="804862"/>
          </a:xfrm>
        </p:spPr>
        <p:txBody>
          <a:bodyPr/>
          <a:lstStyle>
            <a:lvl1pPr marL="0" indent="0">
              <a:buNone/>
              <a:defRPr sz="1400" b="1" i="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9610812E-E646-448C-B7EB-F35CC52E0BFC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7FAA023D-01E0-4A91-B92A-92479ABF5D8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dearborn_ppt2.wmf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-1588"/>
            <a:ext cx="9144000" cy="675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ctrTitle"/>
          </p:nvPr>
        </p:nvSpPr>
        <p:spPr>
          <a:xfrm>
            <a:off x="495300" y="996950"/>
            <a:ext cx="8153400" cy="1320800"/>
          </a:xfrm>
        </p:spPr>
        <p:txBody>
          <a:bodyPr/>
          <a:lstStyle/>
          <a:p>
            <a:pPr eaLnBrk="1" hangingPunct="1"/>
            <a:r>
              <a:rPr lang="en-US" sz="7200" smtClean="0">
                <a:latin typeface="Century Gothic" pitchFamily="-108" charset="0"/>
                <a:ea typeface="ＭＳ Ｐゴシック" pitchFamily="-108" charset="-128"/>
              </a:rPr>
              <a:t>Policy Experience Report</a:t>
            </a:r>
          </a:p>
        </p:txBody>
      </p:sp>
      <p:sp>
        <p:nvSpPr>
          <p:cNvPr id="12291" name="Subtitle 7"/>
          <p:cNvSpPr>
            <a:spLocks noGrp="1"/>
          </p:cNvSpPr>
          <p:nvPr>
            <p:ph type="subTitle" idx="1"/>
          </p:nvPr>
        </p:nvSpPr>
        <p:spPr>
          <a:xfrm>
            <a:off x="495300" y="5086350"/>
            <a:ext cx="6400800" cy="6985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Century Gothic" pitchFamily="-108" charset="0"/>
                <a:ea typeface="ＭＳ Ｐゴシック" pitchFamily="-108" charset="-128"/>
              </a:rPr>
              <a:t>Leslie Nobile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968375"/>
            <a:ext cx="8229600" cy="931863"/>
          </a:xfrm>
        </p:spPr>
        <p:txBody>
          <a:bodyPr/>
          <a:lstStyle/>
          <a:p>
            <a:r>
              <a:rPr lang="en-US" sz="4800" smtClean="0">
                <a:latin typeface="Century Gothic" pitchFamily="-108" charset="0"/>
                <a:ea typeface="ＭＳ Ｐゴシック" pitchFamily="-108" charset="-128"/>
              </a:rPr>
              <a:t>Issues &amp; Questions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900238"/>
            <a:ext cx="82296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smtClean="0">
                <a:latin typeface="Century Gothic" pitchFamily="-108" charset="0"/>
                <a:ea typeface="ＭＳ Ｐゴシック" pitchFamily="-108" charset="-128"/>
              </a:rPr>
              <a:t>Text could be made more clear</a:t>
            </a:r>
          </a:p>
          <a:p>
            <a:r>
              <a:rPr lang="en-US" sz="2600" smtClean="0">
                <a:latin typeface="Century Gothic" pitchFamily="-108" charset="0"/>
                <a:ea typeface="ＭＳ Ｐゴシック" pitchFamily="-108" charset="-128"/>
              </a:rPr>
              <a:t>Transfer requests often come in years later, difficult to know how resources were being used at the time of the M&amp;A</a:t>
            </a:r>
          </a:p>
          <a:p>
            <a:pPr lvl="1"/>
            <a:r>
              <a:rPr lang="en-US" sz="2000" smtClean="0">
                <a:latin typeface="Century Gothic" pitchFamily="-108" charset="0"/>
                <a:ea typeface="ＭＳ Ｐゴシック" pitchFamily="-108" charset="-128"/>
              </a:rPr>
              <a:t>Should utilization at the time of the transfer request be considered?</a:t>
            </a:r>
          </a:p>
          <a:p>
            <a:pPr lvl="1">
              <a:spcAft>
                <a:spcPts val="600"/>
              </a:spcAft>
            </a:pPr>
            <a:r>
              <a:rPr lang="en-US" sz="2000" smtClean="0">
                <a:latin typeface="Century Gothic" pitchFamily="-108" charset="0"/>
                <a:ea typeface="ＭＳ Ｐゴシック" pitchFamily="-108" charset="-128"/>
              </a:rPr>
              <a:t>If there is little or no utilization, should future use count?</a:t>
            </a:r>
          </a:p>
          <a:p>
            <a:r>
              <a:rPr lang="en-US" sz="2600" smtClean="0">
                <a:latin typeface="Century Gothic" pitchFamily="-108" charset="0"/>
                <a:ea typeface="ＭＳ Ｐゴシック" pitchFamily="-108" charset="-128"/>
              </a:rPr>
              <a:t>The more stringent the requirements, the more likely the transfers are to be abandoned and the ARIN data inaccurate (currently 60 – 75% of transfers get abandoned)</a:t>
            </a:r>
          </a:p>
          <a:p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  <a:p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17575"/>
            <a:ext cx="8229600" cy="1143000"/>
          </a:xfrm>
        </p:spPr>
        <p:txBody>
          <a:bodyPr/>
          <a:lstStyle/>
          <a:p>
            <a:r>
              <a:rPr lang="en-US" sz="4800" smtClean="0">
                <a:latin typeface="Century Gothic" pitchFamily="-108" charset="0"/>
                <a:ea typeface="ＭＳ Ｐゴシック" pitchFamily="-108" charset="-128"/>
              </a:rPr>
              <a:t>Current Practice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5132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Focus is on completing transfers and getting accurate data in WHOIS</a:t>
            </a:r>
          </a:p>
          <a:p>
            <a:pPr>
              <a:spcAft>
                <a:spcPts val="1800"/>
              </a:spcAft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Typically, if transfers have proper documentation but resources are under-utilized, staff requests return of those resources but will approve request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917575"/>
            <a:ext cx="8229600" cy="1143000"/>
          </a:xfrm>
        </p:spPr>
        <p:txBody>
          <a:bodyPr/>
          <a:lstStyle/>
          <a:p>
            <a:r>
              <a:rPr lang="en-US" sz="4800" smtClean="0">
                <a:latin typeface="Century Gothic" pitchFamily="-108" charset="0"/>
                <a:ea typeface="ＭＳ Ｐゴシック" pitchFamily="-108" charset="-128"/>
              </a:rPr>
              <a:t>Recommendations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513263"/>
          </a:xfrm>
        </p:spPr>
        <p:txBody>
          <a:bodyPr/>
          <a:lstStyle/>
          <a:p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Liberalize the utilization requirements  by allowing any of the following: </a:t>
            </a:r>
          </a:p>
          <a:p>
            <a:pPr lvl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The resources being transferred must be in use at the time of the M&amp;A </a:t>
            </a:r>
            <a:r>
              <a:rPr lang="en-US" i="1" smtClean="0">
                <a:solidFill>
                  <a:srgbClr val="0000FF"/>
                </a:solidFill>
                <a:latin typeface="Century Gothic" pitchFamily="-108" charset="0"/>
                <a:ea typeface="ＭＳ Ｐゴシック" pitchFamily="-108" charset="-128"/>
              </a:rPr>
              <a:t>OR</a:t>
            </a:r>
          </a:p>
          <a:p>
            <a:pPr lvl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In use at the time the transfer request is submitted to ARIN </a:t>
            </a:r>
            <a:r>
              <a:rPr lang="en-US" i="1" smtClean="0">
                <a:solidFill>
                  <a:srgbClr val="0000FF"/>
                </a:solidFill>
                <a:latin typeface="Century Gothic" pitchFamily="-108" charset="0"/>
                <a:ea typeface="ＭＳ Ｐゴシック" pitchFamily="-108" charset="-128"/>
              </a:rPr>
              <a:t>OR</a:t>
            </a:r>
          </a:p>
          <a:p>
            <a:pPr lvl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 if not in use, the new entity must demonstrate how the resources will be utilized within 12 months.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36538" y="922338"/>
            <a:ext cx="4200525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The PDP Cycle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4330700"/>
          </a:xfrm>
        </p:spPr>
        <p:txBody>
          <a:bodyPr/>
          <a:lstStyle/>
          <a:p>
            <a:pPr marL="514350" indent="-514350" eaLnBrk="1" hangingPunct="1">
              <a:spcAft>
                <a:spcPts val="1200"/>
              </a:spcAft>
              <a:buFont typeface="Arial" charset="0"/>
              <a:buNone/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Need</a:t>
            </a:r>
          </a:p>
          <a:p>
            <a:pPr marL="514350" indent="-514350" eaLnBrk="1" hangingPunct="1">
              <a:spcAft>
                <a:spcPts val="1200"/>
              </a:spcAft>
              <a:buFont typeface="Arial" charset="0"/>
              <a:buNone/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Discuss</a:t>
            </a:r>
          </a:p>
          <a:p>
            <a:pPr marL="514350" indent="-514350" eaLnBrk="1" hangingPunct="1">
              <a:spcAft>
                <a:spcPts val="1200"/>
              </a:spcAft>
              <a:buFont typeface="Arial" charset="0"/>
              <a:buNone/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Consensus</a:t>
            </a:r>
          </a:p>
          <a:p>
            <a:pPr marL="514350" indent="-514350" eaLnBrk="1" hangingPunct="1">
              <a:spcAft>
                <a:spcPts val="1200"/>
              </a:spcAft>
              <a:buFont typeface="Arial" charset="0"/>
              <a:buNone/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Implement</a:t>
            </a:r>
          </a:p>
          <a:p>
            <a:pPr marL="514350" indent="-514350" eaLnBrk="1" hangingPunct="1">
              <a:spcAft>
                <a:spcPts val="2400"/>
              </a:spcAft>
              <a:buFont typeface="Arial" charset="0"/>
              <a:buNone/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Evaluate</a:t>
            </a:r>
          </a:p>
          <a:p>
            <a:pPr marL="514350" indent="-514350">
              <a:buFont typeface="Arial" charset="0"/>
              <a:buNone/>
            </a:pPr>
            <a:r>
              <a:rPr lang="en-US" sz="2800" smtClean="0">
                <a:solidFill>
                  <a:srgbClr val="0099D0"/>
                </a:solidFill>
                <a:latin typeface="Century Gothic" pitchFamily="-108" charset="0"/>
                <a:ea typeface="ＭＳ Ｐゴシック" pitchFamily="-108" charset="-128"/>
              </a:rPr>
              <a:t>https://www.arin.net/policy/pdp.html</a:t>
            </a:r>
          </a:p>
        </p:txBody>
      </p:sp>
      <p:pic>
        <p:nvPicPr>
          <p:cNvPr id="13316" name="Picture 14" descr="5steps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5963" y="1320800"/>
            <a:ext cx="5430837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973263"/>
            <a:ext cx="8686800" cy="4122737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Review existing policies</a:t>
            </a:r>
          </a:p>
          <a:p>
            <a:pPr lvl="1">
              <a:spcAft>
                <a:spcPts val="600"/>
              </a:spcAft>
            </a:pPr>
            <a:r>
              <a:rPr lang="en-US" sz="2400" smtClean="0">
                <a:latin typeface="Century Gothic" pitchFamily="-108" charset="0"/>
                <a:ea typeface="ＭＳ Ｐゴシック" pitchFamily="-108" charset="-128"/>
              </a:rPr>
              <a:t>Ambiguous text/Inconsistencies/Gaps/Effectiveness</a:t>
            </a:r>
          </a:p>
          <a:p>
            <a:pPr eaLnBrk="1" hangingPunct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Identify areas where new or modified policy may be needed</a:t>
            </a:r>
          </a:p>
          <a:p>
            <a:pPr lvl="1" eaLnBrk="1" hangingPunct="1"/>
            <a:r>
              <a:rPr lang="en-US" sz="2400" smtClean="0">
                <a:latin typeface="Century Gothic" pitchFamily="-108" charset="0"/>
                <a:ea typeface="ＭＳ Ｐゴシック" pitchFamily="-108" charset="-128"/>
              </a:rPr>
              <a:t>Operational experience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smtClean="0">
                <a:latin typeface="Century Gothic" pitchFamily="-108" charset="0"/>
                <a:ea typeface="ＭＳ Ｐゴシック" pitchFamily="-108" charset="-128"/>
              </a:rPr>
              <a:t>Customer feedback</a:t>
            </a:r>
          </a:p>
          <a:p>
            <a:pPr eaLnBrk="1" hangingPunct="1">
              <a:spcAft>
                <a:spcPts val="600"/>
              </a:spcAft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 Provide feedback to community</a:t>
            </a:r>
          </a:p>
          <a:p>
            <a:pPr eaLnBrk="1" hangingPunct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 Make recommendations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8238"/>
            <a:ext cx="8348663" cy="784225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entury Gothic" pitchFamily="-108" charset="0"/>
                <a:ea typeface="ＭＳ Ｐゴシック" pitchFamily="-108" charset="-128"/>
              </a:rPr>
              <a:t>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84400"/>
            <a:ext cx="8458200" cy="2209800"/>
          </a:xfrm>
        </p:spPr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Identify Invalid WHOIS POCs (2008-7)</a:t>
            </a:r>
          </a:p>
          <a:p>
            <a:pPr eaLnBrk="1" hangingPunct="1">
              <a:spcAft>
                <a:spcPts val="2400"/>
              </a:spcAft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M&amp;A Transfers (NRPM 8.2)</a:t>
            </a:r>
          </a:p>
          <a:p>
            <a:pPr eaLnBrk="1" hangingPunct="1">
              <a:spcAft>
                <a:spcPts val="2400"/>
              </a:spcAft>
            </a:pPr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  <a:p>
            <a:pPr eaLnBrk="1" hangingPunct="1">
              <a:spcAft>
                <a:spcPts val="2400"/>
              </a:spcAft>
            </a:pPr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  <a:p>
            <a:pPr eaLnBrk="1" hangingPunct="1">
              <a:spcAft>
                <a:spcPts val="2400"/>
              </a:spcAft>
            </a:pPr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  <a:p>
            <a:pPr eaLnBrk="1" hangingPunct="1">
              <a:spcAft>
                <a:spcPts val="2400"/>
              </a:spcAft>
            </a:pPr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  <a:p>
            <a:pPr eaLnBrk="1" hangingPunct="1">
              <a:spcAft>
                <a:spcPts val="2400"/>
              </a:spcAft>
            </a:pPr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7438"/>
            <a:ext cx="7721600" cy="868362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entury Gothic" pitchFamily="-108" charset="0"/>
                <a:ea typeface="ＭＳ Ｐゴシック" pitchFamily="-108" charset="-128"/>
              </a:rPr>
              <a:t>Policies Reviewed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163638"/>
            <a:ext cx="8229600" cy="1325562"/>
          </a:xfrm>
        </p:spPr>
        <p:txBody>
          <a:bodyPr/>
          <a:lstStyle/>
          <a:p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/>
            </a:r>
            <a:br>
              <a:rPr lang="en-US" smtClean="0">
                <a:latin typeface="Century Gothic" pitchFamily="-108" charset="0"/>
                <a:ea typeface="ＭＳ Ｐゴシック" pitchFamily="-108" charset="-128"/>
              </a:rPr>
            </a:b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Identify Invalid WHOIS POCs (2008-7)</a:t>
            </a:r>
            <a:br>
              <a:rPr lang="en-US" smtClean="0">
                <a:latin typeface="Century Gothic" pitchFamily="-108" charset="0"/>
                <a:ea typeface="ＭＳ Ｐゴシック" pitchFamily="-108" charset="-128"/>
              </a:rPr>
            </a:br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725738"/>
          <a:ext cx="8229600" cy="356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42900" y="1023938"/>
            <a:ext cx="8229600" cy="9906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entury Gothic" pitchFamily="-108" charset="0"/>
                <a:ea typeface="ＭＳ Ｐゴシック" pitchFamily="-108" charset="-128"/>
              </a:rPr>
              <a:t>WHOIS Clean Up Project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2065338"/>
            <a:ext cx="8229600" cy="41783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ARIN did a trial run this year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600" smtClean="0">
                <a:latin typeface="Century Gothic" pitchFamily="-108" charset="0"/>
                <a:ea typeface="ＭＳ Ｐゴシック" pitchFamily="-108" charset="-128"/>
              </a:rPr>
              <a:t>E-mailed all registered POCs with direct resources (IPv4, IPv6, ASNs)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600" smtClean="0">
                <a:latin typeface="Century Gothic" pitchFamily="-108" charset="0"/>
                <a:ea typeface="ＭＳ Ｐゴシック" pitchFamily="-108" charset="-128"/>
              </a:rPr>
              <a:t>Contacted 42,920 POCs with direct resources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600" smtClean="0">
                <a:latin typeface="Century Gothic" pitchFamily="-108" charset="0"/>
                <a:ea typeface="ＭＳ Ｐゴシック" pitchFamily="-108" charset="-128"/>
              </a:rPr>
              <a:t>~4 months to complete (staggered mailings)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600" smtClean="0">
                <a:latin typeface="Century Gothic" pitchFamily="-108" charset="0"/>
                <a:ea typeface="ＭＳ Ｐゴシック" pitchFamily="-108" charset="-128"/>
              </a:rPr>
              <a:t>~4% response rate overall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600" smtClean="0">
                <a:latin typeface="Century Gothic" pitchFamily="-108" charset="0"/>
                <a:ea typeface="ＭＳ Ｐゴシック" pitchFamily="-108" charset="-128"/>
              </a:rPr>
              <a:t>Still ~359,000 POCs with reassignments left to contact</a:t>
            </a:r>
          </a:p>
          <a:p>
            <a:pPr lvl="1" eaLnBrk="1" hangingPunct="1">
              <a:spcAft>
                <a:spcPts val="600"/>
              </a:spcAft>
            </a:pPr>
            <a:endParaRPr lang="en-US" sz="2000" smtClean="0">
              <a:latin typeface="Century Gothic" pitchFamily="-108" charset="0"/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985838"/>
            <a:ext cx="8229600" cy="944562"/>
          </a:xfrm>
        </p:spPr>
        <p:txBody>
          <a:bodyPr/>
          <a:lstStyle/>
          <a:p>
            <a:r>
              <a:rPr lang="en-US" sz="4800" smtClean="0">
                <a:latin typeface="Century Gothic" pitchFamily="-108" charset="0"/>
                <a:ea typeface="ＭＳ Ｐゴシック" pitchFamily="-108" charset="-128"/>
              </a:rPr>
              <a:t>Issues &amp; Questions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963738"/>
            <a:ext cx="8229600" cy="4470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smtClean="0">
                <a:latin typeface="Century Gothic" pitchFamily="-108" charset="0"/>
                <a:ea typeface="ＭＳ Ｐゴシック" pitchFamily="-108" charset="-128"/>
              </a:rPr>
              <a:t>Based on recent POC clean up effort, could take up to ~33 months to contact 359,000  POCs with reassignments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latin typeface="Century Gothic" pitchFamily="-108" charset="0"/>
                <a:ea typeface="ＭＳ Ｐゴシック" pitchFamily="-108" charset="-128"/>
              </a:rPr>
              <a:t>ARIN has no direct relationship/contract with downstream POCs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latin typeface="Century Gothic" pitchFamily="-108" charset="0"/>
                <a:ea typeface="ＭＳ Ｐゴシック" pitchFamily="-108" charset="-128"/>
              </a:rPr>
              <a:t>Since the upstream is responsible for entering reassignment information, shouldn’t they be responsible for maintaining/updating it? (5.b of the RSA says yes)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901700"/>
            <a:ext cx="8229600" cy="1143000"/>
          </a:xfrm>
        </p:spPr>
        <p:txBody>
          <a:bodyPr/>
          <a:lstStyle/>
          <a:p>
            <a:r>
              <a:rPr lang="en-US" sz="4800" smtClean="0">
                <a:latin typeface="Century Gothic" pitchFamily="-108" charset="0"/>
                <a:ea typeface="ＭＳ Ｐゴシック" pitchFamily="-108" charset="-128"/>
              </a:rPr>
              <a:t>Recommendations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43307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Send email only to POCs with direct allocations and assignments</a:t>
            </a:r>
          </a:p>
          <a:p>
            <a:pPr>
              <a:spcAft>
                <a:spcPts val="1800"/>
              </a:spcAft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Make the upstream ISP responsible for updating and maintaining their downstream POC reassignments</a:t>
            </a:r>
          </a:p>
          <a:p>
            <a:pPr>
              <a:spcAft>
                <a:spcPts val="1800"/>
              </a:spcAft>
            </a:pPr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968375"/>
            <a:ext cx="8229600" cy="969963"/>
          </a:xfrm>
        </p:spPr>
        <p:txBody>
          <a:bodyPr/>
          <a:lstStyle/>
          <a:p>
            <a:r>
              <a:rPr lang="en-US" sz="4800" smtClean="0">
                <a:latin typeface="Century Gothic" pitchFamily="-108" charset="0"/>
                <a:ea typeface="ＭＳ Ｐゴシック" pitchFamily="-108" charset="-128"/>
              </a:rPr>
              <a:t>M&amp;A Transfers (NRPM 8.2)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03400"/>
          <a:ext cx="8229600" cy="4686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504</Words>
  <Application>Microsoft Office PowerPoint</Application>
  <PresentationFormat>On-screen Show (4:3)</PresentationFormat>
  <Paragraphs>59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Policy Experience Report</vt:lpstr>
      <vt:lpstr>The PDP Cycle</vt:lpstr>
      <vt:lpstr>Purpose</vt:lpstr>
      <vt:lpstr>Policies Reviewed</vt:lpstr>
      <vt:lpstr> Identify Invalid WHOIS POCs (2008-7) </vt:lpstr>
      <vt:lpstr>WHOIS Clean Up Project</vt:lpstr>
      <vt:lpstr>Issues &amp; Questions</vt:lpstr>
      <vt:lpstr>Recommendations</vt:lpstr>
      <vt:lpstr>M&amp;A Transfers (NRPM 8.2)</vt:lpstr>
      <vt:lpstr>Issues &amp; Questions</vt:lpstr>
      <vt:lpstr>Current Practice</vt:lpstr>
      <vt:lpstr>Recommendations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27</cp:revision>
  <dcterms:created xsi:type="dcterms:W3CDTF">2009-10-16T16:38:00Z</dcterms:created>
  <dcterms:modified xsi:type="dcterms:W3CDTF">2009-11-03T14:53:24Z</dcterms:modified>
</cp:coreProperties>
</file>