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18" r:id="rId2"/>
    <p:sldId id="257" r:id="rId3"/>
    <p:sldId id="296" r:id="rId4"/>
    <p:sldId id="302" r:id="rId5"/>
    <p:sldId id="276" r:id="rId6"/>
    <p:sldId id="297" r:id="rId7"/>
    <p:sldId id="303" r:id="rId8"/>
    <p:sldId id="304" r:id="rId9"/>
    <p:sldId id="313" r:id="rId10"/>
    <p:sldId id="317" r:id="rId11"/>
    <p:sldId id="315" r:id="rId12"/>
    <p:sldId id="316" r:id="rId13"/>
    <p:sldId id="293" r:id="rId14"/>
    <p:sldId id="294" r:id="rId15"/>
    <p:sldId id="29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9" charset="-128"/>
        <a:cs typeface="+mn-cs"/>
      </a:defRPr>
    </a:lvl5pPr>
    <a:lvl6pPr marL="2286000" algn="l" defTabSz="914400" rtl="0" eaLnBrk="1" latinLnBrk="0" hangingPunct="1">
      <a:defRPr sz="2400" kern="1200">
        <a:solidFill>
          <a:schemeClr val="tx1"/>
        </a:solidFill>
        <a:latin typeface="Arial" charset="0"/>
        <a:ea typeface="ＭＳ Ｐゴシック" pitchFamily="-109" charset="-128"/>
        <a:cs typeface="+mn-cs"/>
      </a:defRPr>
    </a:lvl6pPr>
    <a:lvl7pPr marL="2743200" algn="l" defTabSz="914400" rtl="0" eaLnBrk="1" latinLnBrk="0" hangingPunct="1">
      <a:defRPr sz="2400" kern="1200">
        <a:solidFill>
          <a:schemeClr val="tx1"/>
        </a:solidFill>
        <a:latin typeface="Arial" charset="0"/>
        <a:ea typeface="ＭＳ Ｐゴシック" pitchFamily="-109" charset="-128"/>
        <a:cs typeface="+mn-cs"/>
      </a:defRPr>
    </a:lvl7pPr>
    <a:lvl8pPr marL="3200400" algn="l" defTabSz="914400" rtl="0" eaLnBrk="1" latinLnBrk="0" hangingPunct="1">
      <a:defRPr sz="2400" kern="1200">
        <a:solidFill>
          <a:schemeClr val="tx1"/>
        </a:solidFill>
        <a:latin typeface="Arial" charset="0"/>
        <a:ea typeface="ＭＳ Ｐゴシック" pitchFamily="-109" charset="-128"/>
        <a:cs typeface="+mn-cs"/>
      </a:defRPr>
    </a:lvl8pPr>
    <a:lvl9pPr marL="3657600" algn="l" defTabSz="914400" rtl="0" eaLnBrk="1" latinLnBrk="0" hangingPunct="1">
      <a:defRPr sz="2400"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A48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ja-JP" alt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ja-JP"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ja-JP"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35AEA20-4307-4BD7-AFD3-3C9701CD889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281AE3C-B21A-45DA-9464-B9F7C50C0031}" type="slidenum">
              <a:rPr lang="en-US" altLang="ja-JP"/>
              <a:pPr/>
              <a:t>1</a:t>
            </a:fld>
            <a:endParaRPr lang="en-US" altLang="ja-JP"/>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tLang="ja-JP" smtClean="0">
              <a:latin typeface="Arial" charset="0"/>
              <a:ea typeface="ＭＳ Ｐゴシック" pitchFamily="-109"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spcBef>
                <a:spcPct val="0"/>
              </a:spcBef>
            </a:pPr>
            <a:endParaRPr lang="en-US" altLang="ja-JP" smtClean="0">
              <a:latin typeface="Arial" charset="0"/>
              <a:ea typeface="ＭＳ Ｐゴシック" pitchFamily="-109" charset="-128"/>
            </a:endParaRPr>
          </a:p>
        </p:txBody>
      </p:sp>
      <p:sp>
        <p:nvSpPr>
          <p:cNvPr id="36868" name="Slide Number Placeholder 3"/>
          <p:cNvSpPr>
            <a:spLocks noGrp="1"/>
          </p:cNvSpPr>
          <p:nvPr>
            <p:ph type="sldNum" sz="quarter" idx="5"/>
          </p:nvPr>
        </p:nvSpPr>
        <p:spPr>
          <a:noFill/>
        </p:spPr>
        <p:txBody>
          <a:bodyPr/>
          <a:lstStyle/>
          <a:p>
            <a:fld id="{A9B4E3E0-DF36-47CA-847A-A6CB158784A7}" type="slidenum">
              <a:rPr lang="en-US" altLang="ja-JP"/>
              <a:pPr/>
              <a:t>11</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spcBef>
                <a:spcPct val="0"/>
              </a:spcBef>
            </a:pPr>
            <a:endParaRPr lang="en-US" altLang="ja-JP" smtClean="0">
              <a:latin typeface="Arial" charset="0"/>
              <a:ea typeface="ＭＳ Ｐゴシック" pitchFamily="-109" charset="-128"/>
            </a:endParaRPr>
          </a:p>
        </p:txBody>
      </p:sp>
      <p:sp>
        <p:nvSpPr>
          <p:cNvPr id="38916" name="Slide Number Placeholder 3"/>
          <p:cNvSpPr>
            <a:spLocks noGrp="1"/>
          </p:cNvSpPr>
          <p:nvPr>
            <p:ph type="sldNum" sz="quarter" idx="5"/>
          </p:nvPr>
        </p:nvSpPr>
        <p:spPr>
          <a:noFill/>
        </p:spPr>
        <p:txBody>
          <a:bodyPr/>
          <a:lstStyle/>
          <a:p>
            <a:fld id="{C950D5F1-F19B-4E81-ABED-0EECEE28D22B}" type="slidenum">
              <a:rPr lang="en-US" altLang="ja-JP"/>
              <a:pPr/>
              <a:t>12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0CC903B-BA12-402B-8157-3E259AE67F40}" type="slidenum">
              <a:rPr lang="en-US" altLang="ja-JP"/>
              <a:pPr/>
              <a:t>2</a:t>
            </a:fld>
            <a:endParaRPr lang="en-US" altLang="ja-JP"/>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en-US" smtClean="0">
              <a:latin typeface="Arial" charset="0"/>
              <a:ea typeface="ＭＳ Ｐゴシック" pitchFamily="-109"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p:spPr>
        <p:txBody>
          <a:bodyPr/>
          <a:lstStyle/>
          <a:p>
            <a:endParaRPr lang="en-US" smtClean="0">
              <a:latin typeface="Arial" charset="0"/>
              <a:ea typeface="ＭＳ Ｐゴシック" pitchFamily="-109" charset="-128"/>
            </a:endParaRPr>
          </a:p>
        </p:txBody>
      </p:sp>
      <p:sp>
        <p:nvSpPr>
          <p:cNvPr id="21508" name="Slide Number Placeholder 3"/>
          <p:cNvSpPr>
            <a:spLocks noGrp="1"/>
          </p:cNvSpPr>
          <p:nvPr>
            <p:ph type="sldNum" sz="quarter" idx="5"/>
          </p:nvPr>
        </p:nvSpPr>
        <p:spPr>
          <a:noFill/>
        </p:spPr>
        <p:txBody>
          <a:bodyPr/>
          <a:lstStyle/>
          <a:p>
            <a:fld id="{615C7E64-24F7-4457-B1F7-FBCE2C30E04E}"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spcBef>
                <a:spcPct val="0"/>
              </a:spcBef>
            </a:pPr>
            <a:endParaRPr lang="ja-JP" altLang="en-US" smtClean="0">
              <a:latin typeface="Arial" charset="0"/>
              <a:ea typeface="ＭＳ Ｐゴシック" pitchFamily="-109" charset="-128"/>
            </a:endParaRPr>
          </a:p>
        </p:txBody>
      </p:sp>
      <p:sp>
        <p:nvSpPr>
          <p:cNvPr id="23556" name="Slide Number Placeholder 3"/>
          <p:cNvSpPr>
            <a:spLocks noGrp="1"/>
          </p:cNvSpPr>
          <p:nvPr>
            <p:ph type="sldNum" sz="quarter" idx="5"/>
          </p:nvPr>
        </p:nvSpPr>
        <p:spPr>
          <a:noFill/>
        </p:spPr>
        <p:txBody>
          <a:bodyPr/>
          <a:lstStyle/>
          <a:p>
            <a:fld id="{747AD709-B390-45FC-8B10-A775828DBB45}" type="slidenum">
              <a:rPr lang="en-US" altLang="ja-JP"/>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BE34AA7-71DA-441F-BC1F-30D19E012B5D}" type="slidenum">
              <a:rPr lang="en-US" altLang="ja-JP"/>
              <a:pPr/>
              <a:t>5</a:t>
            </a:fld>
            <a:endParaRPr lang="en-US" altLang="ja-JP"/>
          </a:p>
        </p:txBody>
      </p:sp>
      <p:sp>
        <p:nvSpPr>
          <p:cNvPr id="256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F989C05-7E32-472D-88A7-C4A0B32475B9}" type="slidenum">
              <a:rPr lang="en-US" altLang="ja-JP" sz="1200"/>
              <a:pPr algn="r"/>
              <a:t>5</a:t>
            </a:fld>
            <a:endParaRPr lang="en-US" altLang="ja-JP" sz="1200"/>
          </a:p>
        </p:txBody>
      </p:sp>
      <p:sp>
        <p:nvSpPr>
          <p:cNvPr id="25604" name="Rectangle 2"/>
          <p:cNvSpPr>
            <a:spLocks noGrp="1" noRot="1" noChangeAspect="1" noChangeArrowheads="1" noTextEdit="1"/>
          </p:cNvSpPr>
          <p:nvPr>
            <p:ph type="sldImg"/>
          </p:nvPr>
        </p:nvSpPr>
        <p:spPr>
          <a:solidFill>
            <a:srgbClr val="FFFFFF"/>
          </a:solidFill>
          <a:ln/>
        </p:spPr>
      </p:sp>
      <p:sp>
        <p:nvSpPr>
          <p:cNvPr id="25605" name="Rectangle 3"/>
          <p:cNvSpPr>
            <a:spLocks noGrp="1" noChangeArrowheads="1"/>
          </p:cNvSpPr>
          <p:nvPr>
            <p:ph type="body" idx="1"/>
          </p:nvPr>
        </p:nvSpPr>
        <p:spPr>
          <a:noFill/>
          <a:ln>
            <a:solidFill>
              <a:srgbClr val="000000"/>
            </a:solidFill>
          </a:ln>
        </p:spPr>
        <p:txBody>
          <a:bodyPr/>
          <a:lstStyle/>
          <a:p>
            <a:pPr eaLnBrk="1" hangingPunct="1"/>
            <a:endParaRPr lang="en-US" altLang="ja-JP" smtClean="0">
              <a:latin typeface="Arial" charset="0"/>
              <a:ea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782B154-2396-4457-8195-3B4CD094A88F}" type="slidenum">
              <a:rPr lang="en-US" altLang="ja-JP"/>
              <a:pPr/>
              <a:t>6</a:t>
            </a:fld>
            <a:endParaRPr lang="en-US" altLang="ja-JP"/>
          </a:p>
        </p:txBody>
      </p:sp>
      <p:sp>
        <p:nvSpPr>
          <p:cNvPr id="2765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662DE19-3FBE-497D-A930-C7ACB4E01822}" type="slidenum">
              <a:rPr lang="en-US" altLang="ja-JP" sz="1200"/>
              <a:pPr algn="r"/>
              <a:t>6</a:t>
            </a:fld>
            <a:endParaRPr lang="en-US" altLang="ja-JP" sz="1200"/>
          </a:p>
        </p:txBody>
      </p:sp>
      <p:sp>
        <p:nvSpPr>
          <p:cNvPr id="27652" name="Rectangle 2"/>
          <p:cNvSpPr>
            <a:spLocks noGrp="1" noRot="1" noChangeAspect="1" noChangeArrowheads="1" noTextEdit="1"/>
          </p:cNvSpPr>
          <p:nvPr>
            <p:ph type="sldImg"/>
          </p:nvPr>
        </p:nvSpPr>
        <p:spPr>
          <a:solidFill>
            <a:srgbClr val="FFFFFF"/>
          </a:solidFill>
          <a:ln/>
        </p:spPr>
      </p:sp>
      <p:sp>
        <p:nvSpPr>
          <p:cNvPr id="27653" name="Rectangle 3"/>
          <p:cNvSpPr>
            <a:spLocks noGrp="1" noChangeArrowheads="1"/>
          </p:cNvSpPr>
          <p:nvPr>
            <p:ph type="body" idx="1"/>
          </p:nvPr>
        </p:nvSpPr>
        <p:spPr>
          <a:noFill/>
          <a:ln>
            <a:solidFill>
              <a:srgbClr val="000000"/>
            </a:solidFill>
          </a:ln>
        </p:spPr>
        <p:txBody>
          <a:bodyPr/>
          <a:lstStyle/>
          <a:p>
            <a:pPr eaLnBrk="1" hangingPunct="1"/>
            <a:endParaRPr lang="en-US" altLang="ja-JP" smtClean="0">
              <a:latin typeface="Arial" charset="0"/>
              <a:ea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a:ln/>
        </p:spPr>
      </p:sp>
      <p:sp>
        <p:nvSpPr>
          <p:cNvPr id="30723" name="Notes Placeholder 2"/>
          <p:cNvSpPr>
            <a:spLocks noGrp="1"/>
          </p:cNvSpPr>
          <p:nvPr>
            <p:ph type="body" idx="1"/>
          </p:nvPr>
        </p:nvSpPr>
        <p:spPr>
          <a:noFill/>
          <a:ln/>
        </p:spPr>
        <p:txBody>
          <a:bodyPr/>
          <a:lstStyle/>
          <a:p>
            <a:pPr eaLnBrk="1" hangingPunct="1">
              <a:spcBef>
                <a:spcPct val="0"/>
              </a:spcBef>
            </a:pPr>
            <a:endParaRPr lang="en-US" smtClean="0">
              <a:latin typeface="Arial" charset="0"/>
              <a:ea typeface="ＭＳ Ｐゴシック" pitchFamily="-109" charset="-128"/>
            </a:endParaRPr>
          </a:p>
        </p:txBody>
      </p:sp>
      <p:sp>
        <p:nvSpPr>
          <p:cNvPr id="30724" name="Slide Number Placeholder 3"/>
          <p:cNvSpPr>
            <a:spLocks noGrp="1"/>
          </p:cNvSpPr>
          <p:nvPr>
            <p:ph type="sldNum" sz="quarter" idx="5"/>
          </p:nvPr>
        </p:nvSpPr>
        <p:spPr>
          <a:noFill/>
        </p:spPr>
        <p:txBody>
          <a:bodyPr/>
          <a:lstStyle/>
          <a:p>
            <a:fld id="{353EC95B-4FC2-43FE-AA89-7B3DD0ED3BDD}"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pPr eaLnBrk="1" hangingPunct="1">
              <a:spcBef>
                <a:spcPct val="0"/>
              </a:spcBef>
            </a:pPr>
            <a:endParaRPr lang="en-US" smtClean="0">
              <a:latin typeface="Arial" charset="0"/>
              <a:ea typeface="ＭＳ Ｐゴシック" pitchFamily="-109" charset="-128"/>
            </a:endParaRPr>
          </a:p>
        </p:txBody>
      </p:sp>
      <p:sp>
        <p:nvSpPr>
          <p:cNvPr id="32772" name="Slide Number Placeholder 3"/>
          <p:cNvSpPr>
            <a:spLocks noGrp="1"/>
          </p:cNvSpPr>
          <p:nvPr>
            <p:ph type="sldNum" sz="quarter" idx="5"/>
          </p:nvPr>
        </p:nvSpPr>
        <p:spPr>
          <a:noFill/>
        </p:spPr>
        <p:txBody>
          <a:bodyPr/>
          <a:lstStyle/>
          <a:p>
            <a:fld id="{B1E9240E-0101-4BA6-B48C-F3DE70ACFB17}"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F7527AA-9B71-477B-8EA1-AC2BA0050768}" type="slidenum">
              <a:rPr lang="en-US" altLang="ja-JP"/>
              <a:pPr/>
              <a:t>10</a:t>
            </a:fld>
            <a:endParaRPr lang="en-US" altLang="ja-JP"/>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tLang="ja-JP" smtClean="0">
              <a:latin typeface="Arial" charset="0"/>
              <a:ea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31B5C25-EB44-4A29-915C-C5999409DD2C}" type="slidenum">
              <a:rPr lang="en-US"/>
              <a:pPr/>
              <a:t>‹#›</a:t>
            </a:fld>
            <a:endParaRPr lang="en-US"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F7C5A98-6CDD-4403-9C43-38A8DC4C7F4B}"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381000"/>
            <a:ext cx="2038350" cy="61722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762000" y="381000"/>
            <a:ext cx="5962650" cy="61722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83AA46C-8E92-41E6-8E72-83505F8F0C32}" type="slidenum">
              <a:rPr lang="en-US"/>
              <a:pPr/>
              <a:t>‹#›</a:t>
            </a:fld>
            <a:endParaRPr lang="en-US"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153400" cy="1143000"/>
          </a:xfrm>
        </p:spPr>
        <p:txBody>
          <a:bodyPr/>
          <a:lstStyle/>
          <a:p>
            <a:r>
              <a:rPr lang="en-AU" smtClean="0"/>
              <a:t>Click to edit Master title style</a:t>
            </a:r>
            <a:endParaRPr lang="en-US"/>
          </a:p>
        </p:txBody>
      </p:sp>
      <p:sp>
        <p:nvSpPr>
          <p:cNvPr id="3" name="Text Placeholder 2"/>
          <p:cNvSpPr>
            <a:spLocks noGrp="1"/>
          </p:cNvSpPr>
          <p:nvPr>
            <p:ph type="body" sz="half" idx="1"/>
          </p:nvPr>
        </p:nvSpPr>
        <p:spPr>
          <a:xfrm>
            <a:off x="762000" y="1752600"/>
            <a:ext cx="8153400" cy="23241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762000" y="4229100"/>
            <a:ext cx="8153400" cy="23241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0BBFD95F-418D-4FBD-82BC-4C04199C83F6}" type="slidenum">
              <a:rPr lang="en-US"/>
              <a:pPr/>
              <a:t>‹#›</a:t>
            </a:fld>
            <a:endParaRPr lang="en-US"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153400" cy="1143000"/>
          </a:xfrm>
        </p:spPr>
        <p:txBody>
          <a:bodyPr/>
          <a:lstStyle/>
          <a:p>
            <a:r>
              <a:rPr lang="en-AU" smtClean="0"/>
              <a:t>Click to edit Master title style</a:t>
            </a:r>
            <a:endParaRPr lang="en-US"/>
          </a:p>
        </p:txBody>
      </p:sp>
      <p:sp>
        <p:nvSpPr>
          <p:cNvPr id="3" name="Content Placeholder 2"/>
          <p:cNvSpPr>
            <a:spLocks noGrp="1"/>
          </p:cNvSpPr>
          <p:nvPr>
            <p:ph sz="half" idx="1"/>
          </p:nvPr>
        </p:nvSpPr>
        <p:spPr>
          <a:xfrm>
            <a:off x="762000" y="1752600"/>
            <a:ext cx="8153400" cy="23241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762000" y="4229100"/>
            <a:ext cx="8153400" cy="23241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A35C59E-ED39-4263-9079-1B0B7ED848C4}"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9D63066-D74C-44D2-9960-8D1FD16AB47F}" type="slidenum">
              <a:rPr lang="en-US"/>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0BBE628-92F3-45EE-BBA2-C9DEA19B4242}"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762000" y="17526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914900" y="17526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0049EF8-7BF2-4BB3-9868-D9FC806AAAF7}"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7E74DF78-79D3-4D6E-856C-516F5AF523A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3AAEAE65-E576-47FE-899C-354632CE2464}" type="slidenum">
              <a:rPr lang="en-US"/>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776EFE7-06C6-4290-BD24-DF7CA907F021}" type="slidenum">
              <a:rPr lang="en-US"/>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BA99F7C-C571-4C15-9081-325C26117302}"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57D921E-3376-46E4-88BB-646CE24732E4}"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1447800"/>
            <a:ext cx="8153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30" name="Rectangle 6"/>
          <p:cNvSpPr>
            <a:spLocks noGrp="1" noChangeArrowheads="1"/>
          </p:cNvSpPr>
          <p:nvPr>
            <p:ph type="sldNum" sz="quarter" idx="4"/>
          </p:nvPr>
        </p:nvSpPr>
        <p:spPr bwMode="auto">
          <a:xfrm>
            <a:off x="0" y="6477000"/>
            <a:ext cx="533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200"/>
            </a:lvl1pPr>
          </a:lstStyle>
          <a:p>
            <a:fld id="{0EBC36A5-93BF-40A1-AAE8-E37E3F655007}" type="slidenum">
              <a:rPr lang="en-US"/>
              <a:pP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3600" b="1">
          <a:solidFill>
            <a:srgbClr val="0A487D"/>
          </a:solidFill>
          <a:latin typeface="+mj-lt"/>
          <a:ea typeface="+mj-ea"/>
          <a:cs typeface="+mj-cs"/>
        </a:defRPr>
      </a:lvl1pPr>
      <a:lvl2pPr algn="ctr" rtl="0" eaLnBrk="0" fontAlgn="base" hangingPunct="0">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6pPr>
      <a:lvl7pPr marL="914400" algn="ctr" rtl="0" fontAlgn="base">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7pPr>
      <a:lvl8pPr marL="1371600" algn="ctr" rtl="0" fontAlgn="base">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8pPr>
      <a:lvl9pPr marL="1828800" algn="ctr" rtl="0" fontAlgn="base">
        <a:spcBef>
          <a:spcPct val="0"/>
        </a:spcBef>
        <a:spcAft>
          <a:spcPct val="0"/>
        </a:spcAft>
        <a:defRPr sz="3600" b="1">
          <a:solidFill>
            <a:srgbClr val="0A487D"/>
          </a:solidFill>
          <a:latin typeface="Arial" pitchFamily="-65" charset="0"/>
          <a:ea typeface="ＭＳ Ｐゴシック" pitchFamily="-65" charset="-128"/>
          <a:cs typeface="ＭＳ Ｐゴシック" pitchFamily="-65"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Microsoft_Office_Excel_97-2003_Worksheet3.xls"/><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lstStyle/>
          <a:p>
            <a:pPr eaLnBrk="1" hangingPunct="1"/>
            <a:r>
              <a:rPr lang="en-US" altLang="ja-JP" smtClean="0"/>
              <a:t>APNIC Update</a:t>
            </a:r>
          </a:p>
        </p:txBody>
      </p:sp>
      <p:sp>
        <p:nvSpPr>
          <p:cNvPr id="16387" name="Rectangle 3"/>
          <p:cNvSpPr>
            <a:spLocks noGrp="1" noChangeArrowheads="1"/>
          </p:cNvSpPr>
          <p:nvPr>
            <p:ph type="subTitle" idx="1"/>
          </p:nvPr>
        </p:nvSpPr>
        <p:spPr/>
        <p:txBody>
          <a:bodyPr/>
          <a:lstStyle/>
          <a:p>
            <a:pPr eaLnBrk="1" hangingPunct="1"/>
            <a:r>
              <a:rPr lang="en-US" altLang="ja-JP" smtClean="0"/>
              <a:t>ARIN XXIV</a:t>
            </a:r>
          </a:p>
          <a:p>
            <a:pPr eaLnBrk="1" hangingPunct="1"/>
            <a:r>
              <a:rPr lang="en-US" altLang="ja-JP" smtClean="0"/>
              <a:t>October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IPv6</a:t>
            </a:r>
          </a:p>
        </p:txBody>
      </p:sp>
      <p:sp>
        <p:nvSpPr>
          <p:cNvPr id="33795" name="Rectangle 3"/>
          <p:cNvSpPr>
            <a:spLocks noGrp="1" noChangeArrowheads="1"/>
          </p:cNvSpPr>
          <p:nvPr>
            <p:ph type="body" idx="1"/>
          </p:nvPr>
        </p:nvSpPr>
        <p:spPr/>
        <p:txBody>
          <a:bodyPr/>
          <a:lstStyle/>
          <a:p>
            <a:r>
              <a:rPr lang="en-US" smtClean="0"/>
              <a:t>Support IPv6 Deployment</a:t>
            </a:r>
          </a:p>
          <a:p>
            <a:r>
              <a:rPr lang="en-US" smtClean="0"/>
              <a:t>Increase the support of the community’s efforts to adopt IPv6</a:t>
            </a:r>
            <a:endParaRPr lang="en-US" altLang="ja-JP" smtClean="0"/>
          </a:p>
          <a:p>
            <a:pPr lvl="1"/>
            <a:r>
              <a:rPr lang="en-AU" altLang="ja-JP" smtClean="0"/>
              <a:t>Coordinating and promoting IPv6 activities across the whole of APNIC region</a:t>
            </a:r>
            <a:endParaRPr lang="en-US" altLang="ja-JP" smtClean="0"/>
          </a:p>
          <a:p>
            <a:pPr lvl="1"/>
            <a:r>
              <a:rPr lang="en-US" altLang="ja-JP" smtClean="0"/>
              <a:t>ICONS IPv6 Wiki</a:t>
            </a:r>
          </a:p>
          <a:p>
            <a:pPr lvl="1"/>
            <a:r>
              <a:rPr lang="en-US" altLang="ja-JP" smtClean="0"/>
              <a:t>IPv6 messages, materials, outreach and information</a:t>
            </a:r>
          </a:p>
          <a:p>
            <a:pPr lvl="1"/>
            <a:r>
              <a:rPr lang="en-US" altLang="ja-JP" smtClean="0"/>
              <a:t>IPv6 Workshop for APEC TEL 40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ja-JP" smtClean="0"/>
              <a:t>Services</a:t>
            </a:r>
          </a:p>
        </p:txBody>
      </p:sp>
      <p:sp>
        <p:nvSpPr>
          <p:cNvPr id="38915" name="Content Placeholder 2"/>
          <p:cNvSpPr>
            <a:spLocks noGrp="1"/>
          </p:cNvSpPr>
          <p:nvPr>
            <p:ph idx="1"/>
          </p:nvPr>
        </p:nvSpPr>
        <p:spPr/>
        <p:txBody>
          <a:bodyPr>
            <a:normAutofit/>
          </a:bodyPr>
          <a:lstStyle/>
          <a:p>
            <a:pPr>
              <a:lnSpc>
                <a:spcPct val="90000"/>
              </a:lnSpc>
            </a:pPr>
            <a:r>
              <a:rPr lang="en-US" altLang="ja-JP" smtClean="0"/>
              <a:t>Streamlining request and allocation processes</a:t>
            </a:r>
          </a:p>
          <a:p>
            <a:pPr lvl="1">
              <a:lnSpc>
                <a:spcPct val="90000"/>
              </a:lnSpc>
            </a:pPr>
            <a:r>
              <a:rPr lang="en-US" altLang="ja-JP" smtClean="0"/>
              <a:t>New MyAPNIC features</a:t>
            </a:r>
          </a:p>
          <a:p>
            <a:pPr lvl="1">
              <a:lnSpc>
                <a:spcPct val="90000"/>
              </a:lnSpc>
            </a:pPr>
            <a:r>
              <a:rPr lang="en-US" altLang="ja-JP" smtClean="0"/>
              <a:t>Improved, integrated membership sign-up &amp; resource request form</a:t>
            </a:r>
          </a:p>
          <a:p>
            <a:pPr>
              <a:lnSpc>
                <a:spcPct val="90000"/>
              </a:lnSpc>
            </a:pPr>
            <a:r>
              <a:rPr lang="en-US" smtClean="0"/>
              <a:t>Automated data exchange </a:t>
            </a:r>
          </a:p>
          <a:p>
            <a:pPr lvl="1">
              <a:lnSpc>
                <a:spcPct val="90000"/>
              </a:lnSpc>
            </a:pPr>
            <a:r>
              <a:rPr lang="en-US" smtClean="0"/>
              <a:t>Web services interface with external systems</a:t>
            </a:r>
          </a:p>
          <a:p>
            <a:pPr lvl="1">
              <a:lnSpc>
                <a:spcPct val="90000"/>
              </a:lnSpc>
            </a:pPr>
            <a:r>
              <a:rPr lang="en-US" smtClean="0"/>
              <a:t>Secure channel for updating member reverse delegations</a:t>
            </a:r>
          </a:p>
          <a:p>
            <a:pPr lvl="1">
              <a:lnSpc>
                <a:spcPct val="90000"/>
              </a:lnSpc>
            </a:pPr>
            <a:r>
              <a:rPr lang="en-US" smtClean="0"/>
              <a:t>Will be used to link member DNSSEC signed zones to APNIC DNSSEC signed zones</a:t>
            </a:r>
          </a:p>
          <a:p>
            <a:pPr>
              <a:lnSpc>
                <a:spcPct val="90000"/>
              </a:lnSpc>
            </a:pPr>
            <a:endParaRPr lang="en-US" altLang="ja-JP" smtClean="0"/>
          </a:p>
          <a:p>
            <a:pPr>
              <a:lnSpc>
                <a:spcPct val="90000"/>
              </a:lnSpc>
            </a:pPr>
            <a:endParaRPr lang="ja-JP"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ja-JP" smtClean="0"/>
              <a:t>Other</a:t>
            </a:r>
          </a:p>
        </p:txBody>
      </p:sp>
      <p:sp>
        <p:nvSpPr>
          <p:cNvPr id="37891" name="Content Placeholder 2"/>
          <p:cNvSpPr>
            <a:spLocks noGrp="1"/>
          </p:cNvSpPr>
          <p:nvPr>
            <p:ph idx="1"/>
          </p:nvPr>
        </p:nvSpPr>
        <p:spPr/>
        <p:txBody>
          <a:bodyPr/>
          <a:lstStyle/>
          <a:p>
            <a:r>
              <a:rPr lang="en-US" altLang="ja-JP" smtClean="0"/>
              <a:t>Further development of resource certification to support routing security</a:t>
            </a:r>
          </a:p>
          <a:p>
            <a:pPr lvl="1"/>
            <a:r>
              <a:rPr lang="en-US" altLang="ja-JP" smtClean="0"/>
              <a:t>Refining and expanding Resource Certification (RPKI) services for members</a:t>
            </a:r>
          </a:p>
          <a:p>
            <a:pPr lvl="1"/>
            <a:r>
              <a:rPr lang="en-AU" altLang="ja-JP" smtClean="0"/>
              <a:t>Developing open, interoperable standards on resource certification and routing in the IETF</a:t>
            </a:r>
          </a:p>
          <a:p>
            <a:r>
              <a:rPr lang="en-US" altLang="ja-JP" smtClean="0"/>
              <a:t>More DNS root servers in the AP region</a:t>
            </a:r>
          </a:p>
          <a:p>
            <a:pPr lvl="1"/>
            <a:r>
              <a:rPr lang="en-US" altLang="ja-JP" smtClean="0"/>
              <a:t>Deployments in Taiwan, Mongolia</a:t>
            </a:r>
          </a:p>
          <a:p>
            <a:pPr lvl="1"/>
            <a:r>
              <a:rPr lang="en-US" altLang="ja-JP" smtClean="0"/>
              <a:t>Deployment of TTM at root server locations</a:t>
            </a:r>
          </a:p>
          <a:p>
            <a:pPr lvl="1"/>
            <a:endParaRPr lang="en-US" altLang="ja-JP" smtClean="0"/>
          </a:p>
          <a:p>
            <a:pPr lvl="1"/>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ja-JP" smtClean="0"/>
              <a:t>Next APNIC meeting</a:t>
            </a:r>
            <a:endParaRPr lang="en-US" smtClean="0"/>
          </a:p>
        </p:txBody>
      </p:sp>
      <p:sp>
        <p:nvSpPr>
          <p:cNvPr id="39939" name="Content Placeholder 2"/>
          <p:cNvSpPr>
            <a:spLocks noGrp="1"/>
          </p:cNvSpPr>
          <p:nvPr>
            <p:ph idx="1"/>
          </p:nvPr>
        </p:nvSpPr>
        <p:spPr/>
        <p:txBody>
          <a:bodyPr/>
          <a:lstStyle/>
          <a:p>
            <a:pPr eaLnBrk="1" hangingPunct="1"/>
            <a:endParaRPr lang="en-US" altLang="ja-JP" sz="2800" smtClean="0"/>
          </a:p>
          <a:p>
            <a:pPr eaLnBrk="1" hangingPunct="1"/>
            <a:endParaRPr lang="en-US" altLang="ja-JP" sz="2800" smtClean="0"/>
          </a:p>
          <a:p>
            <a:pPr eaLnBrk="1" hangingPunct="1"/>
            <a:endParaRPr lang="en-US" altLang="ja-JP" sz="2800" smtClean="0"/>
          </a:p>
          <a:p>
            <a:pPr eaLnBrk="1" hangingPunct="1"/>
            <a:r>
              <a:rPr lang="en-US" altLang="ja-JP" sz="2800" smtClean="0"/>
              <a:t>APNIC 29 in conjunction with APRICOT 2010</a:t>
            </a:r>
          </a:p>
          <a:p>
            <a:pPr lvl="1" eaLnBrk="1" hangingPunct="1"/>
            <a:r>
              <a:rPr lang="en-US" altLang="ja-JP" sz="2400" smtClean="0"/>
              <a:t>Kuala Lumpur, 23 February – 5 March 2010</a:t>
            </a:r>
          </a:p>
          <a:p>
            <a:pPr lvl="1" eaLnBrk="1" hangingPunct="1"/>
            <a:r>
              <a:rPr lang="en-US" altLang="ja-JP" sz="2400" smtClean="0"/>
              <a:t>Participate remotely via webcast, audio streaming, live transcripts.</a:t>
            </a:r>
          </a:p>
          <a:p>
            <a:pPr eaLnBrk="1" hangingPunct="1"/>
            <a:endParaRPr lang="en-US" altLang="ja-JP" sz="2800" smtClean="0"/>
          </a:p>
          <a:p>
            <a:pPr algn="ctr" eaLnBrk="1" hangingPunct="1">
              <a:buFontTx/>
              <a:buNone/>
            </a:pPr>
            <a:r>
              <a:rPr lang="en-US" altLang="ja-JP" sz="2800" b="1" u="sng" smtClean="0"/>
              <a:t>http://www.apricot2010.net</a:t>
            </a:r>
          </a:p>
          <a:p>
            <a:pPr eaLnBrk="1" hangingPunct="1">
              <a:buFontTx/>
              <a:buNone/>
            </a:pPr>
            <a:endParaRPr lang="ja-JP" altLang="en-US" sz="2800" smtClean="0"/>
          </a:p>
        </p:txBody>
      </p:sp>
      <p:pic>
        <p:nvPicPr>
          <p:cNvPr id="39940" name="Picture 4"/>
          <p:cNvPicPr>
            <a:picLocks noChangeAspect="1"/>
          </p:cNvPicPr>
          <p:nvPr/>
        </p:nvPicPr>
        <p:blipFill>
          <a:blip r:embed="rId2"/>
          <a:srcRect/>
          <a:stretch>
            <a:fillRect/>
          </a:stretch>
        </p:blipFill>
        <p:spPr bwMode="auto">
          <a:xfrm>
            <a:off x="1066800" y="1219200"/>
            <a:ext cx="7383463" cy="1600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More APNIC meetings..</a:t>
            </a:r>
            <a:endParaRPr lang="en-US" smtClean="0"/>
          </a:p>
        </p:txBody>
      </p:sp>
      <p:sp>
        <p:nvSpPr>
          <p:cNvPr id="40963" name="Content Placeholder 2"/>
          <p:cNvSpPr>
            <a:spLocks noGrp="1"/>
          </p:cNvSpPr>
          <p:nvPr>
            <p:ph idx="1"/>
          </p:nvPr>
        </p:nvSpPr>
        <p:spPr/>
        <p:txBody>
          <a:bodyPr/>
          <a:lstStyle/>
          <a:p>
            <a:pPr>
              <a:lnSpc>
                <a:spcPct val="90000"/>
              </a:lnSpc>
            </a:pPr>
            <a:r>
              <a:rPr lang="en-US" smtClean="0"/>
              <a:t>APNIC 30</a:t>
            </a:r>
          </a:p>
          <a:p>
            <a:pPr lvl="1">
              <a:lnSpc>
                <a:spcPct val="90000"/>
              </a:lnSpc>
            </a:pPr>
            <a:r>
              <a:rPr lang="en-US" smtClean="0"/>
              <a:t>August 2010</a:t>
            </a:r>
          </a:p>
          <a:p>
            <a:pPr lvl="1">
              <a:lnSpc>
                <a:spcPct val="90000"/>
              </a:lnSpc>
            </a:pPr>
            <a:r>
              <a:rPr lang="en-US" smtClean="0"/>
              <a:t>Bangkok, Thailand</a:t>
            </a:r>
          </a:p>
          <a:p>
            <a:pPr lvl="1">
              <a:lnSpc>
                <a:spcPct val="90000"/>
              </a:lnSpc>
            </a:pPr>
            <a:endParaRPr lang="en-US" smtClean="0"/>
          </a:p>
          <a:p>
            <a:pPr>
              <a:lnSpc>
                <a:spcPct val="90000"/>
              </a:lnSpc>
            </a:pPr>
            <a:r>
              <a:rPr lang="en-US" smtClean="0"/>
              <a:t>APNIC 31 and APRICOT 2011</a:t>
            </a:r>
          </a:p>
          <a:p>
            <a:pPr lvl="1">
              <a:lnSpc>
                <a:spcPct val="90000"/>
              </a:lnSpc>
            </a:pPr>
            <a:r>
              <a:rPr lang="en-US" smtClean="0"/>
              <a:t>Hong Kong</a:t>
            </a:r>
          </a:p>
          <a:p>
            <a:pPr lvl="1">
              <a:lnSpc>
                <a:spcPct val="90000"/>
              </a:lnSpc>
            </a:pPr>
            <a:r>
              <a:rPr lang="en-US" smtClean="0"/>
              <a:t>21 to 25 February 2011</a:t>
            </a:r>
            <a:endParaRPr lang="en-AU" smtClean="0"/>
          </a:p>
          <a:p>
            <a:pPr lvl="1">
              <a:lnSpc>
                <a:spcPct val="90000"/>
              </a:lnSpc>
            </a:pPr>
            <a:r>
              <a:rPr lang="en-AU" smtClean="0"/>
              <a:t>Joint meeting with APAN</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ctrTitle"/>
          </p:nvPr>
        </p:nvSpPr>
        <p:spPr/>
        <p:txBody>
          <a:bodyPr/>
          <a:lstStyle/>
          <a:p>
            <a:r>
              <a:rPr lang="en-US" smtClean="0"/>
              <a:t>Thanks</a:t>
            </a:r>
          </a:p>
        </p:txBody>
      </p:sp>
      <p:sp>
        <p:nvSpPr>
          <p:cNvPr id="41987" name="Subtitle 4"/>
          <p:cNvSpPr>
            <a:spLocks noGrp="1"/>
          </p:cNvSpPr>
          <p:nvPr>
            <p:ph type="subTitle" idx="1"/>
          </p:nvPr>
        </p:nvSpPr>
        <p:spPr/>
        <p:txBody>
          <a:bodyPr/>
          <a:lstStyle/>
          <a:p>
            <a:r>
              <a:rPr lang="en-US" smtClean="0"/>
              <a:t>pwilson@apnic.net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ja-JP" smtClean="0"/>
              <a:t>Overview</a:t>
            </a:r>
          </a:p>
        </p:txBody>
      </p:sp>
      <p:sp>
        <p:nvSpPr>
          <p:cNvPr id="18435" name="Rectangle 3"/>
          <p:cNvSpPr>
            <a:spLocks noGrp="1" noChangeArrowheads="1"/>
          </p:cNvSpPr>
          <p:nvPr>
            <p:ph type="body" idx="1"/>
          </p:nvPr>
        </p:nvSpPr>
        <p:spPr/>
        <p:txBody>
          <a:bodyPr/>
          <a:lstStyle/>
          <a:p>
            <a:endParaRPr lang="en-US" altLang="ja-JP" smtClean="0"/>
          </a:p>
          <a:p>
            <a:r>
              <a:rPr lang="en-US" altLang="ja-JP" smtClean="0"/>
              <a:t>Services status</a:t>
            </a:r>
          </a:p>
          <a:p>
            <a:r>
              <a:rPr lang="en-US" altLang="ja-JP" smtClean="0"/>
              <a:t>Policy developments</a:t>
            </a:r>
          </a:p>
          <a:p>
            <a:pPr eaLnBrk="1" hangingPunct="1"/>
            <a:r>
              <a:rPr lang="en-US" altLang="ja-JP" smtClean="0"/>
              <a:t>Priority activities</a:t>
            </a:r>
          </a:p>
          <a:p>
            <a:pPr eaLnBrk="1" hangingPunct="1"/>
            <a:r>
              <a:rPr lang="en-US" altLang="ja-JP" smtClean="0"/>
              <a:t>Next meetings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itle 1"/>
          <p:cNvSpPr>
            <a:spLocks noGrp="1"/>
          </p:cNvSpPr>
          <p:nvPr>
            <p:ph type="title"/>
          </p:nvPr>
        </p:nvSpPr>
        <p:spPr/>
        <p:txBody>
          <a:bodyPr/>
          <a:lstStyle/>
          <a:p>
            <a:pPr eaLnBrk="1" hangingPunct="1"/>
            <a:r>
              <a:rPr lang="en-US" smtClean="0"/>
              <a:t>Resource Delegations </a:t>
            </a:r>
            <a:r>
              <a:rPr lang="en-US" sz="2000" smtClean="0"/>
              <a:t>(1 Oct 09)</a:t>
            </a:r>
            <a:endParaRPr lang="en-AU" smtClean="0"/>
          </a:p>
        </p:txBody>
      </p:sp>
      <p:graphicFrame>
        <p:nvGraphicFramePr>
          <p:cNvPr id="20482" name="Object 4"/>
          <p:cNvGraphicFramePr>
            <a:graphicFrameLocks noChangeAspect="1"/>
          </p:cNvGraphicFramePr>
          <p:nvPr/>
        </p:nvGraphicFramePr>
        <p:xfrm>
          <a:off x="762000" y="1066800"/>
          <a:ext cx="3886200" cy="2895600"/>
        </p:xfrm>
        <a:graphic>
          <a:graphicData uri="http://schemas.openxmlformats.org/presentationml/2006/ole">
            <p:oleObj spid="_x0000_s20482" name="Chart" r:id="rId4" imgW="11202964" imgH="7354327" progId="Excel.Sheet.8">
              <p:embed/>
            </p:oleObj>
          </a:graphicData>
        </a:graphic>
      </p:graphicFrame>
      <p:graphicFrame>
        <p:nvGraphicFramePr>
          <p:cNvPr id="20483" name="Object 6"/>
          <p:cNvGraphicFramePr>
            <a:graphicFrameLocks noChangeAspect="1"/>
          </p:cNvGraphicFramePr>
          <p:nvPr/>
        </p:nvGraphicFramePr>
        <p:xfrm>
          <a:off x="1447800" y="3962400"/>
          <a:ext cx="3810000" cy="2895600"/>
        </p:xfrm>
        <a:graphic>
          <a:graphicData uri="http://schemas.openxmlformats.org/presentationml/2006/ole">
            <p:oleObj spid="_x0000_s20483" name="Chart" r:id="rId5" imgW="11241069" imgH="7087589" progId="Excel.Sheet.8">
              <p:embed/>
            </p:oleObj>
          </a:graphicData>
        </a:graphic>
      </p:graphicFrame>
      <p:pic>
        <p:nvPicPr>
          <p:cNvPr id="20486" name="Picture 7"/>
          <p:cNvPicPr>
            <a:picLocks noChangeAspect="1" noChangeArrowheads="1"/>
          </p:cNvPicPr>
          <p:nvPr/>
        </p:nvPicPr>
        <p:blipFill>
          <a:blip r:embed="rId6"/>
          <a:srcRect/>
          <a:stretch>
            <a:fillRect/>
          </a:stretch>
        </p:blipFill>
        <p:spPr bwMode="auto">
          <a:xfrm>
            <a:off x="6705600" y="1447800"/>
            <a:ext cx="1160463" cy="1000125"/>
          </a:xfrm>
          <a:prstGeom prst="rect">
            <a:avLst/>
          </a:prstGeom>
          <a:noFill/>
          <a:ln w="9525">
            <a:noFill/>
            <a:miter lim="800000"/>
            <a:headEnd/>
            <a:tailEnd/>
          </a:ln>
        </p:spPr>
      </p:pic>
      <p:graphicFrame>
        <p:nvGraphicFramePr>
          <p:cNvPr id="20484" name="Object 5"/>
          <p:cNvGraphicFramePr>
            <a:graphicFrameLocks noChangeAspect="1"/>
          </p:cNvGraphicFramePr>
          <p:nvPr/>
        </p:nvGraphicFramePr>
        <p:xfrm>
          <a:off x="5562600" y="3200400"/>
          <a:ext cx="3810000" cy="2819400"/>
        </p:xfrm>
        <a:graphic>
          <a:graphicData uri="http://schemas.openxmlformats.org/presentationml/2006/ole">
            <p:oleObj spid="_x0000_s20484" name="Chart" r:id="rId7" imgW="11164858" imgH="7392432" progId="Excel.Sheet.8">
              <p:embed/>
            </p:oleObj>
          </a:graphicData>
        </a:graphic>
      </p:graphicFrame>
      <p:sp>
        <p:nvSpPr>
          <p:cNvPr id="20487" name="TextBox 11"/>
          <p:cNvSpPr txBox="1">
            <a:spLocks noChangeArrowheads="1"/>
          </p:cNvSpPr>
          <p:nvPr/>
        </p:nvSpPr>
        <p:spPr bwMode="auto">
          <a:xfrm>
            <a:off x="4114800" y="1295400"/>
            <a:ext cx="949325" cy="338138"/>
          </a:xfrm>
          <a:prstGeom prst="rect">
            <a:avLst/>
          </a:prstGeom>
          <a:noFill/>
          <a:ln w="9525">
            <a:noFill/>
            <a:miter lim="800000"/>
            <a:headEnd/>
            <a:tailEnd/>
          </a:ln>
        </p:spPr>
        <p:txBody>
          <a:bodyPr wrap="none">
            <a:spAutoFit/>
          </a:bodyPr>
          <a:lstStyle/>
          <a:p>
            <a:r>
              <a:rPr lang="en-US" sz="1600" b="1"/>
              <a:t>IPv4 /8s</a:t>
            </a:r>
          </a:p>
        </p:txBody>
      </p:sp>
      <p:sp>
        <p:nvSpPr>
          <p:cNvPr id="20488" name="TextBox 12"/>
          <p:cNvSpPr txBox="1">
            <a:spLocks noChangeArrowheads="1"/>
          </p:cNvSpPr>
          <p:nvPr/>
        </p:nvSpPr>
        <p:spPr bwMode="auto">
          <a:xfrm>
            <a:off x="838200" y="4191000"/>
            <a:ext cx="731838" cy="338138"/>
          </a:xfrm>
          <a:prstGeom prst="rect">
            <a:avLst/>
          </a:prstGeom>
          <a:noFill/>
          <a:ln w="9525">
            <a:noFill/>
            <a:miter lim="800000"/>
            <a:headEnd/>
            <a:tailEnd/>
          </a:ln>
        </p:spPr>
        <p:txBody>
          <a:bodyPr wrap="none">
            <a:spAutoFit/>
          </a:bodyPr>
          <a:lstStyle/>
          <a:p>
            <a:r>
              <a:rPr lang="en-US" sz="1600" b="1"/>
              <a:t>ASNs</a:t>
            </a:r>
          </a:p>
        </p:txBody>
      </p:sp>
      <p:sp>
        <p:nvSpPr>
          <p:cNvPr id="20489" name="TextBox 13"/>
          <p:cNvSpPr txBox="1">
            <a:spLocks noChangeArrowheads="1"/>
          </p:cNvSpPr>
          <p:nvPr/>
        </p:nvSpPr>
        <p:spPr bwMode="auto">
          <a:xfrm>
            <a:off x="5562600" y="2971800"/>
            <a:ext cx="1827213" cy="338138"/>
          </a:xfrm>
          <a:prstGeom prst="rect">
            <a:avLst/>
          </a:prstGeom>
          <a:noFill/>
          <a:ln w="9525">
            <a:noFill/>
            <a:miter lim="800000"/>
            <a:headEnd/>
            <a:tailEnd/>
          </a:ln>
        </p:spPr>
        <p:txBody>
          <a:bodyPr wrap="none">
            <a:spAutoFit/>
          </a:bodyPr>
          <a:lstStyle/>
          <a:p>
            <a:r>
              <a:rPr lang="en-US" sz="1600" b="1"/>
              <a:t>IPv6 Delegations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ja-JP" smtClean="0"/>
              <a:t>APNIC Service Levels</a:t>
            </a:r>
          </a:p>
        </p:txBody>
      </p:sp>
      <p:sp>
        <p:nvSpPr>
          <p:cNvPr id="22531" name="Content Placeholder 2"/>
          <p:cNvSpPr>
            <a:spLocks noGrp="1"/>
          </p:cNvSpPr>
          <p:nvPr>
            <p:ph idx="1"/>
          </p:nvPr>
        </p:nvSpPr>
        <p:spPr/>
        <p:txBody>
          <a:bodyPr/>
          <a:lstStyle/>
          <a:p>
            <a:pPr eaLnBrk="1" hangingPunct="1">
              <a:lnSpc>
                <a:spcPct val="90000"/>
              </a:lnSpc>
            </a:pPr>
            <a:r>
              <a:rPr lang="en-US" altLang="ja-JP" b="1" i="1" smtClean="0"/>
              <a:t>Membership</a:t>
            </a:r>
            <a:r>
              <a:rPr lang="en-US" altLang="ja-JP" smtClean="0"/>
              <a:t> now over 2,000 members</a:t>
            </a:r>
          </a:p>
          <a:p>
            <a:pPr eaLnBrk="1" hangingPunct="1">
              <a:lnSpc>
                <a:spcPct val="90000"/>
              </a:lnSpc>
            </a:pPr>
            <a:r>
              <a:rPr lang="en-US" altLang="ja-JP" smtClean="0"/>
              <a:t>July 2009 was the largest month on record for </a:t>
            </a:r>
            <a:r>
              <a:rPr lang="en-US" altLang="ja-JP" b="1" i="1" smtClean="0"/>
              <a:t>new membership  </a:t>
            </a:r>
            <a:r>
              <a:rPr lang="en-US" altLang="ja-JP" smtClean="0"/>
              <a:t>applications/approvals</a:t>
            </a:r>
          </a:p>
          <a:p>
            <a:pPr eaLnBrk="1" hangingPunct="1">
              <a:lnSpc>
                <a:spcPct val="90000"/>
              </a:lnSpc>
            </a:pPr>
            <a:r>
              <a:rPr lang="en-US" altLang="ja-JP" smtClean="0"/>
              <a:t>APNIC now averages 1,400+</a:t>
            </a:r>
            <a:r>
              <a:rPr lang="en-US" altLang="ja-JP" smtClean="0">
                <a:solidFill>
                  <a:srgbClr val="FF0000"/>
                </a:solidFill>
              </a:rPr>
              <a:t> </a:t>
            </a:r>
            <a:r>
              <a:rPr lang="en-US" altLang="ja-JP" smtClean="0"/>
              <a:t>per month </a:t>
            </a:r>
            <a:r>
              <a:rPr lang="en-US" altLang="ja-JP" b="1" i="1" smtClean="0"/>
              <a:t>Helpdesk</a:t>
            </a:r>
            <a:r>
              <a:rPr lang="en-US" altLang="ja-JP" smtClean="0"/>
              <a:t> enquiries, a growth of over 55% in the last year</a:t>
            </a:r>
          </a:p>
          <a:p>
            <a:pPr eaLnBrk="1" hangingPunct="1">
              <a:lnSpc>
                <a:spcPct val="90000"/>
              </a:lnSpc>
            </a:pPr>
            <a:r>
              <a:rPr lang="en-US" altLang="ja-JP" smtClean="0"/>
              <a:t>The number </a:t>
            </a:r>
            <a:r>
              <a:rPr lang="en-US" altLang="ja-JP" b="1" i="1" smtClean="0"/>
              <a:t>of allocations of address space </a:t>
            </a:r>
            <a:r>
              <a:rPr lang="en-US" altLang="ja-JP" smtClean="0"/>
              <a:t>has grown slightly from an average of 100 per month to 105 in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smtClean="0"/>
              <a:t>APNIC 28 policy outcomes</a:t>
            </a:r>
          </a:p>
        </p:txBody>
      </p:sp>
      <p:graphicFrame>
        <p:nvGraphicFramePr>
          <p:cNvPr id="20504" name="Group 24"/>
          <p:cNvGraphicFramePr>
            <a:graphicFrameLocks noGrp="1"/>
          </p:cNvGraphicFramePr>
          <p:nvPr/>
        </p:nvGraphicFramePr>
        <p:xfrm>
          <a:off x="838200" y="1219200"/>
          <a:ext cx="7924800" cy="5176647"/>
        </p:xfrm>
        <a:graphic>
          <a:graphicData uri="http://schemas.openxmlformats.org/drawingml/2006/table">
            <a:tbl>
              <a:tblPr/>
              <a:tblGrid>
                <a:gridCol w="1371600"/>
                <a:gridCol w="2209800"/>
                <a:gridCol w="4343400"/>
              </a:tblGrid>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Proposal</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Title</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Overview</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025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Prop-050</a:t>
                      </a:r>
                      <a:endParaRPr kumimoji="0" lang="en-US" altLang="ja-JP" sz="1400" b="0" i="0" u="none" strike="noStrike" cap="none" normalizeH="0" baseline="0" smtClean="0">
                        <a:ln>
                          <a:noFill/>
                        </a:ln>
                        <a:solidFill>
                          <a:srgbClr val="0A487D"/>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IPv4 address transfers</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This policy proposes removing APNIC policy restrictions on the transfer of registration of IPv4 address allocations and IPv4 portable address assignments between current APNIC account holders</a:t>
                      </a:r>
                      <a:r>
                        <a:rPr kumimoji="0" lang="en-US" altLang="ja-JP" sz="1400" b="0" i="0" u="none" strike="noStrike" cap="none" normalizeH="0" baseline="0" smtClean="0">
                          <a:ln>
                            <a:noFill/>
                          </a:ln>
                          <a:solidFill>
                            <a:schemeClr val="tx1"/>
                          </a:solidFill>
                          <a:effectLst/>
                          <a:latin typeface="Arial" charset="0"/>
                          <a:ea typeface="ＭＳ Ｐゴシック" pitchFamily="-109" charset="-128"/>
                        </a:rPr>
                        <a:t>.</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063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Simplifying allocation/assignment of IPv6 to APNIC members with existing IPv4 addresses</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This proposal directs the APNIC Secretariat to automatically assess and provide IPv6 resources to APNIC members that currently hold IPv4 resources in the APNIC registry but who do not hold IPv6 resources in the APNIC registry.</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214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Prop-074</a:t>
                      </a:r>
                      <a:endParaRPr kumimoji="0" lang="en-US" altLang="ja-JP" sz="1400" b="0" i="0" u="none" strike="noStrike" cap="none" normalizeH="0" baseline="0" smtClean="0">
                        <a:ln>
                          <a:noFill/>
                        </a:ln>
                        <a:solidFill>
                          <a:srgbClr val="0A487D"/>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Internet Assigned Numbers Authority (IANA) Policy for Allocation of ASN Blocks (ASNs) to Regional Internet Registries</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According to the current Global Policy for Allocation of ASN Blocks to Regional Internet Registries, IANA will cease to make any distinction between 16-bit and 32-bit only ASN blocks by 31 December 2009, when making allocations to RIRs. This proposal is to extend this date by one year, to 31 December 2010.</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866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Ensuring efficient use of historical AS numbers</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This is a policy proposal to recover unused historical AS numbers for eventual reassignment to other APNIC account holders.</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bl>
          </a:graphicData>
        </a:graphic>
      </p:graphicFrame>
      <p:sp>
        <p:nvSpPr>
          <p:cNvPr id="24605" name="Rectangle 265"/>
          <p:cNvSpPr>
            <a:spLocks noChangeArrowheads="1"/>
          </p:cNvSpPr>
          <p:nvPr/>
        </p:nvSpPr>
        <p:spPr bwMode="auto">
          <a:xfrm>
            <a:off x="4724400" y="6324600"/>
            <a:ext cx="4038600" cy="366713"/>
          </a:xfrm>
          <a:prstGeom prst="rect">
            <a:avLst/>
          </a:prstGeom>
          <a:noFill/>
          <a:ln w="9525">
            <a:noFill/>
            <a:miter lim="800000"/>
            <a:headEnd/>
            <a:tailEnd/>
          </a:ln>
        </p:spPr>
        <p:txBody>
          <a:bodyPr>
            <a:spAutoFit/>
          </a:bodyPr>
          <a:lstStyle/>
          <a:p>
            <a:pPr algn="r" eaLnBrk="1" hangingPunct="1"/>
            <a:r>
              <a:rPr lang="en-US" altLang="ja-JP" sz="1800" u="sng">
                <a:solidFill>
                  <a:srgbClr val="0A487D"/>
                </a:solidFill>
              </a:rPr>
              <a:t>http://www.apnic.net/policy/proposals</a:t>
            </a:r>
            <a:r>
              <a:rPr lang="en-US" altLang="ja-JP" sz="1800" u="sng">
                <a:solidFill>
                  <a:schemeClr val="accent2"/>
                </a:solidFill>
              </a:rPr>
              <a:t> </a:t>
            </a:r>
          </a:p>
        </p:txBody>
      </p:sp>
      <p:sp>
        <p:nvSpPr>
          <p:cNvPr id="24606" name="Rectangle 332"/>
          <p:cNvSpPr>
            <a:spLocks noChangeArrowheads="1"/>
          </p:cNvSpPr>
          <p:nvPr/>
        </p:nvSpPr>
        <p:spPr bwMode="auto">
          <a:xfrm>
            <a:off x="5775325" y="-168275"/>
            <a:ext cx="184150" cy="457200"/>
          </a:xfrm>
          <a:prstGeom prst="rect">
            <a:avLst/>
          </a:prstGeom>
          <a:noFill/>
          <a:ln w="9525">
            <a:noFill/>
            <a:miter lim="800000"/>
            <a:headEnd/>
            <a:tailEnd/>
          </a:ln>
        </p:spPr>
        <p:txBody>
          <a:bodyPr wrap="none">
            <a:spAutoFit/>
          </a:bodyPr>
          <a:lstStyle/>
          <a:p>
            <a:endParaRPr lang="ja-JP" altLang="en-US"/>
          </a:p>
        </p:txBody>
      </p:sp>
      <p:sp>
        <p:nvSpPr>
          <p:cNvPr id="24607" name="Rectangle 336"/>
          <p:cNvSpPr>
            <a:spLocks noChangeArrowheads="1"/>
          </p:cNvSpPr>
          <p:nvPr/>
        </p:nvSpPr>
        <p:spPr bwMode="auto">
          <a:xfrm>
            <a:off x="7666038" y="6251575"/>
            <a:ext cx="184150" cy="457200"/>
          </a:xfrm>
          <a:prstGeom prst="rect">
            <a:avLst/>
          </a:prstGeom>
          <a:noFill/>
          <a:ln w="9525">
            <a:noFill/>
            <a:miter lim="800000"/>
            <a:headEnd/>
            <a:tailEnd/>
          </a:ln>
        </p:spPr>
        <p:txBody>
          <a:bodyPr wrap="none">
            <a:spAutoFit/>
          </a:bodyP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smtClean="0"/>
              <a:t>APNIC 28 policy outcomes</a:t>
            </a:r>
          </a:p>
        </p:txBody>
      </p:sp>
      <p:graphicFrame>
        <p:nvGraphicFramePr>
          <p:cNvPr id="20504" name="Group 24"/>
          <p:cNvGraphicFramePr>
            <a:graphicFrameLocks noGrp="1"/>
          </p:cNvGraphicFramePr>
          <p:nvPr/>
        </p:nvGraphicFramePr>
        <p:xfrm>
          <a:off x="838200" y="1219200"/>
          <a:ext cx="7924800" cy="3956686"/>
        </p:xfrm>
        <a:graphic>
          <a:graphicData uri="http://schemas.openxmlformats.org/drawingml/2006/table">
            <a:tbl>
              <a:tblPr/>
              <a:tblGrid>
                <a:gridCol w="1371600"/>
                <a:gridCol w="2209800"/>
                <a:gridCol w="434340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Proposal</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Title</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altLang="ja-JP" sz="1800" b="1" i="0" u="none" strike="noStrike" cap="none" normalizeH="0" baseline="0" smtClean="0">
                          <a:ln>
                            <a:noFill/>
                          </a:ln>
                          <a:solidFill>
                            <a:srgbClr val="0A487D"/>
                          </a:solidFill>
                          <a:effectLst/>
                          <a:latin typeface="Arial" charset="0"/>
                          <a:ea typeface="ＭＳ Ｐゴシック" pitchFamily="-109" charset="-128"/>
                        </a:rPr>
                        <a:t>Overview</a:t>
                      </a:r>
                      <a:endParaRPr kumimoji="0" lang="en-US" altLang="ja-JP" sz="1800" b="1" i="0" u="none" strike="noStrike" cap="none" normalizeH="0" baseline="0" smtClean="0">
                        <a:ln>
                          <a:noFill/>
                        </a:ln>
                        <a:solidFill>
                          <a:srgbClr val="0A487D"/>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109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Prop-077</a:t>
                      </a:r>
                      <a:endParaRPr kumimoji="0" lang="en-US" altLang="ja-JP" sz="1400" b="0" i="0" u="none" strike="noStrike" cap="none" normalizeH="0" baseline="0" smtClean="0">
                        <a:ln>
                          <a:noFill/>
                        </a:ln>
                        <a:solidFill>
                          <a:srgbClr val="0A487D"/>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No 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Proposal to supplement transfer policy of historical IPv4 addresses</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This policy proposal seeks to supplement current policy for the transfer of historical Internet resources, by requiring recipients of transferred historical IPv4 address space to justify its use or subjected to the justification criteria of transfer policy of current IPv4 resources.</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109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No 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Reserving /10 IPv4 address space to facilitate IPv6 deployment</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This proposal seeks to ensure some small blocks of IPv4 space will remain available for a long time to ease the co-existence of IPv4 and IPv6 and to facilitate IPv6 deployment.</a:t>
                      </a:r>
                      <a:endParaRPr kumimoji="0" lang="en-US" altLang="ja-JP" sz="1400" b="0" i="0" u="none" strike="noStrike" cap="none" normalizeH="0" baseline="0" smtClean="0">
                        <a:ln>
                          <a:noFill/>
                        </a:ln>
                        <a:solidFill>
                          <a:schemeClr val="tx1"/>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r h="1109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1" i="0" u="none" strike="noStrike" cap="none" normalizeH="0" baseline="0" smtClean="0">
                          <a:ln>
                            <a:noFill/>
                          </a:ln>
                          <a:solidFill>
                            <a:schemeClr val="tx1"/>
                          </a:solidFill>
                          <a:effectLst/>
                          <a:latin typeface="Arial" charset="0"/>
                          <a:ea typeface="ＭＳ Ｐゴシック" pitchFamily="-109" charset="-128"/>
                        </a:rPr>
                        <a:t>Prop-076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smtClean="0">
                          <a:ln>
                            <a:noFill/>
                          </a:ln>
                          <a:solidFill>
                            <a:srgbClr val="800000"/>
                          </a:solidFill>
                          <a:effectLst/>
                          <a:latin typeface="Arial" charset="0"/>
                          <a:ea typeface="ＭＳ Ｐゴシック" pitchFamily="-109" charset="-128"/>
                        </a:rPr>
                        <a:t>No consensus</a:t>
                      </a: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altLang="ja-JP" sz="1400" b="0" i="0" u="none" strike="noStrike" cap="none" normalizeH="0" baseline="0" smtClean="0">
                        <a:ln>
                          <a:noFill/>
                        </a:ln>
                        <a:solidFill>
                          <a:srgbClr val="800000"/>
                        </a:solidFill>
                        <a:effectLst/>
                        <a:latin typeface="Arial" charset="0"/>
                        <a:ea typeface="ＭＳ Ｐゴシック" pitchFamily="-109" charset="-128"/>
                      </a:endParaRP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109" charset="-128"/>
                        </a:rPr>
                        <a:t>Requiring aggregation for IPv6 subsequent allocations</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smtClean="0">
                          <a:ln>
                            <a:noFill/>
                          </a:ln>
                          <a:solidFill>
                            <a:schemeClr val="tx1"/>
                          </a:solidFill>
                          <a:effectLst/>
                          <a:latin typeface="Arial" charset="0"/>
                          <a:ea typeface="ＭＳ Ｐゴシック" pitchFamily="-109" charset="-128"/>
                        </a:rPr>
                        <a:t>This is a proposal to make it a condition that LIRs aggregate subsequent IPv6 allocations that they receive from APNIC</a:t>
                      </a:r>
                    </a:p>
                  </a:txBody>
                  <a:tcPr horzOverflow="overflow">
                    <a:lnL w="12700" cap="flat" cmpd="sng" algn="ctr">
                      <a:solidFill>
                        <a:srgbClr val="0A487D"/>
                      </a:solidFill>
                      <a:prstDash val="solid"/>
                      <a:round/>
                      <a:headEnd type="none" w="med" len="med"/>
                      <a:tailEnd type="none" w="med" len="med"/>
                    </a:lnL>
                    <a:lnR w="12700" cap="flat" cmpd="sng" algn="ctr">
                      <a:solidFill>
                        <a:srgbClr val="0A487D"/>
                      </a:solidFill>
                      <a:prstDash val="solid"/>
                      <a:round/>
                      <a:headEnd type="none" w="med" len="med"/>
                      <a:tailEnd type="none" w="med" len="med"/>
                    </a:lnR>
                    <a:lnT w="12700" cap="flat" cmpd="sng" algn="ctr">
                      <a:solidFill>
                        <a:srgbClr val="0A487D"/>
                      </a:solidFill>
                      <a:prstDash val="solid"/>
                      <a:round/>
                      <a:headEnd type="none" w="med" len="med"/>
                      <a:tailEnd type="none" w="med" len="med"/>
                    </a:lnT>
                    <a:lnB w="12700" cap="flat" cmpd="sng" algn="ctr">
                      <a:solidFill>
                        <a:srgbClr val="0A487D"/>
                      </a:solidFill>
                      <a:prstDash val="solid"/>
                      <a:round/>
                      <a:headEnd type="none" w="med" len="med"/>
                      <a:tailEnd type="none" w="med" len="med"/>
                    </a:lnB>
                    <a:lnTlToBr>
                      <a:noFill/>
                    </a:lnTlToBr>
                    <a:lnBlToTr>
                      <a:noFill/>
                    </a:lnBlToTr>
                    <a:noFill/>
                  </a:tcPr>
                </a:tc>
              </a:tr>
            </a:tbl>
          </a:graphicData>
        </a:graphic>
      </p:graphicFrame>
      <p:sp>
        <p:nvSpPr>
          <p:cNvPr id="26649" name="Rectangle 332"/>
          <p:cNvSpPr>
            <a:spLocks noChangeArrowheads="1"/>
          </p:cNvSpPr>
          <p:nvPr/>
        </p:nvSpPr>
        <p:spPr bwMode="auto">
          <a:xfrm>
            <a:off x="5775325" y="-168275"/>
            <a:ext cx="184150" cy="457200"/>
          </a:xfrm>
          <a:prstGeom prst="rect">
            <a:avLst/>
          </a:prstGeom>
          <a:noFill/>
          <a:ln w="9525">
            <a:noFill/>
            <a:miter lim="800000"/>
            <a:headEnd/>
            <a:tailEnd/>
          </a:ln>
        </p:spPr>
        <p:txBody>
          <a:bodyPr wrap="none">
            <a:spAutoFit/>
          </a:bodyPr>
          <a:lstStyle/>
          <a:p>
            <a:endParaRPr lang="ja-JP" altLang="en-US"/>
          </a:p>
        </p:txBody>
      </p:sp>
      <p:sp>
        <p:nvSpPr>
          <p:cNvPr id="26650" name="Rectangle 336"/>
          <p:cNvSpPr>
            <a:spLocks noChangeArrowheads="1"/>
          </p:cNvSpPr>
          <p:nvPr/>
        </p:nvSpPr>
        <p:spPr bwMode="auto">
          <a:xfrm>
            <a:off x="7666038" y="6251575"/>
            <a:ext cx="184150" cy="457200"/>
          </a:xfrm>
          <a:prstGeom prst="rect">
            <a:avLst/>
          </a:prstGeom>
          <a:noFill/>
          <a:ln w="9525">
            <a:noFill/>
            <a:miter lim="800000"/>
            <a:headEnd/>
            <a:tailEnd/>
          </a:ln>
        </p:spPr>
        <p:txBody>
          <a:bodyPr wrap="none">
            <a:spAutoFit/>
          </a:bodyPr>
          <a:lstStyle/>
          <a:p>
            <a:endParaRPr lang="ja-JP" altLang="en-US"/>
          </a:p>
        </p:txBody>
      </p:sp>
      <p:sp>
        <p:nvSpPr>
          <p:cNvPr id="26651" name="Rectangle 265"/>
          <p:cNvSpPr>
            <a:spLocks noChangeArrowheads="1"/>
          </p:cNvSpPr>
          <p:nvPr/>
        </p:nvSpPr>
        <p:spPr bwMode="auto">
          <a:xfrm>
            <a:off x="4724400" y="6324600"/>
            <a:ext cx="4038600" cy="366713"/>
          </a:xfrm>
          <a:prstGeom prst="rect">
            <a:avLst/>
          </a:prstGeom>
          <a:noFill/>
          <a:ln w="9525">
            <a:noFill/>
            <a:miter lim="800000"/>
            <a:headEnd/>
            <a:tailEnd/>
          </a:ln>
        </p:spPr>
        <p:txBody>
          <a:bodyPr>
            <a:spAutoFit/>
          </a:bodyPr>
          <a:lstStyle/>
          <a:p>
            <a:pPr algn="r" eaLnBrk="1" hangingPunct="1"/>
            <a:r>
              <a:rPr lang="en-US" altLang="ja-JP" sz="1800" u="sng">
                <a:solidFill>
                  <a:srgbClr val="0A487D"/>
                </a:solidFill>
              </a:rPr>
              <a:t>http://www.apnic.net/policy/proposals</a:t>
            </a:r>
            <a:r>
              <a:rPr lang="en-US" altLang="ja-JP" sz="1800" u="sng">
                <a:solidFill>
                  <a:schemeClr val="accent2"/>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Top 10 Resource allocation</a:t>
            </a:r>
          </a:p>
        </p:txBody>
      </p:sp>
      <p:sp>
        <p:nvSpPr>
          <p:cNvPr id="28675" name="Content Placeholder 2"/>
          <p:cNvSpPr>
            <a:spLocks noGrp="1"/>
          </p:cNvSpPr>
          <p:nvPr>
            <p:ph idx="1"/>
          </p:nvPr>
        </p:nvSpPr>
        <p:spPr/>
        <p:txBody>
          <a:bodyPr/>
          <a:lstStyle/>
          <a:p>
            <a:pPr marL="457200" indent="-457200" eaLnBrk="1" hangingPunct="1">
              <a:lnSpc>
                <a:spcPct val="90000"/>
              </a:lnSpc>
              <a:buFontTx/>
              <a:buAutoNum type="arabicPeriod"/>
            </a:pPr>
            <a:r>
              <a:rPr lang="en-US" sz="2000" smtClean="0"/>
              <a:t>Research and development activities (for example: network monitoring and measuring, routability testing)</a:t>
            </a:r>
          </a:p>
          <a:p>
            <a:pPr marL="457200" indent="-457200" eaLnBrk="1" hangingPunct="1">
              <a:lnSpc>
                <a:spcPct val="90000"/>
              </a:lnSpc>
              <a:buFontTx/>
              <a:buAutoNum type="arabicPeriod"/>
            </a:pPr>
            <a:r>
              <a:rPr lang="en-US" sz="2000" smtClean="0"/>
              <a:t>Support network engineering education in the Asia Pacific region</a:t>
            </a:r>
          </a:p>
          <a:p>
            <a:pPr marL="457200" indent="-457200" eaLnBrk="1" hangingPunct="1">
              <a:lnSpc>
                <a:spcPct val="90000"/>
              </a:lnSpc>
              <a:buFontTx/>
              <a:buAutoNum type="arabicPeriod"/>
            </a:pPr>
            <a:r>
              <a:rPr lang="en-US" sz="2000" smtClean="0"/>
              <a:t>Support of IPv6 deployment</a:t>
            </a:r>
          </a:p>
          <a:p>
            <a:pPr marL="457200" indent="-457200" eaLnBrk="1" hangingPunct="1">
              <a:lnSpc>
                <a:spcPct val="90000"/>
              </a:lnSpc>
              <a:buFontTx/>
              <a:buAutoNum type="arabicPeriod"/>
            </a:pPr>
            <a:r>
              <a:rPr lang="en-US" sz="2000" smtClean="0"/>
              <a:t>Expand training activities in scope, geographical coverage and online options</a:t>
            </a:r>
          </a:p>
          <a:p>
            <a:pPr marL="457200" indent="-457200" eaLnBrk="1" hangingPunct="1">
              <a:lnSpc>
                <a:spcPct val="90000"/>
              </a:lnSpc>
              <a:buFontTx/>
              <a:buAutoNum type="arabicPeriod"/>
            </a:pPr>
            <a:r>
              <a:rPr lang="en-US" sz="2000" smtClean="0"/>
              <a:t>Increase the support of the community's efforts to adopt IPv6</a:t>
            </a:r>
          </a:p>
          <a:p>
            <a:pPr marL="457200" indent="-457200" eaLnBrk="1" hangingPunct="1">
              <a:lnSpc>
                <a:spcPct val="90000"/>
              </a:lnSpc>
              <a:buFontTx/>
              <a:buAutoNum type="arabicPeriod"/>
            </a:pPr>
            <a:r>
              <a:rPr lang="en-US" sz="2000" smtClean="0"/>
              <a:t>Streamline resource requests and allocation processes</a:t>
            </a:r>
          </a:p>
          <a:p>
            <a:pPr marL="457200" indent="-457200" eaLnBrk="1" hangingPunct="1">
              <a:lnSpc>
                <a:spcPct val="90000"/>
              </a:lnSpc>
              <a:buFontTx/>
              <a:buAutoNum type="arabicPeriod"/>
            </a:pPr>
            <a:r>
              <a:rPr lang="en-US" sz="2000" smtClean="0"/>
              <a:t>Further development of resource certification to support better routing security</a:t>
            </a:r>
          </a:p>
          <a:p>
            <a:pPr marL="457200" indent="-457200" eaLnBrk="1" hangingPunct="1">
              <a:lnSpc>
                <a:spcPct val="90000"/>
              </a:lnSpc>
              <a:buFontTx/>
              <a:buAutoNum type="arabicPeriod"/>
            </a:pPr>
            <a:r>
              <a:rPr lang="en-US" sz="2000" smtClean="0"/>
              <a:t>Expand network monitoring, reporting</a:t>
            </a:r>
          </a:p>
          <a:p>
            <a:pPr marL="457200" indent="-457200" eaLnBrk="1" hangingPunct="1">
              <a:lnSpc>
                <a:spcPct val="90000"/>
              </a:lnSpc>
              <a:buFontTx/>
              <a:buAutoNum type="arabicPeriod"/>
            </a:pPr>
            <a:r>
              <a:rPr lang="en-US" sz="2000" smtClean="0"/>
              <a:t>Develop web services for automated data exchange with external systems</a:t>
            </a:r>
          </a:p>
          <a:p>
            <a:pPr marL="457200" indent="-457200" eaLnBrk="1" hangingPunct="1">
              <a:lnSpc>
                <a:spcPct val="90000"/>
              </a:lnSpc>
              <a:buFontTx/>
              <a:buAutoNum type="arabicPeriod"/>
            </a:pPr>
            <a:r>
              <a:rPr lang="en-US" sz="2000" smtClean="0"/>
              <a:t>Deploy more DNS root servers in the Asia Pacific region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Research and Development</a:t>
            </a:r>
          </a:p>
        </p:txBody>
      </p:sp>
      <p:sp>
        <p:nvSpPr>
          <p:cNvPr id="31747" name="Content Placeholder 2"/>
          <p:cNvSpPr>
            <a:spLocks noGrp="1"/>
          </p:cNvSpPr>
          <p:nvPr>
            <p:ph idx="1"/>
          </p:nvPr>
        </p:nvSpPr>
        <p:spPr/>
        <p:txBody>
          <a:bodyPr>
            <a:normAutofit/>
          </a:bodyPr>
          <a:lstStyle/>
          <a:p>
            <a:pPr>
              <a:lnSpc>
                <a:spcPct val="90000"/>
              </a:lnSpc>
            </a:pPr>
            <a:r>
              <a:rPr lang="en-US" smtClean="0"/>
              <a:t>R&amp;D activities</a:t>
            </a:r>
          </a:p>
          <a:p>
            <a:pPr lvl="1">
              <a:lnSpc>
                <a:spcPct val="90000"/>
              </a:lnSpc>
            </a:pPr>
            <a:r>
              <a:rPr lang="en-US" smtClean="0"/>
              <a:t>Work with other RIRs on RPKI</a:t>
            </a:r>
          </a:p>
          <a:p>
            <a:pPr lvl="1">
              <a:lnSpc>
                <a:spcPct val="90000"/>
              </a:lnSpc>
            </a:pPr>
            <a:r>
              <a:rPr lang="en-US" smtClean="0"/>
              <a:t>DNS service dynamics</a:t>
            </a:r>
          </a:p>
          <a:p>
            <a:pPr lvl="1">
              <a:lnSpc>
                <a:spcPct val="90000"/>
              </a:lnSpc>
            </a:pPr>
            <a:r>
              <a:rPr lang="en-US" smtClean="0"/>
              <a:t>DNSSEC implementation</a:t>
            </a:r>
          </a:p>
          <a:p>
            <a:pPr lvl="1">
              <a:lnSpc>
                <a:spcPct val="90000"/>
              </a:lnSpc>
            </a:pPr>
            <a:r>
              <a:rPr lang="en-US" smtClean="0"/>
              <a:t>Anycast deployment</a:t>
            </a:r>
          </a:p>
          <a:p>
            <a:pPr>
              <a:lnSpc>
                <a:spcPct val="90000"/>
              </a:lnSpc>
            </a:pPr>
            <a:r>
              <a:rPr lang="en-US" smtClean="0"/>
              <a:t>Expand network monitoring, reporting</a:t>
            </a:r>
          </a:p>
          <a:p>
            <a:pPr lvl="1">
              <a:lnSpc>
                <a:spcPct val="90000"/>
              </a:lnSpc>
            </a:pPr>
            <a:r>
              <a:rPr lang="en-US" smtClean="0"/>
              <a:t>Test Traffic Measurement (TTM) </a:t>
            </a:r>
          </a:p>
          <a:p>
            <a:pPr lvl="2">
              <a:lnSpc>
                <a:spcPct val="90000"/>
              </a:lnSpc>
            </a:pPr>
            <a:r>
              <a:rPr lang="en-US" smtClean="0"/>
              <a:t>Sponsorship of 12 Asia Pacific Nodes </a:t>
            </a:r>
          </a:p>
          <a:p>
            <a:pPr lvl="1">
              <a:lnSpc>
                <a:spcPct val="90000"/>
              </a:lnSpc>
            </a:pPr>
            <a:r>
              <a:rPr lang="en-US" smtClean="0"/>
              <a:t>‘Day In the Life of the Internet’ (DITL)</a:t>
            </a:r>
          </a:p>
          <a:p>
            <a:pPr lvl="2">
              <a:lnSpc>
                <a:spcPct val="90000"/>
              </a:lnSpc>
            </a:pPr>
            <a:r>
              <a:rPr lang="en-US" smtClean="0"/>
              <a:t>Provided 478+ GB of DNS packet flow data </a:t>
            </a:r>
          </a:p>
          <a:p>
            <a:pPr lvl="1">
              <a:lnSpc>
                <a:spcPct val="90000"/>
              </a:lnSpc>
            </a:pPr>
            <a:endParaRPr lang="en-US" smtClean="0"/>
          </a:p>
          <a:p>
            <a:pPr>
              <a:lnSpc>
                <a:spcPct val="90000"/>
              </a:lnSpc>
            </a:pPr>
            <a:endParaRPr lang="en-US" smtClean="0"/>
          </a:p>
          <a:p>
            <a:pPr lvl="1">
              <a:lnSpc>
                <a:spcPct val="90000"/>
              </a:lnSpc>
            </a:pPr>
            <a:endParaRPr lang="en-US" smtClean="0"/>
          </a:p>
          <a:p>
            <a:pPr lvl="1">
              <a:lnSpc>
                <a:spcPct val="90000"/>
              </a:lnSpc>
            </a:pPr>
            <a:endParaRPr lang="en-US" smtClean="0"/>
          </a:p>
          <a:p>
            <a:pPr lvl="1">
              <a:lnSpc>
                <a:spcPct val="90000"/>
              </a:lnSpc>
            </a:pPr>
            <a:endParaRPr lang="en-US" smtClean="0"/>
          </a:p>
          <a:p>
            <a:pPr lvl="1">
              <a:lnSpc>
                <a:spcPct val="90000"/>
              </a:lnSpc>
            </a:pPr>
            <a:endParaRPr lang="en-US" smtClean="0"/>
          </a:p>
          <a:p>
            <a:pPr>
              <a:lnSpc>
                <a:spcPct val="90000"/>
              </a:lnSpc>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Education</a:t>
            </a:r>
          </a:p>
        </p:txBody>
      </p:sp>
      <p:sp>
        <p:nvSpPr>
          <p:cNvPr id="31747" name="Content Placeholder 2"/>
          <p:cNvSpPr>
            <a:spLocks noGrp="1"/>
          </p:cNvSpPr>
          <p:nvPr>
            <p:ph idx="1"/>
          </p:nvPr>
        </p:nvSpPr>
        <p:spPr/>
        <p:txBody>
          <a:bodyPr/>
          <a:lstStyle/>
          <a:p>
            <a:r>
              <a:rPr lang="en-US" smtClean="0"/>
              <a:t>Support network engineering education in the Asia Pacific region</a:t>
            </a:r>
          </a:p>
          <a:p>
            <a:pPr lvl="1"/>
            <a:r>
              <a:rPr lang="en-US" smtClean="0"/>
              <a:t>Ongoing training activities</a:t>
            </a:r>
          </a:p>
          <a:p>
            <a:pPr lvl="1"/>
            <a:r>
              <a:rPr lang="en-US" smtClean="0"/>
              <a:t>Developing institutional links</a:t>
            </a:r>
          </a:p>
          <a:p>
            <a:pPr lvl="1"/>
            <a:r>
              <a:rPr lang="en-US" smtClean="0"/>
              <a:t>Training lab expansion</a:t>
            </a:r>
          </a:p>
          <a:p>
            <a:pPr lvl="1"/>
            <a:r>
              <a:rPr lang="en-US" smtClean="0"/>
              <a:t>More security training (with Team Cymru)</a:t>
            </a:r>
          </a:p>
          <a:p>
            <a:pPr lvl="1"/>
            <a:r>
              <a:rPr lang="en-US" smtClean="0"/>
              <a:t>Tunneling project with AUSCert</a:t>
            </a:r>
          </a:p>
          <a:p>
            <a:r>
              <a:rPr lang="en-US" smtClean="0"/>
              <a:t>Expand training activities in scope, geographical coverage and online options</a:t>
            </a:r>
          </a:p>
          <a:p>
            <a:pPr lvl="1"/>
            <a:r>
              <a:rPr lang="en-US" smtClean="0"/>
              <a:t>E-learning and self-paced learning </a:t>
            </a:r>
          </a:p>
          <a:p>
            <a:pPr lvl="1"/>
            <a:endParaRPr lang="en-US" smtClean="0"/>
          </a:p>
        </p:txBody>
      </p:sp>
    </p:spTree>
  </p:cSld>
  <p:clrMapOvr>
    <a:masterClrMapping/>
  </p:clrMapOvr>
</p:sld>
</file>

<file path=ppt/theme/theme1.xml><?xml version="1.0" encoding="utf-8"?>
<a:theme xmlns:a="http://schemas.openxmlformats.org/drawingml/2006/main" name="apnic_ppt_template_2009_1">
  <a:themeElements>
    <a:clrScheme name="apnic_ppt_template_2009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nic_ppt_template_2009_1">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apnic_ppt_template_2009_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nic_ppt_template_2009_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nic_ppt_template_2009_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nic_ppt_template_2009_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nic_ppt_template_2009_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nic_ppt_template_2009_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nic_ppt_template_2009_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nic_ppt_template_2009_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nic_ppt_template_2009_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nic_ppt_template_2009_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nic_ppt_template_2009_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nic_ppt_template_2009_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2004:Templates:My Templates:apnic_ppt_template_2009_1.pot</Template>
  <TotalTime>5792</TotalTime>
  <Words>845</Words>
  <Application>Microsoft Office PowerPoint</Application>
  <PresentationFormat>On-screen Show (4:3)</PresentationFormat>
  <Paragraphs>147</Paragraphs>
  <Slides>15</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apnic_ppt_template_2009_1</vt:lpstr>
      <vt:lpstr>Chart</vt:lpstr>
      <vt:lpstr>APNIC Update</vt:lpstr>
      <vt:lpstr>Overview</vt:lpstr>
      <vt:lpstr>Resource Delegations (1 Oct 09)</vt:lpstr>
      <vt:lpstr>APNIC Service Levels</vt:lpstr>
      <vt:lpstr>APNIC 28 policy outcomes</vt:lpstr>
      <vt:lpstr>APNIC 28 policy outcomes</vt:lpstr>
      <vt:lpstr>Top 10 Resource allocation</vt:lpstr>
      <vt:lpstr>Research and Development</vt:lpstr>
      <vt:lpstr>Education</vt:lpstr>
      <vt:lpstr>IPv6</vt:lpstr>
      <vt:lpstr>Services</vt:lpstr>
      <vt:lpstr>Other</vt:lpstr>
      <vt:lpstr>Next APNIC meeting</vt:lpstr>
      <vt:lpstr>More APNIC meetings..</vt:lpstr>
      <vt:lpstr>Thanks</vt:lpstr>
    </vt:vector>
  </TitlesOfParts>
  <Manager/>
  <Company>APNIC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APNIC Update</dc:title>
  <dc:subject/>
  <dc:creator>APNIC</dc:creator>
  <cp:keywords/>
  <dc:description/>
  <cp:lastModifiedBy>sgordon</cp:lastModifiedBy>
  <cp:revision>70</cp:revision>
  <dcterms:created xsi:type="dcterms:W3CDTF">2009-10-21T10:48:10Z</dcterms:created>
  <dcterms:modified xsi:type="dcterms:W3CDTF">2009-11-03T14:51:26Z</dcterms:modified>
  <cp:category/>
</cp:coreProperties>
</file>