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7" r:id="rId2"/>
    <p:sldId id="259" r:id="rId3"/>
    <p:sldId id="260" r:id="rId4"/>
    <p:sldId id="261" r:id="rId5"/>
    <p:sldId id="264" r:id="rId6"/>
    <p:sldId id="262" r:id="rId7"/>
    <p:sldId id="26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0D14"/>
    <a:srgbClr val="FBFBFB"/>
    <a:srgbClr val="CA0017"/>
    <a:srgbClr val="91131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7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8F73D-861D-574D-BF53-4BB22A81E031}" type="datetimeFigureOut">
              <a:rPr lang="en-US" smtClean="0"/>
              <a:pPr/>
              <a:t>11/3/2009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1B306A-F64C-844B-A5ED-0AD5BE5CEB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1B306A-F64C-844B-A5ED-0AD5BE5CEB8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3B7D9842-6A38-46EF-ACE5-8E11EC6E32DD}" type="slidenum">
              <a:rPr lang="en-US"/>
              <a:pPr/>
              <a:t>2</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A9991152-4140-4105-8EA2-AB6015274F3C}" type="slidenum">
              <a:rPr lang="en-US"/>
              <a:pPr/>
              <a:t>3</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A66820D-A989-41A3-93E2-7338089EC0F4}" type="slidenum">
              <a:rPr lang="en-US"/>
              <a:pPr/>
              <a:t>4</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A66820D-A989-41A3-93E2-7338089EC0F4}" type="slidenum">
              <a:rPr lang="en-US"/>
              <a:pPr/>
              <a:t>5</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34F17A3-5312-4DF2-9774-DCA8007DA648}" type="slidenum">
              <a:rPr lang="en-US"/>
              <a:pPr/>
              <a:t>6</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1B306A-F64C-844B-A5ED-0AD5BE5CEB8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earborn_ppt3.wmf"/>
          <p:cNvPicPr>
            <a:picLocks noChangeAspect="1"/>
          </p:cNvPicPr>
          <p:nvPr userDrawn="1"/>
        </p:nvPicPr>
        <p:blipFill>
          <a:blip r:embed="rId2"/>
          <a:srcRect l="556" r="1313"/>
          <a:stretch>
            <a:fillRect/>
          </a:stretch>
        </p:blipFill>
        <p:spPr>
          <a:xfrm>
            <a:off x="0" y="-1"/>
            <a:ext cx="9144000" cy="6861107"/>
          </a:xfrm>
          <a:prstGeom prst="rect">
            <a:avLst/>
          </a:prstGeom>
        </p:spPr>
      </p:pic>
      <p:sp>
        <p:nvSpPr>
          <p:cNvPr id="2" name="Title 1"/>
          <p:cNvSpPr>
            <a:spLocks noGrp="1"/>
          </p:cNvSpPr>
          <p:nvPr>
            <p:ph type="ctrTitle"/>
          </p:nvPr>
        </p:nvSpPr>
        <p:spPr>
          <a:xfrm>
            <a:off x="495300" y="622300"/>
            <a:ext cx="8153400" cy="1003300"/>
          </a:xfrm>
        </p:spPr>
        <p:txBody>
          <a:bodyPr>
            <a:noAutofit/>
          </a:bodyPr>
          <a:lstStyle>
            <a:lvl1pPr algn="l">
              <a:defRPr sz="5500" b="1" i="0">
                <a:solidFill>
                  <a:schemeClr val="bg1"/>
                </a:solidFill>
                <a:latin typeface="Century Gothic"/>
                <a:cs typeface="Century Gothic"/>
              </a:defRPr>
            </a:lvl1pPr>
          </a:lstStyle>
          <a:p>
            <a:r>
              <a:rPr lang="en-US" dirty="0" smtClean="0"/>
              <a:t>Click to edit Master title</a:t>
            </a:r>
            <a:endParaRPr lang="en-US" dirty="0"/>
          </a:p>
        </p:txBody>
      </p:sp>
      <p:sp>
        <p:nvSpPr>
          <p:cNvPr id="3" name="Subtitle 2"/>
          <p:cNvSpPr>
            <a:spLocks noGrp="1"/>
          </p:cNvSpPr>
          <p:nvPr>
            <p:ph type="subTitle" idx="1"/>
          </p:nvPr>
        </p:nvSpPr>
        <p:spPr>
          <a:xfrm>
            <a:off x="495300" y="1917700"/>
            <a:ext cx="6400800" cy="698500"/>
          </a:xfrm>
        </p:spPr>
        <p:txBody>
          <a:bodyPr/>
          <a:lstStyle>
            <a:lvl1pPr marL="0" indent="0" algn="l">
              <a:buNone/>
              <a:defRPr b="1" i="1">
                <a:solidFill>
                  <a:srgbClr val="000000"/>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rtlCol="0">
            <a:normAutofit/>
          </a:bodyPr>
          <a:lstStyle/>
          <a:p>
            <a:pPr lvl="0"/>
            <a:r>
              <a:rPr lang="en-US" noProof="0" smtClean="0"/>
              <a:t>Click icon to add table</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438"/>
            <a:ext cx="8229600" cy="1143000"/>
          </a:xfrm>
        </p:spPr>
        <p:txBody>
          <a:bodyPr/>
          <a:lstStyle>
            <a:lvl1pPr algn="l">
              <a:defRPr b="1" i="0">
                <a:latin typeface="Century Gothic"/>
                <a:cs typeface="Century Gothic"/>
              </a:defRPr>
            </a:lvl1pPr>
          </a:lstStyle>
          <a:p>
            <a:r>
              <a:rPr lang="en-US" smtClean="0"/>
              <a:t>Click to edit Master title style</a:t>
            </a:r>
            <a:endParaRPr lang="en-US"/>
          </a:p>
        </p:txBody>
      </p:sp>
      <p:sp>
        <p:nvSpPr>
          <p:cNvPr id="3" name="Content Placeholder 2"/>
          <p:cNvSpPr>
            <a:spLocks noGrp="1"/>
          </p:cNvSpPr>
          <p:nvPr>
            <p:ph idx="1"/>
          </p:nvPr>
        </p:nvSpPr>
        <p:spPr>
          <a:xfrm>
            <a:off x="457200" y="2159001"/>
            <a:ext cx="8229600" cy="4330700"/>
          </a:xfrm>
        </p:spPr>
        <p:txBody>
          <a:bodyPr/>
          <a:lstStyle>
            <a:lvl1pPr>
              <a:defRPr b="1" i="0">
                <a:latin typeface="Century Gothic"/>
                <a:cs typeface="Century Gothic"/>
              </a:defRPr>
            </a:lvl1pPr>
            <a:lvl2pPr>
              <a:defRPr b="1" i="0">
                <a:latin typeface="Century Gothic"/>
                <a:cs typeface="Century Gothic"/>
              </a:defRPr>
            </a:lvl2pPr>
            <a:lvl3pPr>
              <a:defRPr b="1" i="0">
                <a:latin typeface="Century Gothic"/>
                <a:cs typeface="Century Gothic"/>
              </a:defRPr>
            </a:lvl3pPr>
            <a:lvl4pPr>
              <a:defRPr b="1" i="0">
                <a:latin typeface="Century Gothic"/>
                <a:cs typeface="Century Gothic"/>
              </a:defRPr>
            </a:lvl4pPr>
            <a:lvl5pPr>
              <a:defRPr b="1" i="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i="0" cap="all">
                <a:latin typeface="Century Gothic"/>
                <a:cs typeface="Century Gothic"/>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lvl1pPr>
              <a:defRPr b="1" i="0">
                <a:latin typeface="Century Gothic"/>
                <a:cs typeface="Century Gothic"/>
              </a:defRPr>
            </a:lvl1pPr>
          </a:lstStyle>
          <a:p>
            <a:r>
              <a:rPr lang="en-US" smtClean="0"/>
              <a:t>Click to edit Master title style</a:t>
            </a:r>
            <a:endParaRPr lang="en-US"/>
          </a:p>
        </p:txBody>
      </p:sp>
      <p:sp>
        <p:nvSpPr>
          <p:cNvPr id="3" name="Content Placeholder 2"/>
          <p:cNvSpPr>
            <a:spLocks noGrp="1"/>
          </p:cNvSpPr>
          <p:nvPr>
            <p:ph sz="half" idx="1"/>
          </p:nvPr>
        </p:nvSpPr>
        <p:spPr>
          <a:xfrm>
            <a:off x="457200" y="2171700"/>
            <a:ext cx="4038600" cy="4525963"/>
          </a:xfrm>
        </p:spPr>
        <p:txBody>
          <a:bodyPr/>
          <a:lstStyle>
            <a:lvl1pPr>
              <a:defRPr sz="2800" b="1" i="0">
                <a:latin typeface="Century Gothic"/>
                <a:cs typeface="Century Gothic"/>
              </a:defRPr>
            </a:lvl1pPr>
            <a:lvl2pPr>
              <a:defRPr sz="2400" b="1" i="0">
                <a:latin typeface="Century Gothic"/>
                <a:cs typeface="Century Gothic"/>
              </a:defRPr>
            </a:lvl2pPr>
            <a:lvl3pPr>
              <a:defRPr sz="2000" b="1" i="0">
                <a:latin typeface="Century Gothic"/>
                <a:cs typeface="Century Gothic"/>
              </a:defRPr>
            </a:lvl3pPr>
            <a:lvl4pPr>
              <a:defRPr sz="1800" b="1" i="0">
                <a:latin typeface="Century Gothic"/>
                <a:cs typeface="Century Gothic"/>
              </a:defRPr>
            </a:lvl4pPr>
            <a:lvl5pPr>
              <a:defRPr sz="1800" b="1" i="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71700"/>
            <a:ext cx="4038600" cy="4525963"/>
          </a:xfrm>
        </p:spPr>
        <p:txBody>
          <a:bodyPr/>
          <a:lstStyle>
            <a:lvl1pPr>
              <a:defRPr sz="2800" b="1" i="0">
                <a:latin typeface="Century Gothic"/>
                <a:cs typeface="Century Gothic"/>
              </a:defRPr>
            </a:lvl1pPr>
            <a:lvl2pPr>
              <a:defRPr sz="2400" b="1" i="0">
                <a:latin typeface="Century Gothic"/>
                <a:cs typeface="Century Gothic"/>
              </a:defRPr>
            </a:lvl2pPr>
            <a:lvl3pPr>
              <a:defRPr sz="2000" b="1" i="0">
                <a:latin typeface="Century Gothic"/>
                <a:cs typeface="Century Gothic"/>
              </a:defRPr>
            </a:lvl3pPr>
            <a:lvl4pPr>
              <a:defRPr sz="1800" b="1" i="0">
                <a:latin typeface="Century Gothic"/>
                <a:cs typeface="Century Gothic"/>
              </a:defRPr>
            </a:lvl4pPr>
            <a:lvl5pPr>
              <a:defRPr sz="1800" b="1" i="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lvl1pPr>
              <a:defRPr b="1" i="0">
                <a:latin typeface="Century Gothic"/>
                <a:cs typeface="Century Gothic"/>
              </a:defRPr>
            </a:lvl1pPr>
          </a:lstStyle>
          <a:p>
            <a:r>
              <a:rPr lang="en-US" smtClean="0"/>
              <a:t>Click to edit Master title style</a:t>
            </a:r>
            <a:endParaRPr lang="en-US"/>
          </a:p>
        </p:txBody>
      </p:sp>
      <p:sp>
        <p:nvSpPr>
          <p:cNvPr id="3" name="Text Placeholder 2"/>
          <p:cNvSpPr>
            <a:spLocks noGrp="1"/>
          </p:cNvSpPr>
          <p:nvPr>
            <p:ph type="body" idx="1"/>
          </p:nvPr>
        </p:nvSpPr>
        <p:spPr>
          <a:xfrm>
            <a:off x="457200" y="2106613"/>
            <a:ext cx="4040188" cy="639762"/>
          </a:xfrm>
        </p:spPr>
        <p:txBody>
          <a:bodyPr anchor="b"/>
          <a:lstStyle>
            <a:lvl1pPr marL="0" indent="0">
              <a:buNone/>
              <a:defRPr sz="2400" b="1" i="0">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46375"/>
            <a:ext cx="4040188" cy="3951288"/>
          </a:xfrm>
        </p:spPr>
        <p:txBody>
          <a:bodyPr/>
          <a:lstStyle>
            <a:lvl1pPr>
              <a:defRPr sz="2400" b="1" i="0">
                <a:latin typeface="Century Gothic"/>
                <a:cs typeface="Century Gothic"/>
              </a:defRPr>
            </a:lvl1pPr>
            <a:lvl2pPr>
              <a:defRPr sz="2000" b="1" i="0">
                <a:latin typeface="Century Gothic"/>
                <a:cs typeface="Century Gothic"/>
              </a:defRPr>
            </a:lvl2pPr>
            <a:lvl3pPr>
              <a:defRPr sz="1800" b="1" i="0">
                <a:latin typeface="Century Gothic"/>
                <a:cs typeface="Century Gothic"/>
              </a:defRPr>
            </a:lvl3pPr>
            <a:lvl4pPr>
              <a:defRPr sz="1600" b="1" i="0">
                <a:latin typeface="Century Gothic"/>
                <a:cs typeface="Century Gothic"/>
              </a:defRPr>
            </a:lvl4pPr>
            <a:lvl5pPr>
              <a:defRPr sz="1600" b="1" i="0">
                <a:latin typeface="Century Gothic"/>
                <a:cs typeface="Century Gothic"/>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06613"/>
            <a:ext cx="4041775" cy="639762"/>
          </a:xfrm>
        </p:spPr>
        <p:txBody>
          <a:bodyPr anchor="b"/>
          <a:lstStyle>
            <a:lvl1pPr marL="0" indent="0">
              <a:buNone/>
              <a:defRPr sz="2400" b="1" i="0">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46375"/>
            <a:ext cx="4041775" cy="3951288"/>
          </a:xfrm>
        </p:spPr>
        <p:txBody>
          <a:bodyPr/>
          <a:lstStyle>
            <a:lvl1pPr>
              <a:defRPr sz="2400" b="1" i="0">
                <a:latin typeface="Century Gothic"/>
                <a:cs typeface="Century Gothic"/>
              </a:defRPr>
            </a:lvl1pPr>
            <a:lvl2pPr>
              <a:defRPr sz="2000" b="1" i="0">
                <a:latin typeface="Century Gothic"/>
                <a:cs typeface="Century Gothic"/>
              </a:defRPr>
            </a:lvl2pPr>
            <a:lvl3pPr>
              <a:defRPr sz="1800" b="1" i="0">
                <a:latin typeface="Century Gothic"/>
                <a:cs typeface="Century Gothic"/>
              </a:defRPr>
            </a:lvl3pPr>
            <a:lvl4pPr>
              <a:defRPr sz="1600" b="1" i="0">
                <a:latin typeface="Century Gothic"/>
                <a:cs typeface="Century Gothic"/>
              </a:defRPr>
            </a:lvl4pPr>
            <a:lvl5pPr>
              <a:defRPr sz="1600" b="1" i="0">
                <a:latin typeface="Century Gothic"/>
                <a:cs typeface="Century Gothic"/>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lvl1pPr algn="l">
              <a:defRPr b="1" i="0">
                <a:latin typeface="Century Gothic"/>
                <a:cs typeface="Century Gothic"/>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04887"/>
            <a:ext cx="3008313" cy="1162050"/>
          </a:xfrm>
        </p:spPr>
        <p:txBody>
          <a:bodyPr anchor="b"/>
          <a:lstStyle>
            <a:lvl1pPr algn="l">
              <a:defRPr sz="2000" b="1" i="0">
                <a:latin typeface="Century Gothic"/>
                <a:cs typeface="Century Gothic"/>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004887"/>
            <a:ext cx="5111750" cy="5853113"/>
          </a:xfrm>
        </p:spPr>
        <p:txBody>
          <a:bodyPr/>
          <a:lstStyle>
            <a:lvl1pPr>
              <a:defRPr sz="3200" b="1" i="0">
                <a:latin typeface="Century Gothic"/>
                <a:cs typeface="Century Gothic"/>
              </a:defRPr>
            </a:lvl1pPr>
            <a:lvl2pPr>
              <a:defRPr sz="2800" b="1" i="0">
                <a:latin typeface="Century Gothic"/>
                <a:cs typeface="Century Gothic"/>
              </a:defRPr>
            </a:lvl2pPr>
            <a:lvl3pPr>
              <a:defRPr sz="2400" b="1" i="0">
                <a:latin typeface="Century Gothic"/>
                <a:cs typeface="Century Gothic"/>
              </a:defRPr>
            </a:lvl3pPr>
            <a:lvl4pPr>
              <a:defRPr sz="2000" b="1" i="0">
                <a:latin typeface="Century Gothic"/>
                <a:cs typeface="Century Gothic"/>
              </a:defRPr>
            </a:lvl4pPr>
            <a:lvl5pPr>
              <a:defRPr sz="2000" b="1" i="0">
                <a:latin typeface="Century Gothic"/>
                <a:cs typeface="Century Gothic"/>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16693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94300"/>
            <a:ext cx="5486400" cy="566738"/>
          </a:xfrm>
        </p:spPr>
        <p:txBody>
          <a:bodyPr anchor="b"/>
          <a:lstStyle>
            <a:lvl1pPr algn="l">
              <a:defRPr sz="2000" b="1" i="0">
                <a:latin typeface="Century Gothic"/>
                <a:cs typeface="Century Gothic"/>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1006475"/>
            <a:ext cx="5486400" cy="4114800"/>
          </a:xfrm>
        </p:spPr>
        <p:txBody>
          <a:bodyPr/>
          <a:lstStyle>
            <a:lvl1pPr marL="0" indent="0">
              <a:buNone/>
              <a:defRPr sz="3200" b="1" i="0">
                <a:latin typeface="Century Gothic"/>
                <a:cs typeface="Century Gothic"/>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761038"/>
            <a:ext cx="5486400" cy="804862"/>
          </a:xfrm>
        </p:spPr>
        <p:txBody>
          <a:bodyPr/>
          <a:lstStyle>
            <a:lvl1pPr marL="0" indent="0">
              <a:buNone/>
              <a:defRPr sz="1400" b="1" i="0">
                <a:latin typeface="Century Gothic"/>
                <a:cs typeface="Century Gothic"/>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dearborn_ppt_PolicyIntro.wmf"/>
          <p:cNvPicPr>
            <a:picLocks noChangeAspect="1"/>
          </p:cNvPicPr>
          <p:nvPr userDrawn="1"/>
        </p:nvPicPr>
        <p:blipFill>
          <a:blip r:embed="rId13"/>
          <a:stretch>
            <a:fillRect/>
          </a:stretch>
        </p:blipFill>
        <p:spPr>
          <a:xfrm>
            <a:off x="0" y="10391"/>
            <a:ext cx="9144000" cy="6761018"/>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95300" y="622300"/>
            <a:ext cx="8153400" cy="2298700"/>
          </a:xfrm>
        </p:spPr>
        <p:txBody>
          <a:bodyPr/>
          <a:lstStyle/>
          <a:p>
            <a:r>
              <a:rPr lang="en-US" sz="6800" dirty="0" smtClean="0"/>
              <a:t>Equitable IPv4 Run-Out </a:t>
            </a:r>
            <a:endParaRPr lang="en-US" sz="6800" dirty="0"/>
          </a:p>
        </p:txBody>
      </p:sp>
      <p:sp>
        <p:nvSpPr>
          <p:cNvPr id="8" name="Subtitle 7"/>
          <p:cNvSpPr>
            <a:spLocks noGrp="1"/>
          </p:cNvSpPr>
          <p:nvPr>
            <p:ph type="subTitle" idx="1"/>
          </p:nvPr>
        </p:nvSpPr>
        <p:spPr>
          <a:xfrm>
            <a:off x="431800" y="5092700"/>
            <a:ext cx="6400800" cy="698500"/>
          </a:xfrm>
        </p:spPr>
        <p:txBody>
          <a:bodyPr>
            <a:normAutofit/>
          </a:bodyPr>
          <a:lstStyle/>
          <a:p>
            <a:r>
              <a:rPr lang="en-US" sz="3400" i="0" dirty="0" smtClean="0"/>
              <a:t>Draft Policy 2009-8</a:t>
            </a:r>
            <a:endParaRPr lang="en-US" sz="3400" i="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6379" name="Group 91"/>
          <p:cNvGraphicFramePr>
            <a:graphicFrameLocks noGrp="1"/>
          </p:cNvGraphicFramePr>
          <p:nvPr/>
        </p:nvGraphicFramePr>
        <p:xfrm>
          <a:off x="495300" y="1387509"/>
          <a:ext cx="8115300" cy="2181191"/>
        </p:xfrm>
        <a:graphic>
          <a:graphicData uri="http://schemas.openxmlformats.org/drawingml/2006/table">
            <a:tbl>
              <a:tblPr/>
              <a:tblGrid>
                <a:gridCol w="4229100"/>
                <a:gridCol w="3886200"/>
              </a:tblGrid>
              <a:tr h="11905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34" charset="0"/>
                          <a:cs typeface="Arial" charset="0"/>
                        </a:rPr>
                        <a:t>Original Proposal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34" charset="0"/>
                          <a:cs typeface="Arial" charset="0"/>
                        </a:rPr>
                        <a:t>(PPs 93 and 94)</a:t>
                      </a:r>
                    </a:p>
                  </a:txBody>
                  <a:tcPr anchor="ctr" horzOverflow="overflow">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34" charset="0"/>
                          <a:cs typeface="Arial" charset="0"/>
                        </a:rPr>
                        <a:t>8 JUN 09 (both posted same day)</a:t>
                      </a:r>
                    </a:p>
                  </a:txBody>
                  <a:tcPr anchor="ctr" horzOverflow="overflow">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a:noFill/>
                    </a:lnTlToBr>
                    <a:lnBlToTr>
                      <a:noFill/>
                    </a:lnBlToTr>
                    <a:noFill/>
                  </a:tcPr>
                </a:tc>
              </a:tr>
              <a:tr h="990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34" charset="0"/>
                          <a:cs typeface="Arial" charset="0"/>
                        </a:rPr>
                        <a:t>Draft Policy</a:t>
                      </a:r>
                    </a:p>
                  </a:txBody>
                  <a:tcPr anchor="ctr" horzOverflow="overflow">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34" charset="0"/>
                          <a:cs typeface="Arial" charset="0"/>
                        </a:rPr>
                        <a:t>31 AUG 09</a:t>
                      </a:r>
                    </a:p>
                  </a:txBody>
                  <a:tcPr anchor="ctr" horzOverflow="overflow">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a:noFill/>
                    </a:lnTlToBr>
                    <a:lnBlToTr>
                      <a:noFill/>
                    </a:lnBlToTr>
                    <a:noFill/>
                  </a:tcPr>
                </a:tc>
              </a:tr>
            </a:tbl>
          </a:graphicData>
        </a:graphic>
      </p:graphicFrame>
      <p:graphicFrame>
        <p:nvGraphicFramePr>
          <p:cNvPr id="10" name="Group 57"/>
          <p:cNvGraphicFramePr>
            <a:graphicFrameLocks noGrp="1"/>
          </p:cNvGraphicFramePr>
          <p:nvPr/>
        </p:nvGraphicFramePr>
        <p:xfrm>
          <a:off x="495300" y="4090760"/>
          <a:ext cx="3886200" cy="1992890"/>
        </p:xfrm>
        <a:graphic>
          <a:graphicData uri="http://schemas.openxmlformats.org/drawingml/2006/table">
            <a:tbl>
              <a:tblPr/>
              <a:tblGrid>
                <a:gridCol w="1790700"/>
                <a:gridCol w="2095500"/>
              </a:tblGrid>
              <a:tr h="451364">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smtClean="0">
                          <a:ln>
                            <a:noFill/>
                          </a:ln>
                          <a:solidFill>
                            <a:srgbClr val="CA0017"/>
                          </a:solidFill>
                          <a:effectLst/>
                          <a:latin typeface="Century Gothic"/>
                          <a:ea typeface="Arial" charset="0"/>
                          <a:cs typeface="Century Gothic"/>
                        </a:rPr>
                        <a:t>Similar topics</a:t>
                      </a:r>
                      <a:endParaRPr kumimoji="0" lang="en-US" sz="1800" b="1" i="0" u="none" strike="noStrike" cap="none" normalizeH="0" baseline="0" dirty="0">
                        <a:ln>
                          <a:noFill/>
                        </a:ln>
                        <a:solidFill>
                          <a:srgbClr val="CA0017"/>
                        </a:solidFill>
                        <a:effectLst/>
                        <a:latin typeface="Century Gothic"/>
                        <a:ea typeface="Arial" charset="0"/>
                        <a:cs typeface="Century Gothic"/>
                      </a:endParaRP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29184">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err="1">
                          <a:ln>
                            <a:noFill/>
                          </a:ln>
                          <a:solidFill>
                            <a:schemeClr val="tx1"/>
                          </a:solidFill>
                          <a:effectLst/>
                          <a:latin typeface="Century Gothic"/>
                          <a:ea typeface="Arial" charset="0"/>
                          <a:cs typeface="Century Gothic"/>
                        </a:rPr>
                        <a:t>AfriNIC</a:t>
                      </a:r>
                      <a:endParaRPr kumimoji="0" lang="en-US" sz="1800" b="1" i="0" u="none" strike="noStrike" cap="none" normalizeH="0" baseline="0" dirty="0">
                        <a:ln>
                          <a:noFill/>
                        </a:ln>
                        <a:solidFill>
                          <a:schemeClr val="tx1"/>
                        </a:solidFill>
                        <a:effectLst/>
                        <a:latin typeface="Century Gothic"/>
                        <a:ea typeface="Arial" charset="0"/>
                        <a:cs typeface="Century Gothic"/>
                      </a:endParaRP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smtClean="0">
                          <a:ln>
                            <a:noFill/>
                          </a:ln>
                          <a:solidFill>
                            <a:schemeClr val="tx1"/>
                          </a:solidFill>
                          <a:effectLst/>
                          <a:latin typeface="Century Gothic"/>
                          <a:ea typeface="Arial" charset="0"/>
                          <a:cs typeface="Century Gothic"/>
                        </a:rPr>
                        <a:t>Discussion</a:t>
                      </a:r>
                      <a:endParaRPr kumimoji="0" lang="en-US" sz="1800" b="1" i="0" u="none" strike="noStrike" cap="none" normalizeH="0" baseline="0" dirty="0">
                        <a:ln>
                          <a:noFill/>
                        </a:ln>
                        <a:solidFill>
                          <a:schemeClr val="tx1"/>
                        </a:solidFill>
                        <a:effectLst/>
                        <a:latin typeface="Century Gothic"/>
                        <a:ea typeface="Arial" charset="0"/>
                        <a:cs typeface="Century Gothic"/>
                      </a:endParaRP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84810">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a:ln>
                            <a:noFill/>
                          </a:ln>
                          <a:solidFill>
                            <a:schemeClr val="tx1"/>
                          </a:solidFill>
                          <a:effectLst/>
                          <a:latin typeface="Century Gothic"/>
                          <a:ea typeface="Arial" charset="0"/>
                          <a:cs typeface="Century Gothic"/>
                        </a:rPr>
                        <a:t>APNIC</a:t>
                      </a: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smtClean="0">
                          <a:ln>
                            <a:noFill/>
                          </a:ln>
                          <a:solidFill>
                            <a:schemeClr val="tx1"/>
                          </a:solidFill>
                          <a:effectLst/>
                          <a:latin typeface="Century Gothic"/>
                          <a:ea typeface="Arial" charset="0"/>
                          <a:cs typeface="Century Gothic"/>
                        </a:rPr>
                        <a:t>Discussion</a:t>
                      </a:r>
                      <a:endParaRPr kumimoji="0" lang="en-US" sz="1800" b="1" i="0" u="none" strike="noStrike" cap="none" normalizeH="0" baseline="0" dirty="0">
                        <a:ln>
                          <a:noFill/>
                        </a:ln>
                        <a:solidFill>
                          <a:schemeClr val="tx1"/>
                        </a:solidFill>
                        <a:effectLst/>
                        <a:latin typeface="Century Gothic"/>
                        <a:ea typeface="Arial" charset="0"/>
                        <a:cs typeface="Century Gothic"/>
                      </a:endParaRP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88620">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a:ln>
                            <a:noFill/>
                          </a:ln>
                          <a:solidFill>
                            <a:schemeClr val="tx1"/>
                          </a:solidFill>
                          <a:effectLst/>
                          <a:latin typeface="Century Gothic"/>
                          <a:ea typeface="Arial" charset="0"/>
                          <a:cs typeface="Century Gothic"/>
                        </a:rPr>
                        <a:t>LACNIC</a:t>
                      </a: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smtClean="0">
                          <a:ln>
                            <a:noFill/>
                          </a:ln>
                          <a:solidFill>
                            <a:schemeClr val="tx1"/>
                          </a:solidFill>
                          <a:effectLst/>
                          <a:latin typeface="Century Gothic"/>
                          <a:ea typeface="Arial" charset="0"/>
                          <a:cs typeface="Century Gothic"/>
                        </a:rPr>
                        <a:t>Adopted</a:t>
                      </a:r>
                      <a:endParaRPr kumimoji="0" lang="en-US" sz="1800" b="1" i="0" u="none" strike="noStrike" cap="none" normalizeH="0" baseline="0" dirty="0">
                        <a:ln>
                          <a:noFill/>
                        </a:ln>
                        <a:solidFill>
                          <a:schemeClr val="tx1"/>
                        </a:solidFill>
                        <a:effectLst/>
                        <a:latin typeface="Century Gothic"/>
                        <a:ea typeface="Arial" charset="0"/>
                        <a:cs typeface="Century Gothic"/>
                      </a:endParaRP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2984">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a:ln>
                            <a:noFill/>
                          </a:ln>
                          <a:solidFill>
                            <a:schemeClr val="tx1"/>
                          </a:solidFill>
                          <a:effectLst/>
                          <a:latin typeface="Century Gothic"/>
                          <a:ea typeface="Arial" charset="0"/>
                          <a:cs typeface="Century Gothic"/>
                        </a:rPr>
                        <a:t>RIPE NCC</a:t>
                      </a: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smtClean="0">
                          <a:ln>
                            <a:noFill/>
                          </a:ln>
                          <a:solidFill>
                            <a:schemeClr val="tx1"/>
                          </a:solidFill>
                          <a:effectLst/>
                          <a:latin typeface="Century Gothic"/>
                          <a:ea typeface="Arial" charset="0"/>
                          <a:cs typeface="Century Gothic"/>
                        </a:rPr>
                        <a:t>Discussion</a:t>
                      </a:r>
                      <a:endParaRPr kumimoji="0" lang="en-US" sz="1800" b="1" i="0" u="none" strike="noStrike" cap="none" normalizeH="0" baseline="0" dirty="0">
                        <a:ln>
                          <a:noFill/>
                        </a:ln>
                        <a:solidFill>
                          <a:schemeClr val="tx1"/>
                        </a:solidFill>
                        <a:effectLst/>
                        <a:latin typeface="Century Gothic"/>
                        <a:ea typeface="Arial" charset="0"/>
                        <a:cs typeface="Century Gothic"/>
                      </a:endParaRP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Rectangle 5"/>
          <p:cNvSpPr/>
          <p:nvPr/>
        </p:nvSpPr>
        <p:spPr>
          <a:xfrm>
            <a:off x="4826000" y="4090760"/>
            <a:ext cx="3479800" cy="1480405"/>
          </a:xfrm>
          <a:prstGeom prst="rect">
            <a:avLst/>
          </a:prstGeom>
        </p:spPr>
        <p:txBody>
          <a:bodyPr wrap="square">
            <a:spAutoFit/>
          </a:bodyPr>
          <a:lstStyle/>
          <a:p>
            <a:pPr eaLnBrk="1" hangingPunct="1">
              <a:lnSpc>
                <a:spcPct val="90000"/>
              </a:lnSpc>
              <a:spcAft>
                <a:spcPts val="1200"/>
              </a:spcAft>
              <a:buFontTx/>
              <a:buNone/>
            </a:pPr>
            <a:r>
              <a:rPr lang="en-US" sz="2600" b="1" dirty="0" smtClean="0">
                <a:latin typeface="Century Gothic"/>
                <a:cs typeface="Century Gothic"/>
              </a:rPr>
              <a:t>AC Shepherds:</a:t>
            </a:r>
          </a:p>
          <a:p>
            <a:pPr eaLnBrk="1" hangingPunct="1">
              <a:lnSpc>
                <a:spcPct val="90000"/>
              </a:lnSpc>
              <a:spcAft>
                <a:spcPts val="1200"/>
              </a:spcAft>
              <a:buFontTx/>
              <a:buNone/>
            </a:pPr>
            <a:r>
              <a:rPr lang="en-US" sz="2600" b="1" dirty="0" smtClean="0">
                <a:latin typeface="Century Gothic"/>
                <a:cs typeface="Century Gothic"/>
              </a:rPr>
              <a:t>David Farmer</a:t>
            </a:r>
          </a:p>
          <a:p>
            <a:pPr eaLnBrk="1" hangingPunct="1">
              <a:lnSpc>
                <a:spcPct val="90000"/>
              </a:lnSpc>
              <a:spcAft>
                <a:spcPts val="1200"/>
              </a:spcAft>
              <a:buFontTx/>
              <a:buNone/>
            </a:pPr>
            <a:r>
              <a:rPr lang="en-US" sz="2600" b="1" dirty="0" smtClean="0">
                <a:latin typeface="Century Gothic"/>
                <a:cs typeface="Century Gothic"/>
              </a:rPr>
              <a:t>Leo Bicknell</a:t>
            </a:r>
          </a:p>
        </p:txBody>
      </p:sp>
      <p:sp>
        <p:nvSpPr>
          <p:cNvPr id="7" name="Title 4"/>
          <p:cNvSpPr txBox="1">
            <a:spLocks/>
          </p:cNvSpPr>
          <p:nvPr/>
        </p:nvSpPr>
        <p:spPr>
          <a:xfrm>
            <a:off x="457200" y="177800"/>
            <a:ext cx="8229600" cy="889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bg1"/>
                </a:solidFill>
                <a:effectLst/>
                <a:uLnTx/>
                <a:uFillTx/>
                <a:latin typeface="Century Gothic" pitchFamily="-112" charset="0"/>
                <a:ea typeface="+mj-ea"/>
                <a:cs typeface="Arial" charset="0"/>
              </a:rPr>
              <a:t>2009-8 - History</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77800"/>
            <a:ext cx="8229600" cy="889000"/>
          </a:xfrm>
        </p:spPr>
        <p:txBody>
          <a:bodyPr>
            <a:normAutofit/>
          </a:bodyPr>
          <a:lstStyle/>
          <a:p>
            <a:r>
              <a:rPr lang="en-US" b="1" dirty="0" smtClean="0">
                <a:solidFill>
                  <a:schemeClr val="bg1"/>
                </a:solidFill>
                <a:latin typeface="Century Gothic" pitchFamily="-112" charset="0"/>
                <a:cs typeface="Arial" charset="0"/>
              </a:rPr>
              <a:t>2009-8 - Summary</a:t>
            </a:r>
          </a:p>
        </p:txBody>
      </p:sp>
      <p:sp>
        <p:nvSpPr>
          <p:cNvPr id="4098" name="Rectangle 3"/>
          <p:cNvSpPr>
            <a:spLocks noGrp="1" noChangeArrowheads="1"/>
          </p:cNvSpPr>
          <p:nvPr>
            <p:ph type="body" idx="4294967295"/>
          </p:nvPr>
        </p:nvSpPr>
        <p:spPr>
          <a:xfrm>
            <a:off x="457200" y="1397000"/>
            <a:ext cx="8470900" cy="4711700"/>
          </a:xfrm>
        </p:spPr>
        <p:txBody>
          <a:bodyPr anchor="t">
            <a:normAutofit fontScale="70000" lnSpcReduction="20000"/>
          </a:bodyPr>
          <a:lstStyle/>
          <a:p>
            <a:pPr eaLnBrk="1" hangingPunct="1">
              <a:lnSpc>
                <a:spcPct val="120000"/>
              </a:lnSpc>
              <a:spcAft>
                <a:spcPts val="600"/>
              </a:spcAft>
            </a:pPr>
            <a:r>
              <a:rPr lang="en-US" b="1" dirty="0" smtClean="0">
                <a:latin typeface="Century Gothic"/>
                <a:cs typeface="Century Gothic"/>
              </a:rPr>
              <a:t>Slows distribution of IPv4 space.</a:t>
            </a:r>
          </a:p>
          <a:p>
            <a:pPr eaLnBrk="1" hangingPunct="1">
              <a:lnSpc>
                <a:spcPct val="120000"/>
              </a:lnSpc>
              <a:spcAft>
                <a:spcPts val="600"/>
              </a:spcAft>
            </a:pPr>
            <a:r>
              <a:rPr lang="en-US" b="1" dirty="0" smtClean="0">
                <a:latin typeface="Century Gothic"/>
                <a:cs typeface="Century Gothic"/>
              </a:rPr>
              <a:t>Changes policy for ISPs who have been ARIN members for more than one year (these ISPs can currently request a 12-month supply of address space):</a:t>
            </a:r>
          </a:p>
          <a:p>
            <a:pPr lvl="1">
              <a:lnSpc>
                <a:spcPct val="120000"/>
              </a:lnSpc>
              <a:spcAft>
                <a:spcPts val="600"/>
              </a:spcAft>
            </a:pPr>
            <a:r>
              <a:rPr lang="en-US" dirty="0" smtClean="0">
                <a:latin typeface="Century Gothic"/>
                <a:cs typeface="Century Gothic"/>
              </a:rPr>
              <a:t>When IANA depletes to 20 /8s, ISPs can request a </a:t>
            </a:r>
            <a:br>
              <a:rPr lang="en-US" dirty="0" smtClean="0">
                <a:latin typeface="Century Gothic"/>
                <a:cs typeface="Century Gothic"/>
              </a:rPr>
            </a:br>
            <a:r>
              <a:rPr lang="en-US" dirty="0" smtClean="0">
                <a:latin typeface="Century Gothic"/>
                <a:cs typeface="Century Gothic"/>
              </a:rPr>
              <a:t>6-month supply of address space</a:t>
            </a:r>
          </a:p>
          <a:p>
            <a:pPr lvl="1">
              <a:lnSpc>
                <a:spcPct val="120000"/>
              </a:lnSpc>
              <a:spcAft>
                <a:spcPts val="600"/>
              </a:spcAft>
            </a:pPr>
            <a:r>
              <a:rPr lang="en-US" dirty="0" smtClean="0">
                <a:latin typeface="Century Gothic"/>
                <a:cs typeface="Century Gothic"/>
              </a:rPr>
              <a:t>When IANA hits 10 /8s, supply period is reduced to </a:t>
            </a:r>
            <a:br>
              <a:rPr lang="en-US" dirty="0" smtClean="0">
                <a:latin typeface="Century Gothic"/>
                <a:cs typeface="Century Gothic"/>
              </a:rPr>
            </a:br>
            <a:r>
              <a:rPr lang="en-US" dirty="0" smtClean="0">
                <a:latin typeface="Century Gothic"/>
                <a:cs typeface="Century Gothic"/>
              </a:rPr>
              <a:t>3 months</a:t>
            </a:r>
          </a:p>
          <a:p>
            <a:pPr>
              <a:lnSpc>
                <a:spcPct val="120000"/>
              </a:lnSpc>
              <a:spcAft>
                <a:spcPts val="1200"/>
              </a:spcAft>
            </a:pPr>
            <a:r>
              <a:rPr lang="en-US" b="1" dirty="0" smtClean="0">
                <a:latin typeface="Century Gothic"/>
                <a:cs typeface="Century Gothic"/>
              </a:rPr>
              <a:t>And, when ARIN gets its last /8, the maximum prefix size for all requests would be 1/4</a:t>
            </a:r>
            <a:r>
              <a:rPr lang="en-US" b="1" baseline="30000" dirty="0" smtClean="0">
                <a:latin typeface="Century Gothic"/>
                <a:cs typeface="Century Gothic"/>
              </a:rPr>
              <a:t>th</a:t>
            </a:r>
            <a:r>
              <a:rPr lang="en-US" b="1" dirty="0" smtClean="0">
                <a:latin typeface="Century Gothic"/>
                <a:cs typeface="Century Gothic"/>
              </a:rPr>
              <a:t> of ARIN’s free pool (rounded down to nearest CIDR prefix)</a:t>
            </a:r>
          </a:p>
          <a:p>
            <a:pPr eaLnBrk="1" hangingPunct="1">
              <a:lnSpc>
                <a:spcPct val="120000"/>
              </a:lnSpc>
              <a:spcAft>
                <a:spcPts val="1200"/>
              </a:spcAft>
            </a:pPr>
            <a:endParaRPr lang="en-US" dirty="0" smtClean="0">
              <a:latin typeface="Century Gothic"/>
              <a:cs typeface="Century Gothic"/>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a:spLocks noGrp="1"/>
          </p:cNvSpPr>
          <p:nvPr>
            <p:ph type="title"/>
          </p:nvPr>
        </p:nvSpPr>
        <p:spPr>
          <a:xfrm>
            <a:off x="457200" y="177800"/>
            <a:ext cx="8229600" cy="889000"/>
          </a:xfrm>
        </p:spPr>
        <p:txBody>
          <a:bodyPr>
            <a:normAutofit/>
          </a:bodyPr>
          <a:lstStyle/>
          <a:p>
            <a:r>
              <a:rPr lang="en-US" b="1" dirty="0" smtClean="0">
                <a:solidFill>
                  <a:schemeClr val="bg1"/>
                </a:solidFill>
                <a:latin typeface="Century Gothic" pitchFamily="-112" charset="0"/>
                <a:cs typeface="Arial" charset="0"/>
              </a:rPr>
              <a:t>2009-8 – Legal Assessment</a:t>
            </a:r>
          </a:p>
        </p:txBody>
      </p:sp>
      <p:sp>
        <p:nvSpPr>
          <p:cNvPr id="6" name="Rectangle 5"/>
          <p:cNvSpPr/>
          <p:nvPr/>
        </p:nvSpPr>
        <p:spPr>
          <a:xfrm>
            <a:off x="533400" y="1277172"/>
            <a:ext cx="8153399" cy="4659737"/>
          </a:xfrm>
          <a:prstGeom prst="rect">
            <a:avLst/>
          </a:prstGeom>
        </p:spPr>
        <p:txBody>
          <a:bodyPr wrap="square">
            <a:spAutoFit/>
          </a:bodyPr>
          <a:lstStyle/>
          <a:p>
            <a:pPr lvl="0" defTabSz="914400" fontAlgn="base">
              <a:spcBef>
                <a:spcPct val="20000"/>
              </a:spcBef>
              <a:spcAft>
                <a:spcPct val="0"/>
              </a:spcAft>
            </a:pPr>
            <a:r>
              <a:rPr lang="en-US" sz="2800" b="1" dirty="0" smtClean="0">
                <a:latin typeface="Century Gothic" pitchFamily="-112" charset="0"/>
                <a:cs typeface="Arial" charset="0"/>
              </a:rPr>
              <a:t>Legal: Liability Risk?</a:t>
            </a:r>
          </a:p>
          <a:p>
            <a:pPr lvl="0" defTabSz="914400" fontAlgn="base">
              <a:spcBef>
                <a:spcPct val="20000"/>
              </a:spcBef>
              <a:spcAft>
                <a:spcPct val="0"/>
              </a:spcAft>
            </a:pPr>
            <a:r>
              <a:rPr lang="en-US" sz="2400" dirty="0" smtClean="0">
                <a:solidFill>
                  <a:prstClr val="black"/>
                </a:solidFill>
                <a:latin typeface="Century Gothic" pitchFamily="-112" charset="0"/>
                <a:cs typeface="Arial" charset="0"/>
              </a:rPr>
              <a:t>ARIN has the legal duty and authority to establish more restrictive rules to “ration” the issuance of IPv4 resources as the scarcity of such resources increases.  However, such rules must make clear rational sense given current circumstances, and may be tested in litigation by disappointed parties at the time they come fully into effect, not when adopted.  Therefore, the proposed policy here will need to be carefully reviewed and if passed, carefully implemented, for example, to prevent any “side effect” that would inadvertently favor one set of ISPs over another.</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9280" name="Group 96"/>
          <p:cNvGraphicFramePr>
            <a:graphicFrameLocks noGrp="1"/>
          </p:cNvGraphicFramePr>
          <p:nvPr>
            <p:ph sz="half" idx="2"/>
          </p:nvPr>
        </p:nvGraphicFramePr>
        <p:xfrm>
          <a:off x="457200" y="1362330"/>
          <a:ext cx="8255000" cy="3616070"/>
        </p:xfrm>
        <a:graphic>
          <a:graphicData uri="http://schemas.openxmlformats.org/drawingml/2006/table">
            <a:tbl>
              <a:tblPr/>
              <a:tblGrid>
                <a:gridCol w="6900268"/>
                <a:gridCol w="1354732"/>
              </a:tblGrid>
              <a:tr h="2688970">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1" i="0" u="none" strike="noStrike" cap="none" normalizeH="0" baseline="0" dirty="0" smtClean="0">
                          <a:ln>
                            <a:noFill/>
                          </a:ln>
                          <a:solidFill>
                            <a:schemeClr val="tx1"/>
                          </a:solidFill>
                          <a:effectLst/>
                          <a:latin typeface="Century Gothic" pitchFamily="-112" charset="0"/>
                          <a:cs typeface="Arial" charset="0"/>
                        </a:rPr>
                        <a:t>Staff Comments: Issues/Concerns?</a:t>
                      </a:r>
                    </a:p>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Century Gothic" pitchFamily="-112" charset="0"/>
                          <a:cs typeface="Arial" charset="0"/>
                        </a:rPr>
                        <a:t>1. The maximum</a:t>
                      </a:r>
                      <a:r>
                        <a:rPr kumimoji="0" lang="en-US" sz="2000" b="0" i="0" u="none" strike="noStrike" kern="1200" cap="none" spc="0" normalizeH="0" baseline="0" noProof="0" dirty="0" smtClean="0">
                          <a:ln>
                            <a:noFill/>
                          </a:ln>
                          <a:solidFill>
                            <a:prstClr val="black"/>
                          </a:solidFill>
                          <a:effectLst/>
                          <a:uLnTx/>
                          <a:uFillTx/>
                          <a:latin typeface="Century Gothic" pitchFamily="-112" charset="0"/>
                          <a:ea typeface="+mn-ea"/>
                          <a:cs typeface="Arial" charset="0"/>
                        </a:rPr>
                        <a:t> prefix size as calculated might not be available as a single prefix.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kern="1200" cap="none" spc="0" normalizeH="0" baseline="0" noProof="0" dirty="0" smtClean="0">
                          <a:ln>
                            <a:noFill/>
                          </a:ln>
                          <a:solidFill>
                            <a:prstClr val="black"/>
                          </a:solidFill>
                          <a:effectLst/>
                          <a:uLnTx/>
                          <a:uFillTx/>
                          <a:latin typeface="Century Gothic" pitchFamily="-112" charset="0"/>
                          <a:ea typeface="+mn-ea"/>
                          <a:cs typeface="Arial" charset="0"/>
                        </a:rPr>
                        <a:t>2. Timing issue - You could see /18 on ARIN’s website and request same. But it might be /19 by the time the request is processed. </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rgbClr val="C40D14"/>
                          </a:solidFill>
                          <a:effectLst/>
                          <a:latin typeface="Century Gothic" pitchFamily="-112" charset="0"/>
                          <a:cs typeface="Arial" charset="0"/>
                        </a:rPr>
                        <a:t>Yes</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BFBFB"/>
                    </a:solidFill>
                  </a:tcPr>
                </a:tc>
              </a:tr>
              <a:tr h="927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112" charset="0"/>
                          <a:cs typeface="Arial" charset="0"/>
                        </a:rPr>
                        <a:t>Staff Implementation: Resource Impact?</a:t>
                      </a:r>
                      <a:endParaRPr kumimoji="0" lang="en-US" sz="1800" b="0" i="0" u="none" strike="noStrike" cap="none" normalizeH="0" baseline="0" dirty="0" smtClean="0">
                        <a:ln>
                          <a:noFill/>
                        </a:ln>
                        <a:solidFill>
                          <a:schemeClr val="tx1"/>
                        </a:solidFill>
                        <a:effectLst/>
                        <a:latin typeface="Century Gothic" pitchFamily="-112" charset="0"/>
                        <a:cs typeface="Arial"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B050"/>
                          </a:solidFill>
                          <a:effectLst/>
                          <a:latin typeface="Century Gothic" pitchFamily="-112" charset="0"/>
                          <a:cs typeface="Arial" charset="0"/>
                        </a:rPr>
                        <a:t>Minimal</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049" name="Text Box 54"/>
          <p:cNvSpPr txBox="1">
            <a:spLocks noChangeArrowheads="1"/>
          </p:cNvSpPr>
          <p:nvPr/>
        </p:nvSpPr>
        <p:spPr bwMode="auto">
          <a:xfrm>
            <a:off x="533400" y="5416689"/>
            <a:ext cx="8178800" cy="1246495"/>
          </a:xfrm>
          <a:prstGeom prst="rect">
            <a:avLst/>
          </a:prstGeom>
          <a:noFill/>
          <a:ln w="9525">
            <a:noFill/>
            <a:miter lim="800000"/>
            <a:headEnd/>
            <a:tailEnd/>
          </a:ln>
        </p:spPr>
        <p:txBody>
          <a:bodyPr wrap="square">
            <a:spAutoFit/>
          </a:bodyPr>
          <a:lstStyle/>
          <a:p>
            <a:pPr fontAlgn="t"/>
            <a:r>
              <a:rPr lang="en-US" sz="2400" dirty="0">
                <a:latin typeface="Century Gothic" pitchFamily="-112" charset="0"/>
              </a:rPr>
              <a:t>Assessment </a:t>
            </a:r>
            <a:r>
              <a:rPr lang="en-US" sz="2400" dirty="0" smtClean="0">
                <a:latin typeface="Century Gothic" pitchFamily="-112" charset="0"/>
              </a:rPr>
              <a:t>available:</a:t>
            </a:r>
          </a:p>
          <a:p>
            <a:pPr fontAlgn="t"/>
            <a:r>
              <a:rPr lang="en-US" sz="2400" b="1" dirty="0" smtClean="0">
                <a:latin typeface="Century Gothic" pitchFamily="-112" charset="0"/>
              </a:rPr>
              <a:t>https://www.arin.net/policy/proposals/2009_8.html</a:t>
            </a:r>
            <a:endParaRPr lang="en-US" sz="2400" b="1" dirty="0">
              <a:latin typeface="Century Gothic" pitchFamily="-112" charset="0"/>
            </a:endParaRPr>
          </a:p>
          <a:p>
            <a:pPr fontAlgn="t"/>
            <a:r>
              <a:rPr lang="en-US" sz="2400" dirty="0" smtClean="0">
                <a:latin typeface="Century Gothic" pitchFamily="-112" charset="0"/>
              </a:rPr>
              <a:t>And in the Discussion Guide</a:t>
            </a:r>
            <a:endParaRPr lang="en-US" sz="2400" dirty="0">
              <a:latin typeface="Century Gothic" pitchFamily="-112" charset="0"/>
            </a:endParaRPr>
          </a:p>
        </p:txBody>
      </p:sp>
      <p:sp>
        <p:nvSpPr>
          <p:cNvPr id="9" name="Title 4"/>
          <p:cNvSpPr>
            <a:spLocks noGrp="1"/>
          </p:cNvSpPr>
          <p:nvPr>
            <p:ph type="title"/>
          </p:nvPr>
        </p:nvSpPr>
        <p:spPr>
          <a:xfrm>
            <a:off x="457200" y="177800"/>
            <a:ext cx="8229600" cy="889000"/>
          </a:xfrm>
        </p:spPr>
        <p:txBody>
          <a:bodyPr>
            <a:normAutofit/>
          </a:bodyPr>
          <a:lstStyle/>
          <a:p>
            <a:r>
              <a:rPr lang="en-US" b="1" dirty="0" smtClean="0">
                <a:solidFill>
                  <a:schemeClr val="bg1"/>
                </a:solidFill>
                <a:latin typeface="Century Gothic" pitchFamily="-112" charset="0"/>
                <a:cs typeface="Arial" charset="0"/>
              </a:rPr>
              <a:t>2009-8 – Staff Assessment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94" name="Rectangle 16"/>
          <p:cNvSpPr>
            <a:spLocks noChangeArrowheads="1"/>
          </p:cNvSpPr>
          <p:nvPr/>
        </p:nvSpPr>
        <p:spPr bwMode="auto">
          <a:xfrm>
            <a:off x="457200" y="1447800"/>
            <a:ext cx="8229600" cy="4838700"/>
          </a:xfrm>
          <a:prstGeom prst="rect">
            <a:avLst/>
          </a:prstGeom>
          <a:noFill/>
          <a:ln w="9525">
            <a:noFill/>
            <a:miter lim="800000"/>
            <a:headEnd/>
            <a:tailEnd/>
          </a:ln>
        </p:spPr>
        <p:txBody>
          <a:bodyPr/>
          <a:lstStyle/>
          <a:p>
            <a:pPr marL="342900" indent="-342900">
              <a:lnSpc>
                <a:spcPct val="85000"/>
              </a:lnSpc>
              <a:spcBef>
                <a:spcPct val="20000"/>
              </a:spcBef>
              <a:spcAft>
                <a:spcPts val="1200"/>
              </a:spcAft>
              <a:buFontTx/>
              <a:buChar char="•"/>
            </a:pPr>
            <a:r>
              <a:rPr lang="en-US" sz="2800" b="1" dirty="0" smtClean="0">
                <a:latin typeface="Century Gothic" pitchFamily="-112" charset="0"/>
              </a:rPr>
              <a:t>4 Posts by 2 People</a:t>
            </a:r>
          </a:p>
          <a:p>
            <a:pPr marL="342900" indent="-342900">
              <a:lnSpc>
                <a:spcPct val="85000"/>
              </a:lnSpc>
              <a:spcBef>
                <a:spcPct val="20000"/>
              </a:spcBef>
              <a:spcAft>
                <a:spcPts val="1200"/>
              </a:spcAft>
              <a:buFontTx/>
              <a:buChar char="•"/>
            </a:pPr>
            <a:r>
              <a:rPr lang="en-US" sz="2800" b="1" dirty="0" smtClean="0">
                <a:latin typeface="Century Gothic" pitchFamily="-112" charset="0"/>
              </a:rPr>
              <a:t>None in favor, none against</a:t>
            </a:r>
          </a:p>
          <a:p>
            <a:pPr marL="342900" indent="-342900">
              <a:lnSpc>
                <a:spcPct val="85000"/>
              </a:lnSpc>
              <a:spcBef>
                <a:spcPct val="20000"/>
              </a:spcBef>
              <a:spcAft>
                <a:spcPts val="1200"/>
              </a:spcAft>
              <a:buFontTx/>
              <a:buChar char="•"/>
            </a:pPr>
            <a:r>
              <a:rPr lang="en-US" sz="2800" b="1" dirty="0" smtClean="0">
                <a:latin typeface="Century Gothic" pitchFamily="-112" charset="0"/>
              </a:rPr>
              <a:t>Earlier discussion (76 posts by 17 people)</a:t>
            </a:r>
          </a:p>
          <a:p>
            <a:pPr marL="800100" lvl="1" indent="-342900">
              <a:lnSpc>
                <a:spcPct val="85000"/>
              </a:lnSpc>
              <a:spcBef>
                <a:spcPct val="20000"/>
              </a:spcBef>
              <a:spcAft>
                <a:spcPts val="1200"/>
              </a:spcAft>
              <a:buFont typeface="Lucida Grande"/>
              <a:buChar char="−"/>
            </a:pPr>
            <a:r>
              <a:rPr lang="en-US" sz="2400" b="1" dirty="0" smtClean="0">
                <a:latin typeface="Century Gothic" pitchFamily="-112" charset="0"/>
              </a:rPr>
              <a:t>Will minimum prefix size be reduced? (Someone who gets a /22 for their 12 month needs, what do they get for 3 months?)</a:t>
            </a:r>
          </a:p>
          <a:p>
            <a:pPr marL="800100" lvl="1" indent="-342900">
              <a:lnSpc>
                <a:spcPct val="85000"/>
              </a:lnSpc>
              <a:spcBef>
                <a:spcPct val="20000"/>
              </a:spcBef>
              <a:spcAft>
                <a:spcPts val="1200"/>
              </a:spcAft>
              <a:buFont typeface="Lucida Grande"/>
              <a:buChar char="−"/>
            </a:pPr>
            <a:r>
              <a:rPr lang="en-US" sz="2400" b="1" dirty="0" smtClean="0">
                <a:latin typeface="Century Gothic" pitchFamily="-112" charset="0"/>
              </a:rPr>
              <a:t>Suggestion to merge proposals 93 and 94.</a:t>
            </a:r>
          </a:p>
          <a:p>
            <a:pPr marL="800100" lvl="1" indent="-342900">
              <a:lnSpc>
                <a:spcPct val="85000"/>
              </a:lnSpc>
              <a:spcBef>
                <a:spcPct val="20000"/>
              </a:spcBef>
              <a:spcAft>
                <a:spcPts val="1200"/>
              </a:spcAft>
              <a:buFont typeface="Lucida Grande"/>
              <a:buChar char="−"/>
            </a:pPr>
            <a:r>
              <a:rPr lang="en-US" sz="2400" b="1" dirty="0" err="1" smtClean="0">
                <a:latin typeface="Century Gothic" pitchFamily="-112" charset="0"/>
              </a:rPr>
              <a:t>Wordsmithing</a:t>
            </a:r>
            <a:r>
              <a:rPr lang="en-US" sz="2400" b="1" dirty="0" smtClean="0">
                <a:latin typeface="Century Gothic" pitchFamily="-112" charset="0"/>
              </a:rPr>
              <a:t>.</a:t>
            </a:r>
          </a:p>
          <a:p>
            <a:pPr marL="800100" lvl="1" indent="-342900">
              <a:lnSpc>
                <a:spcPct val="85000"/>
              </a:lnSpc>
              <a:spcBef>
                <a:spcPct val="20000"/>
              </a:spcBef>
              <a:spcAft>
                <a:spcPts val="1200"/>
              </a:spcAft>
              <a:buFontTx/>
              <a:buChar char="•"/>
            </a:pPr>
            <a:endParaRPr lang="en-US" sz="2400" b="1" dirty="0" smtClean="0">
              <a:latin typeface="Century Gothic" pitchFamily="-112" charset="0"/>
            </a:endParaRPr>
          </a:p>
          <a:p>
            <a:pPr marL="800100" lvl="1" indent="-342900">
              <a:lnSpc>
                <a:spcPct val="85000"/>
              </a:lnSpc>
              <a:spcBef>
                <a:spcPct val="20000"/>
              </a:spcBef>
              <a:spcAft>
                <a:spcPts val="1200"/>
              </a:spcAft>
              <a:buFontTx/>
              <a:buChar char="•"/>
            </a:pPr>
            <a:endParaRPr lang="en-US" sz="2400" b="1" dirty="0" smtClean="0">
              <a:latin typeface="Century Gothic" pitchFamily="-112" charset="0"/>
            </a:endParaRPr>
          </a:p>
        </p:txBody>
      </p:sp>
      <p:sp>
        <p:nvSpPr>
          <p:cNvPr id="8" name="Title 4"/>
          <p:cNvSpPr>
            <a:spLocks noGrp="1"/>
          </p:cNvSpPr>
          <p:nvPr>
            <p:ph type="title"/>
          </p:nvPr>
        </p:nvSpPr>
        <p:spPr>
          <a:xfrm>
            <a:off x="457200" y="177800"/>
            <a:ext cx="8229600" cy="889000"/>
          </a:xfrm>
        </p:spPr>
        <p:txBody>
          <a:bodyPr>
            <a:normAutofit/>
          </a:bodyPr>
          <a:lstStyle/>
          <a:p>
            <a:r>
              <a:rPr lang="en-US" b="1" dirty="0" smtClean="0">
                <a:solidFill>
                  <a:schemeClr val="bg1"/>
                </a:solidFill>
                <a:latin typeface="Century Gothic" pitchFamily="-112" charset="0"/>
                <a:cs typeface="Arial" charset="0"/>
              </a:rPr>
              <a:t>2009-8 – PPML Discussion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95300" y="622300"/>
            <a:ext cx="8153400" cy="2298700"/>
          </a:xfrm>
        </p:spPr>
        <p:txBody>
          <a:bodyPr/>
          <a:lstStyle/>
          <a:p>
            <a:r>
              <a:rPr lang="en-US" sz="6800" dirty="0" smtClean="0"/>
              <a:t>Equitable IPv4 Run-Out </a:t>
            </a:r>
            <a:endParaRPr lang="en-US" sz="6800" dirty="0"/>
          </a:p>
        </p:txBody>
      </p:sp>
      <p:sp>
        <p:nvSpPr>
          <p:cNvPr id="8" name="Subtitle 7"/>
          <p:cNvSpPr>
            <a:spLocks noGrp="1"/>
          </p:cNvSpPr>
          <p:nvPr>
            <p:ph type="subTitle" idx="1"/>
          </p:nvPr>
        </p:nvSpPr>
        <p:spPr>
          <a:xfrm>
            <a:off x="431800" y="5092700"/>
            <a:ext cx="6400800" cy="698500"/>
          </a:xfrm>
        </p:spPr>
        <p:txBody>
          <a:bodyPr>
            <a:normAutofit/>
          </a:bodyPr>
          <a:lstStyle/>
          <a:p>
            <a:r>
              <a:rPr lang="en-US" sz="3400" i="0" dirty="0" smtClean="0"/>
              <a:t>Draft Policy 2009-8</a:t>
            </a:r>
            <a:endParaRPr lang="en-US" sz="3400" i="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TotalTime>
  <Words>361</Words>
  <Application>Microsoft Office PowerPoint</Application>
  <PresentationFormat>On-screen Show (4:3)</PresentationFormat>
  <Paragraphs>55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Equitable IPv4 Run-Out </vt:lpstr>
      <vt:lpstr>Slide 2</vt:lpstr>
      <vt:lpstr>2009-8 - Summary</vt:lpstr>
      <vt:lpstr>2009-8 – Legal Assessment</vt:lpstr>
      <vt:lpstr>2009-8 – Staff Assessment</vt:lpstr>
      <vt:lpstr>2009-8 – PPML Discussion</vt:lpstr>
      <vt:lpstr>Equitable IPv4 Run-Out </vt:lpstr>
    </vt:vector>
  </TitlesOfParts>
  <Company>ARIN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Lawson Parker</dc:creator>
  <cp:lastModifiedBy>sgordon</cp:lastModifiedBy>
  <cp:revision>53</cp:revision>
  <dcterms:created xsi:type="dcterms:W3CDTF">2009-10-21T19:47:31Z</dcterms:created>
  <dcterms:modified xsi:type="dcterms:W3CDTF">2009-11-03T14:50:18Z</dcterms:modified>
</cp:coreProperties>
</file>