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8"/>
  </p:notesMasterIdLst>
  <p:sldIdLst>
    <p:sldId id="257" r:id="rId2"/>
    <p:sldId id="259" r:id="rId3"/>
    <p:sldId id="260" r:id="rId4"/>
    <p:sldId id="261" r:id="rId5"/>
    <p:sldId id="262" r:id="rId6"/>
    <p:sldId id="264"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A0017"/>
    <a:srgbClr val="91131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100" d="100"/>
          <a:sy n="100" d="100"/>
        </p:scale>
        <p:origin x="-72" y="-7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08F73D-861D-574D-BF53-4BB22A81E031}" type="datetimeFigureOut">
              <a:rPr lang="en-US" smtClean="0"/>
              <a:pPr/>
              <a:t>11/3/2009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01B306A-F64C-844B-A5ED-0AD5BE5CEB84}"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1B306A-F64C-844B-A5ED-0AD5BE5CEB84}"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p:spPr>
        <p:txBody>
          <a:bodyPr/>
          <a:lstStyle/>
          <a:p>
            <a:fld id="{3B7D9842-6A38-46EF-ACE5-8E11EC6E32DD}" type="slidenum">
              <a:rPr lang="en-US"/>
              <a:pPr/>
              <a:t>2</a:t>
            </a:fld>
            <a:endParaRPr lang="en-US"/>
          </a:p>
        </p:txBody>
      </p:sp>
      <p:sp>
        <p:nvSpPr>
          <p:cNvPr id="8195" name="Rectangle 2"/>
          <p:cNvSpPr>
            <a:spLocks noGrp="1" noRot="1" noChangeAspect="1" noChangeArrowheads="1" noTextEdit="1"/>
          </p:cNvSpPr>
          <p:nvPr>
            <p:ph type="sldImg"/>
          </p:nvPr>
        </p:nvSpPr>
        <p:spPr>
          <a:ln/>
        </p:spPr>
      </p:sp>
      <p:sp>
        <p:nvSpPr>
          <p:cNvPr id="819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noFill/>
        </p:spPr>
        <p:txBody>
          <a:bodyPr/>
          <a:lstStyle/>
          <a:p>
            <a:fld id="{A9991152-4140-4105-8EA2-AB6015274F3C}" type="slidenum">
              <a:rPr lang="en-US"/>
              <a:pPr/>
              <a:t>3</a:t>
            </a:fld>
            <a:endParaRPr lang="en-US"/>
          </a:p>
        </p:txBody>
      </p:sp>
      <p:sp>
        <p:nvSpPr>
          <p:cNvPr id="9219" name="Rectangle 2"/>
          <p:cNvSpPr>
            <a:spLocks noGrp="1" noRot="1" noChangeAspect="1" noChangeArrowheads="1" noTextEdit="1"/>
          </p:cNvSpPr>
          <p:nvPr>
            <p:ph type="sldImg"/>
          </p:nvPr>
        </p:nvSpPr>
        <p:spPr>
          <a:ln/>
        </p:spPr>
      </p:sp>
      <p:sp>
        <p:nvSpPr>
          <p:cNvPr id="92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4A66820D-A989-41A3-93E2-7338089EC0F4}" type="slidenum">
              <a:rPr lang="en-US"/>
              <a:pPr/>
              <a:t>4</a:t>
            </a:fld>
            <a:endParaRPr lang="en-US"/>
          </a:p>
        </p:txBody>
      </p:sp>
      <p:sp>
        <p:nvSpPr>
          <p:cNvPr id="45059" name="Rectangle 2"/>
          <p:cNvSpPr>
            <a:spLocks noGrp="1" noRot="1" noChangeAspec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F34F17A3-5312-4DF2-9774-DCA8007DA648}" type="slidenum">
              <a:rPr lang="en-US"/>
              <a:pPr/>
              <a:t>5</a:t>
            </a:fld>
            <a:endParaRPr lang="en-US"/>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01B306A-F64C-844B-A5ED-0AD5BE5CEB84}"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earborn_ppt3.wmf"/>
          <p:cNvPicPr>
            <a:picLocks noChangeAspect="1"/>
          </p:cNvPicPr>
          <p:nvPr userDrawn="1"/>
        </p:nvPicPr>
        <p:blipFill>
          <a:blip r:embed="rId2"/>
          <a:srcRect l="556" r="1313"/>
          <a:stretch>
            <a:fillRect/>
          </a:stretch>
        </p:blipFill>
        <p:spPr>
          <a:xfrm>
            <a:off x="0" y="-1"/>
            <a:ext cx="9144000" cy="6861107"/>
          </a:xfrm>
          <a:prstGeom prst="rect">
            <a:avLst/>
          </a:prstGeom>
        </p:spPr>
      </p:pic>
      <p:sp>
        <p:nvSpPr>
          <p:cNvPr id="2" name="Title 1"/>
          <p:cNvSpPr>
            <a:spLocks noGrp="1"/>
          </p:cNvSpPr>
          <p:nvPr>
            <p:ph type="ctrTitle"/>
          </p:nvPr>
        </p:nvSpPr>
        <p:spPr>
          <a:xfrm>
            <a:off x="495300" y="622300"/>
            <a:ext cx="8153400" cy="1003300"/>
          </a:xfrm>
        </p:spPr>
        <p:txBody>
          <a:bodyPr>
            <a:noAutofit/>
          </a:bodyPr>
          <a:lstStyle>
            <a:lvl1pPr algn="l">
              <a:defRPr sz="5500" b="1" i="0">
                <a:solidFill>
                  <a:schemeClr val="bg1"/>
                </a:solidFill>
                <a:latin typeface="Century Gothic"/>
                <a:cs typeface="Century Gothic"/>
              </a:defRPr>
            </a:lvl1pPr>
          </a:lstStyle>
          <a:p>
            <a:r>
              <a:rPr lang="en-US" dirty="0" smtClean="0"/>
              <a:t>Click to edit Master title</a:t>
            </a:r>
            <a:endParaRPr lang="en-US" dirty="0"/>
          </a:p>
        </p:txBody>
      </p:sp>
      <p:sp>
        <p:nvSpPr>
          <p:cNvPr id="3" name="Subtitle 2"/>
          <p:cNvSpPr>
            <a:spLocks noGrp="1"/>
          </p:cNvSpPr>
          <p:nvPr>
            <p:ph type="subTitle" idx="1"/>
          </p:nvPr>
        </p:nvSpPr>
        <p:spPr>
          <a:xfrm>
            <a:off x="495300" y="1917700"/>
            <a:ext cx="6400800" cy="698500"/>
          </a:xfrm>
        </p:spPr>
        <p:txBody>
          <a:bodyPr/>
          <a:lstStyle>
            <a:lvl1pPr marL="0" indent="0" algn="l">
              <a:buNone/>
              <a:defRPr b="1" i="1">
                <a:solidFill>
                  <a:srgbClr val="000000"/>
                </a:solidFill>
                <a:latin typeface="Century Gothic"/>
                <a:cs typeface="Century Gothic"/>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a:prstGeom prst="rect">
            <a:avLst/>
          </a:prstGeom>
        </p:spPr>
        <p:txBody>
          <a:bodyPr rtlCol="0">
            <a:normAutofit/>
          </a:bodyPr>
          <a:lstStyle/>
          <a:p>
            <a:pPr lvl="0"/>
            <a:r>
              <a:rPr lang="en-US" noProof="0" smtClean="0"/>
              <a:t>Click icon to add table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33438"/>
            <a:ext cx="8229600" cy="1143000"/>
          </a:xfrm>
        </p:spPr>
        <p:txBody>
          <a:bodyPr/>
          <a:lstStyle>
            <a:lvl1pPr algn="l">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idx="1"/>
          </p:nvPr>
        </p:nvSpPr>
        <p:spPr>
          <a:xfrm>
            <a:off x="457200" y="2159001"/>
            <a:ext cx="8229600" cy="4330700"/>
          </a:xfrm>
        </p:spPr>
        <p:txBody>
          <a:bodyPr/>
          <a:lstStyle>
            <a:lvl1pPr>
              <a:defRPr b="1" i="0">
                <a:latin typeface="Century Gothic"/>
                <a:cs typeface="Century Gothic"/>
              </a:defRPr>
            </a:lvl1pPr>
            <a:lvl2pPr>
              <a:defRPr b="1" i="0">
                <a:latin typeface="Century Gothic"/>
                <a:cs typeface="Century Gothic"/>
              </a:defRPr>
            </a:lvl2pPr>
            <a:lvl3pPr>
              <a:defRPr b="1" i="0">
                <a:latin typeface="Century Gothic"/>
                <a:cs typeface="Century Gothic"/>
              </a:defRPr>
            </a:lvl3pPr>
            <a:lvl4pPr>
              <a:defRPr b="1" i="0">
                <a:latin typeface="Century Gothic"/>
                <a:cs typeface="Century Gothic"/>
              </a:defRPr>
            </a:lvl4pPr>
            <a:lvl5pPr>
              <a:defRPr b="1" i="0">
                <a:latin typeface="Century Gothic"/>
                <a:cs typeface="Century Gothi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i="0" cap="all">
                <a:latin typeface="Century Gothic"/>
                <a:cs typeface="Century Gothic"/>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Content Placeholder 2"/>
          <p:cNvSpPr>
            <a:spLocks noGrp="1"/>
          </p:cNvSpPr>
          <p:nvPr>
            <p:ph sz="half" idx="1"/>
          </p:nvPr>
        </p:nvSpPr>
        <p:spPr>
          <a:xfrm>
            <a:off x="457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171700"/>
            <a:ext cx="4038600" cy="4525963"/>
          </a:xfrm>
        </p:spPr>
        <p:txBody>
          <a:bodyPr/>
          <a:lstStyle>
            <a:lvl1pPr>
              <a:defRPr sz="2800" b="1" i="0">
                <a:latin typeface="Century Gothic"/>
                <a:cs typeface="Century Gothic"/>
              </a:defRPr>
            </a:lvl1pPr>
            <a:lvl2pPr>
              <a:defRPr sz="2400" b="1" i="0">
                <a:latin typeface="Century Gothic"/>
                <a:cs typeface="Century Gothic"/>
              </a:defRPr>
            </a:lvl2pPr>
            <a:lvl3pPr>
              <a:defRPr sz="2000" b="1" i="0">
                <a:latin typeface="Century Gothic"/>
                <a:cs typeface="Century Gothic"/>
              </a:defRPr>
            </a:lvl3pPr>
            <a:lvl4pPr>
              <a:defRPr sz="1800" b="1" i="0">
                <a:latin typeface="Century Gothic"/>
                <a:cs typeface="Century Gothic"/>
              </a:defRPr>
            </a:lvl4pPr>
            <a:lvl5pPr>
              <a:defRPr sz="1800" b="1" i="0">
                <a:latin typeface="Century Gothic"/>
                <a:cs typeface="Century Gothic"/>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defRPr b="1" i="0">
                <a:latin typeface="Century Gothic"/>
                <a:cs typeface="Century Gothic"/>
              </a:defRPr>
            </a:lvl1pPr>
          </a:lstStyle>
          <a:p>
            <a:r>
              <a:rPr lang="en-US" smtClean="0"/>
              <a:t>Click to edit Master title style</a:t>
            </a:r>
            <a:endParaRPr lang="en-US"/>
          </a:p>
        </p:txBody>
      </p:sp>
      <p:sp>
        <p:nvSpPr>
          <p:cNvPr id="3" name="Text Placeholder 2"/>
          <p:cNvSpPr>
            <a:spLocks noGrp="1"/>
          </p:cNvSpPr>
          <p:nvPr>
            <p:ph type="body" idx="1"/>
          </p:nvPr>
        </p:nvSpPr>
        <p:spPr>
          <a:xfrm>
            <a:off x="457200" y="2106613"/>
            <a:ext cx="4040188"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746375"/>
            <a:ext cx="4040188"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2106613"/>
            <a:ext cx="4041775" cy="639762"/>
          </a:xfrm>
        </p:spPr>
        <p:txBody>
          <a:bodyPr anchor="b"/>
          <a:lstStyle>
            <a:lvl1pPr marL="0" indent="0">
              <a:buNone/>
              <a:defRPr sz="2400" b="1" i="0">
                <a:latin typeface="Century Gothic"/>
                <a:cs typeface="Century Gothic"/>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746375"/>
            <a:ext cx="4041775" cy="3951288"/>
          </a:xfrm>
        </p:spPr>
        <p:txBody>
          <a:bodyPr/>
          <a:lstStyle>
            <a:lvl1pPr>
              <a:defRPr sz="2400" b="1" i="0">
                <a:latin typeface="Century Gothic"/>
                <a:cs typeface="Century Gothic"/>
              </a:defRPr>
            </a:lvl1pPr>
            <a:lvl2pPr>
              <a:defRPr sz="2000" b="1" i="0">
                <a:latin typeface="Century Gothic"/>
                <a:cs typeface="Century Gothic"/>
              </a:defRPr>
            </a:lvl2pPr>
            <a:lvl3pPr>
              <a:defRPr sz="1800" b="1" i="0">
                <a:latin typeface="Century Gothic"/>
                <a:cs typeface="Century Gothic"/>
              </a:defRPr>
            </a:lvl3pPr>
            <a:lvl4pPr>
              <a:defRPr sz="1600" b="1" i="0">
                <a:latin typeface="Century Gothic"/>
                <a:cs typeface="Century Gothic"/>
              </a:defRPr>
            </a:lvl4pPr>
            <a:lvl5pPr>
              <a:defRPr sz="1600" b="1" i="0">
                <a:latin typeface="Century Gothic"/>
                <a:cs typeface="Century Gothic"/>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846138"/>
            <a:ext cx="8229600" cy="1143000"/>
          </a:xfrm>
        </p:spPr>
        <p:txBody>
          <a:bodyPr/>
          <a:lstStyle>
            <a:lvl1pPr algn="l">
              <a:defRPr b="1" i="0">
                <a:latin typeface="Century Gothic"/>
                <a:cs typeface="Century Gothic"/>
              </a:defRPr>
            </a:lvl1pPr>
          </a:lstStyle>
          <a:p>
            <a:r>
              <a:rPr lang="en-US" dirty="0"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004887"/>
            <a:ext cx="3008313" cy="1162050"/>
          </a:xfrm>
        </p:spPr>
        <p:txBody>
          <a:bodyPr anchor="b"/>
          <a:lstStyle>
            <a:lvl1pPr algn="l">
              <a:defRPr sz="2000" b="1" i="0">
                <a:latin typeface="Century Gothic"/>
                <a:cs typeface="Century Gothic"/>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004887"/>
            <a:ext cx="5111750" cy="5853113"/>
          </a:xfrm>
        </p:spPr>
        <p:txBody>
          <a:bodyPr/>
          <a:lstStyle>
            <a:lvl1pPr>
              <a:defRPr sz="3200" b="1" i="0">
                <a:latin typeface="Century Gothic"/>
                <a:cs typeface="Century Gothic"/>
              </a:defRPr>
            </a:lvl1pPr>
            <a:lvl2pPr>
              <a:defRPr sz="2800" b="1" i="0">
                <a:latin typeface="Century Gothic"/>
                <a:cs typeface="Century Gothic"/>
              </a:defRPr>
            </a:lvl2pPr>
            <a:lvl3pPr>
              <a:defRPr sz="2400" b="1" i="0">
                <a:latin typeface="Century Gothic"/>
                <a:cs typeface="Century Gothic"/>
              </a:defRPr>
            </a:lvl3pPr>
            <a:lvl4pPr>
              <a:defRPr sz="2000" b="1" i="0">
                <a:latin typeface="Century Gothic"/>
                <a:cs typeface="Century Gothic"/>
              </a:defRPr>
            </a:lvl4pPr>
            <a:lvl5pPr>
              <a:defRPr sz="2000" b="1" i="0">
                <a:latin typeface="Century Gothic"/>
                <a:cs typeface="Century Gothic"/>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166937"/>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5194300"/>
            <a:ext cx="5486400" cy="566738"/>
          </a:xfrm>
        </p:spPr>
        <p:txBody>
          <a:bodyPr anchor="b"/>
          <a:lstStyle>
            <a:lvl1pPr algn="l">
              <a:defRPr sz="2000" b="1" i="0">
                <a:latin typeface="Century Gothic"/>
                <a:cs typeface="Century Gothic"/>
              </a:defRPr>
            </a:lvl1pPr>
          </a:lstStyle>
          <a:p>
            <a:r>
              <a:rPr lang="en-US" smtClean="0"/>
              <a:t>Click to edit Master title style</a:t>
            </a:r>
            <a:endParaRPr lang="en-US"/>
          </a:p>
        </p:txBody>
      </p:sp>
      <p:sp>
        <p:nvSpPr>
          <p:cNvPr id="3" name="Picture Placeholder 2"/>
          <p:cNvSpPr>
            <a:spLocks noGrp="1"/>
          </p:cNvSpPr>
          <p:nvPr>
            <p:ph type="pic" idx="1"/>
          </p:nvPr>
        </p:nvSpPr>
        <p:spPr>
          <a:xfrm>
            <a:off x="1792288" y="1006475"/>
            <a:ext cx="5486400" cy="4114800"/>
          </a:xfrm>
        </p:spPr>
        <p:txBody>
          <a:bodyPr/>
          <a:lstStyle>
            <a:lvl1pPr marL="0" indent="0">
              <a:buNone/>
              <a:defRPr sz="3200" b="1" i="0">
                <a:latin typeface="Century Gothic"/>
                <a:cs typeface="Century Gothic"/>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761038"/>
            <a:ext cx="5486400" cy="804862"/>
          </a:xfrm>
        </p:spPr>
        <p:txBody>
          <a:bodyPr/>
          <a:lstStyle>
            <a:lvl1pPr marL="0" indent="0">
              <a:buNone/>
              <a:defRPr sz="1400" b="1" i="0">
                <a:latin typeface="Century Gothic"/>
                <a:cs typeface="Century Gothic"/>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dearborn_ppt_PolicyIntro.wmf"/>
          <p:cNvPicPr>
            <a:picLocks noChangeAspect="1"/>
          </p:cNvPicPr>
          <p:nvPr userDrawn="1"/>
        </p:nvPicPr>
        <p:blipFill>
          <a:blip r:embed="rId13"/>
          <a:stretch>
            <a:fillRect/>
          </a:stretch>
        </p:blipFill>
        <p:spPr>
          <a:xfrm>
            <a:off x="0" y="10391"/>
            <a:ext cx="9144000" cy="6761018"/>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95300" y="622300"/>
            <a:ext cx="8153400" cy="2298700"/>
          </a:xfrm>
        </p:spPr>
        <p:txBody>
          <a:bodyPr/>
          <a:lstStyle/>
          <a:p>
            <a:r>
              <a:rPr lang="en-US" sz="6000" dirty="0" smtClean="0"/>
              <a:t>IPv6 Multiple Discrete Networks</a:t>
            </a:r>
            <a:endParaRPr lang="en-US" sz="6000" dirty="0"/>
          </a:p>
        </p:txBody>
      </p:sp>
      <p:sp>
        <p:nvSpPr>
          <p:cNvPr id="8" name="Subtitle 7"/>
          <p:cNvSpPr>
            <a:spLocks noGrp="1"/>
          </p:cNvSpPr>
          <p:nvPr>
            <p:ph type="subTitle" idx="1"/>
          </p:nvPr>
        </p:nvSpPr>
        <p:spPr>
          <a:xfrm>
            <a:off x="393700" y="5092700"/>
            <a:ext cx="6400800" cy="698500"/>
          </a:xfrm>
        </p:spPr>
        <p:txBody>
          <a:bodyPr>
            <a:normAutofit/>
          </a:bodyPr>
          <a:lstStyle/>
          <a:p>
            <a:r>
              <a:rPr lang="en-US" sz="3400" i="0" dirty="0" smtClean="0"/>
              <a:t>Draft Policy 2009-5</a:t>
            </a:r>
            <a:endParaRPr lang="en-US" sz="3400" i="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96379" name="Group 91"/>
          <p:cNvGraphicFramePr>
            <a:graphicFrameLocks noGrp="1"/>
          </p:cNvGraphicFramePr>
          <p:nvPr/>
        </p:nvGraphicFramePr>
        <p:xfrm>
          <a:off x="495300" y="1387509"/>
          <a:ext cx="8115300" cy="1952591"/>
        </p:xfrm>
        <a:graphic>
          <a:graphicData uri="http://schemas.openxmlformats.org/drawingml/2006/table">
            <a:tbl>
              <a:tblPr/>
              <a:tblGrid>
                <a:gridCol w="4229100"/>
                <a:gridCol w="3886200"/>
              </a:tblGrid>
              <a:tr h="961991">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Original Proposal (PP 84)</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18 MAR 09</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r>
              <a:tr h="990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Draft Policy</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34" charset="0"/>
                          <a:cs typeface="Arial" charset="0"/>
                        </a:rPr>
                        <a:t>21 JUL 09</a:t>
                      </a:r>
                    </a:p>
                  </a:txBody>
                  <a:tcPr anchor="ctr" horzOverflow="overflow">
                    <a:lnL w="6350" cap="flat" cmpd="sng" algn="ctr">
                      <a:solidFill>
                        <a:scrgbClr r="0" g="0" b="0"/>
                      </a:solidFill>
                      <a:prstDash val="solid"/>
                      <a:round/>
                      <a:headEnd type="none" w="med" len="med"/>
                      <a:tailEnd type="none" w="med" len="med"/>
                    </a:lnL>
                    <a:lnR w="6350" cap="flat" cmpd="sng" algn="ctr">
                      <a:solidFill>
                        <a:scrgbClr r="0" g="0" b="0"/>
                      </a:solidFill>
                      <a:prstDash val="solid"/>
                      <a:round/>
                      <a:headEnd type="none" w="med" len="med"/>
                      <a:tailEnd type="none" w="med" len="med"/>
                    </a:lnR>
                    <a:lnT w="6350" cap="flat" cmpd="sng" algn="ctr">
                      <a:solidFill>
                        <a:scrgbClr r="0" g="0" b="0"/>
                      </a:solidFill>
                      <a:prstDash val="solid"/>
                      <a:round/>
                      <a:headEnd type="none" w="med" len="med"/>
                      <a:tailEnd type="none" w="med" len="med"/>
                    </a:lnT>
                    <a:lnB w="6350" cap="flat" cmpd="sng" algn="ctr">
                      <a:solidFill>
                        <a:scrgbClr r="0" g="0" b="0"/>
                      </a:solidFill>
                      <a:prstDash val="solid"/>
                      <a:round/>
                      <a:headEnd type="none" w="med" len="med"/>
                      <a:tailEnd type="none" w="med" len="med"/>
                    </a:lnB>
                    <a:lnTlToBr>
                      <a:noFill/>
                    </a:lnTlToBr>
                    <a:lnBlToTr>
                      <a:noFill/>
                    </a:lnBlToTr>
                    <a:noFill/>
                  </a:tcPr>
                </a:tc>
              </a:tr>
            </a:tbl>
          </a:graphicData>
        </a:graphic>
      </p:graphicFrame>
      <p:graphicFrame>
        <p:nvGraphicFramePr>
          <p:cNvPr id="10" name="Group 57"/>
          <p:cNvGraphicFramePr>
            <a:graphicFrameLocks noGrp="1"/>
          </p:cNvGraphicFramePr>
          <p:nvPr/>
        </p:nvGraphicFramePr>
        <p:xfrm>
          <a:off x="495300" y="3803136"/>
          <a:ext cx="3886200" cy="1992890"/>
        </p:xfrm>
        <a:graphic>
          <a:graphicData uri="http://schemas.openxmlformats.org/drawingml/2006/table">
            <a:tbl>
              <a:tblPr/>
              <a:tblGrid>
                <a:gridCol w="1790700"/>
                <a:gridCol w="2095500"/>
              </a:tblGrid>
              <a:tr h="451364">
                <a:tc gridSpan="2">
                  <a:txBody>
                    <a:bodyPr/>
                    <a:lstStyle/>
                    <a:p>
                      <a:pPr marL="0" marR="0" lvl="0" indent="0" algn="ctr"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rgbClr val="CA0017"/>
                          </a:solidFill>
                          <a:effectLst/>
                          <a:latin typeface="Century Gothic"/>
                          <a:ea typeface="Arial" charset="0"/>
                          <a:cs typeface="Century Gothic"/>
                        </a:rPr>
                        <a:t>Similar Proposals</a:t>
                      </a:r>
                      <a:endParaRPr kumimoji="0" lang="en-US" sz="1800" b="1" i="0" u="none" strike="noStrike" cap="none" normalizeH="0" baseline="0" dirty="0">
                        <a:ln>
                          <a:noFill/>
                        </a:ln>
                        <a:solidFill>
                          <a:srgbClr val="CA0017"/>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r>
              <a:tr h="329184">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err="1">
                          <a:ln>
                            <a:noFill/>
                          </a:ln>
                          <a:solidFill>
                            <a:schemeClr val="tx1"/>
                          </a:solidFill>
                          <a:effectLst/>
                          <a:latin typeface="Century Gothic"/>
                          <a:ea typeface="Arial" charset="0"/>
                          <a:cs typeface="Century Gothic"/>
                        </a:rPr>
                        <a:t>AfriNIC</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NA</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8481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a:ln>
                            <a:noFill/>
                          </a:ln>
                          <a:solidFill>
                            <a:schemeClr val="tx1"/>
                          </a:solidFill>
                          <a:effectLst/>
                          <a:latin typeface="Century Gothic"/>
                          <a:ea typeface="Arial" charset="0"/>
                          <a:cs typeface="Century Gothic"/>
                        </a:rPr>
                        <a:t>APNIC</a:t>
                      </a: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NA</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388620">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a:ln>
                            <a:noFill/>
                          </a:ln>
                          <a:solidFill>
                            <a:schemeClr val="tx1"/>
                          </a:solidFill>
                          <a:effectLst/>
                          <a:latin typeface="Century Gothic"/>
                          <a:ea typeface="Arial" charset="0"/>
                          <a:cs typeface="Century Gothic"/>
                        </a:rPr>
                        <a:t>LACNIC</a:t>
                      </a: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NA</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252984">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a:ln>
                            <a:noFill/>
                          </a:ln>
                          <a:solidFill>
                            <a:schemeClr val="tx1"/>
                          </a:solidFill>
                          <a:effectLst/>
                          <a:latin typeface="Century Gothic"/>
                          <a:ea typeface="Arial" charset="0"/>
                          <a:cs typeface="Century Gothic"/>
                        </a:rPr>
                        <a:t>RIPE NCC</a:t>
                      </a: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tab pos="914400" algn="l"/>
                          <a:tab pos="1255713" algn="l"/>
                          <a:tab pos="1652588" algn="l"/>
                          <a:tab pos="2060575" algn="l"/>
                        </a:tabLst>
                      </a:pPr>
                      <a:r>
                        <a:rPr kumimoji="0" lang="en-US" sz="1800" b="1" i="0" u="none" strike="noStrike" cap="none" normalizeH="0" baseline="0" dirty="0" smtClean="0">
                          <a:ln>
                            <a:noFill/>
                          </a:ln>
                          <a:solidFill>
                            <a:schemeClr val="tx1"/>
                          </a:solidFill>
                          <a:effectLst/>
                          <a:latin typeface="Century Gothic"/>
                          <a:ea typeface="Arial" charset="0"/>
                          <a:cs typeface="Century Gothic"/>
                        </a:rPr>
                        <a:t>NA</a:t>
                      </a:r>
                      <a:endParaRPr kumimoji="0" lang="en-US" sz="1800" b="1" i="0" u="none" strike="noStrike" cap="none" normalizeH="0" baseline="0" dirty="0">
                        <a:ln>
                          <a:noFill/>
                        </a:ln>
                        <a:solidFill>
                          <a:schemeClr val="tx1"/>
                        </a:solidFill>
                        <a:effectLst/>
                        <a:latin typeface="Century Gothic"/>
                        <a:ea typeface="Arial" charset="0"/>
                        <a:cs typeface="Century Gothic"/>
                      </a:endParaRPr>
                    </a:p>
                  </a:txBody>
                  <a:tcPr marL="109728" marR="109728" marT="54864" marB="54864"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6" name="Rectangle 5"/>
          <p:cNvSpPr/>
          <p:nvPr/>
        </p:nvSpPr>
        <p:spPr>
          <a:xfrm>
            <a:off x="4826000" y="3866645"/>
            <a:ext cx="3479800" cy="1480405"/>
          </a:xfrm>
          <a:prstGeom prst="rect">
            <a:avLst/>
          </a:prstGeom>
        </p:spPr>
        <p:txBody>
          <a:bodyPr wrap="square">
            <a:spAutoFit/>
          </a:bodyPr>
          <a:lstStyle/>
          <a:p>
            <a:pPr eaLnBrk="1" hangingPunct="1">
              <a:lnSpc>
                <a:spcPct val="90000"/>
              </a:lnSpc>
              <a:spcAft>
                <a:spcPts val="1200"/>
              </a:spcAft>
              <a:buFontTx/>
              <a:buNone/>
            </a:pPr>
            <a:r>
              <a:rPr lang="en-US" sz="2600" b="1" dirty="0" smtClean="0">
                <a:latin typeface="Century Gothic"/>
                <a:cs typeface="Century Gothic"/>
              </a:rPr>
              <a:t>AC Shepherds:</a:t>
            </a:r>
          </a:p>
          <a:p>
            <a:pPr eaLnBrk="1" hangingPunct="1">
              <a:lnSpc>
                <a:spcPct val="90000"/>
              </a:lnSpc>
              <a:spcAft>
                <a:spcPts val="1200"/>
              </a:spcAft>
              <a:buFontTx/>
              <a:buNone/>
            </a:pPr>
            <a:r>
              <a:rPr lang="en-US" sz="2600" b="1" dirty="0" smtClean="0">
                <a:latin typeface="Century Gothic"/>
                <a:cs typeface="Century Gothic"/>
              </a:rPr>
              <a:t>Heather Schiller</a:t>
            </a:r>
          </a:p>
          <a:p>
            <a:pPr eaLnBrk="1" hangingPunct="1">
              <a:lnSpc>
                <a:spcPct val="90000"/>
              </a:lnSpc>
              <a:spcAft>
                <a:spcPts val="1200"/>
              </a:spcAft>
              <a:buFontTx/>
              <a:buNone/>
            </a:pPr>
            <a:r>
              <a:rPr lang="en-US" sz="2600" b="1" dirty="0" smtClean="0">
                <a:latin typeface="Century Gothic"/>
                <a:cs typeface="Century Gothic"/>
              </a:rPr>
              <a:t>Owen DeLong</a:t>
            </a:r>
          </a:p>
        </p:txBody>
      </p:sp>
      <p:sp>
        <p:nvSpPr>
          <p:cNvPr id="7" name="Title 4"/>
          <p:cNvSpPr txBox="1">
            <a:spLocks/>
          </p:cNvSpPr>
          <p:nvPr/>
        </p:nvSpPr>
        <p:spPr>
          <a:xfrm>
            <a:off x="457200" y="177800"/>
            <a:ext cx="8229600" cy="889000"/>
          </a:xfrm>
          <a:prstGeom prst="rect">
            <a:avLst/>
          </a:prstGeom>
        </p:spPr>
        <p:txBody>
          <a:bodyPr vert="horz" lIns="91440" tIns="45720" rIns="91440" bIns="45720" rtlCol="0" anchor="ctr">
            <a:normAutofit/>
          </a:body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400" b="1" i="0" u="none" strike="noStrike" kern="1200" cap="none" spc="0" normalizeH="0" baseline="0" noProof="0" dirty="0" smtClean="0">
                <a:ln>
                  <a:noFill/>
                </a:ln>
                <a:solidFill>
                  <a:schemeClr val="bg1"/>
                </a:solidFill>
                <a:effectLst/>
                <a:uLnTx/>
                <a:uFillTx/>
                <a:latin typeface="Century Gothic" pitchFamily="-112" charset="0"/>
                <a:ea typeface="+mj-ea"/>
                <a:cs typeface="Arial" charset="0"/>
              </a:rPr>
              <a:t>2009-5 - History</a:t>
            </a: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2009-5 - Summary</a:t>
            </a:r>
          </a:p>
        </p:txBody>
      </p:sp>
      <p:sp>
        <p:nvSpPr>
          <p:cNvPr id="4098" name="Rectangle 3"/>
          <p:cNvSpPr>
            <a:spLocks noGrp="1" noChangeArrowheads="1"/>
          </p:cNvSpPr>
          <p:nvPr>
            <p:ph type="body" idx="4294967295"/>
          </p:nvPr>
        </p:nvSpPr>
        <p:spPr>
          <a:xfrm>
            <a:off x="457200" y="1498600"/>
            <a:ext cx="7378700" cy="4711700"/>
          </a:xfrm>
        </p:spPr>
        <p:txBody>
          <a:bodyPr>
            <a:normAutofit/>
          </a:bodyPr>
          <a:lstStyle/>
          <a:p>
            <a:pPr eaLnBrk="1" hangingPunct="1">
              <a:lnSpc>
                <a:spcPct val="90000"/>
              </a:lnSpc>
              <a:spcAft>
                <a:spcPts val="3000"/>
              </a:spcAft>
            </a:pPr>
            <a:r>
              <a:rPr lang="en-US" b="1" dirty="0" smtClean="0">
                <a:latin typeface="Century Gothic"/>
                <a:cs typeface="Century Gothic"/>
              </a:rPr>
              <a:t>Would allow IPv6 initial and subsequent requests for discrete networks</a:t>
            </a:r>
          </a:p>
          <a:p>
            <a:pPr eaLnBrk="1" hangingPunct="1">
              <a:lnSpc>
                <a:spcPct val="90000"/>
              </a:lnSpc>
              <a:spcAft>
                <a:spcPts val="3000"/>
              </a:spcAft>
            </a:pPr>
            <a:r>
              <a:rPr lang="en-US" b="1" dirty="0" smtClean="0">
                <a:latin typeface="Century Gothic"/>
                <a:cs typeface="Century Gothic"/>
              </a:rPr>
              <a:t>/32s (ISPs) and /48s (End-users) and larger</a:t>
            </a:r>
          </a:p>
          <a:p>
            <a:pPr eaLnBrk="1" hangingPunct="1">
              <a:lnSpc>
                <a:spcPct val="90000"/>
              </a:lnSpc>
              <a:spcAft>
                <a:spcPts val="3000"/>
              </a:spcAft>
              <a:buNone/>
            </a:pPr>
            <a:endParaRPr lang="en-US" b="1" dirty="0" smtClean="0">
              <a:latin typeface="Century Gothic"/>
              <a:cs typeface="Century Gothic"/>
            </a:endParaRPr>
          </a:p>
          <a:p>
            <a:pPr eaLnBrk="1" hangingPunct="1">
              <a:lnSpc>
                <a:spcPct val="90000"/>
              </a:lnSpc>
              <a:spcAft>
                <a:spcPts val="3000"/>
              </a:spcAft>
            </a:pPr>
            <a:endParaRPr lang="en-US" dirty="0" smtClean="0">
              <a:latin typeface="Century Gothic"/>
              <a:cs typeface="Century Gothic"/>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9280" name="Group 96"/>
          <p:cNvGraphicFramePr>
            <a:graphicFrameLocks noGrp="1"/>
          </p:cNvGraphicFramePr>
          <p:nvPr>
            <p:ph sz="half" idx="2"/>
          </p:nvPr>
        </p:nvGraphicFramePr>
        <p:xfrm>
          <a:off x="457200" y="1349630"/>
          <a:ext cx="8255000" cy="3641470"/>
        </p:xfrm>
        <a:graphic>
          <a:graphicData uri="http://schemas.openxmlformats.org/drawingml/2006/table">
            <a:tbl>
              <a:tblPr/>
              <a:tblGrid>
                <a:gridCol w="6900268"/>
                <a:gridCol w="1354732"/>
              </a:tblGrid>
              <a:tr h="96177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112" charset="0"/>
                          <a:cs typeface="Arial" charset="0"/>
                        </a:rPr>
                        <a:t>Legal: Liability Risk?</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B050"/>
                          </a:solidFill>
                          <a:effectLst/>
                          <a:latin typeface="Century Gothic" pitchFamily="-112" charset="0"/>
                          <a:cs typeface="Arial" charset="0"/>
                        </a:rPr>
                        <a:t>No</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5748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112" charset="0"/>
                          <a:cs typeface="Arial" charset="0"/>
                        </a:rPr>
                        <a:t>Staff Comments: Issues/Concerns?</a:t>
                      </a:r>
                      <a:br>
                        <a:rPr kumimoji="0" lang="en-US" sz="2400" b="1" i="0" u="none" strike="noStrike" cap="none" normalizeH="0" baseline="0" dirty="0" smtClean="0">
                          <a:ln>
                            <a:noFill/>
                          </a:ln>
                          <a:solidFill>
                            <a:schemeClr val="tx1"/>
                          </a:solidFill>
                          <a:effectLst/>
                          <a:latin typeface="Century Gothic" pitchFamily="-112" charset="0"/>
                          <a:cs typeface="Arial" charset="0"/>
                        </a:rPr>
                      </a:br>
                      <a:r>
                        <a:rPr kumimoji="0" lang="en-US" sz="1800" b="0" i="0" u="none" strike="noStrike" kern="1200" cap="none" spc="0" normalizeH="0" baseline="0" noProof="0" dirty="0" smtClean="0">
                          <a:ln>
                            <a:noFill/>
                          </a:ln>
                          <a:solidFill>
                            <a:prstClr val="black"/>
                          </a:solidFill>
                          <a:effectLst/>
                          <a:uLnTx/>
                          <a:uFillTx/>
                          <a:latin typeface="Century Gothic" pitchFamily="-112" charset="0"/>
                          <a:ea typeface="+mn-ea"/>
                          <a:cs typeface="Arial" charset="0"/>
                        </a:rPr>
                        <a:t>In the past some organizations have been denied and/or were forced to open multiple accounts to accomplish their goals.</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defRPr/>
                      </a:pPr>
                      <a:r>
                        <a:rPr kumimoji="0" lang="en-US" sz="2400" b="1" i="0" u="none" strike="noStrike" cap="none" normalizeH="0" baseline="0" dirty="0" smtClean="0">
                          <a:ln>
                            <a:noFill/>
                          </a:ln>
                          <a:solidFill>
                            <a:srgbClr val="00B050"/>
                          </a:solidFill>
                          <a:effectLst/>
                          <a:latin typeface="Century Gothic" pitchFamily="-112" charset="0"/>
                          <a:cs typeface="Arial" charset="0"/>
                        </a:rPr>
                        <a:t>No</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r h="11049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chemeClr val="tx1"/>
                          </a:solidFill>
                          <a:effectLst/>
                          <a:latin typeface="Century Gothic" pitchFamily="-112" charset="0"/>
                          <a:cs typeface="Arial" charset="0"/>
                        </a:rPr>
                        <a:t>Staff Implementation: Resource Impact?</a:t>
                      </a:r>
                      <a:endParaRPr kumimoji="0" lang="en-US" sz="1800" b="0" i="0" u="none" strike="noStrike" cap="none" normalizeH="0" baseline="0" dirty="0" smtClean="0">
                        <a:ln>
                          <a:noFill/>
                        </a:ln>
                        <a:solidFill>
                          <a:schemeClr val="tx1"/>
                        </a:solidFill>
                        <a:effectLst/>
                        <a:latin typeface="Century Gothic" pitchFamily="-112" charset="0"/>
                        <a:cs typeface="Arial" charset="0"/>
                      </a:endParaRP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en-US" sz="2400" b="1" i="0" u="none" strike="noStrike" cap="none" normalizeH="0" baseline="0" dirty="0" smtClean="0">
                          <a:ln>
                            <a:noFill/>
                          </a:ln>
                          <a:solidFill>
                            <a:srgbClr val="00B050"/>
                          </a:solidFill>
                          <a:effectLst/>
                          <a:latin typeface="Century Gothic" pitchFamily="-112" charset="0"/>
                          <a:cs typeface="Arial" charset="0"/>
                        </a:rPr>
                        <a:t>Minimal</a:t>
                      </a:r>
                    </a:p>
                  </a:txBody>
                  <a:tcPr anchor="ctr" horzOverflow="overflow">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44049" name="Text Box 54"/>
          <p:cNvSpPr txBox="1">
            <a:spLocks noChangeArrowheads="1"/>
          </p:cNvSpPr>
          <p:nvPr/>
        </p:nvSpPr>
        <p:spPr bwMode="auto">
          <a:xfrm>
            <a:off x="457200" y="5372100"/>
            <a:ext cx="7743075" cy="1200328"/>
          </a:xfrm>
          <a:prstGeom prst="rect">
            <a:avLst/>
          </a:prstGeom>
          <a:noFill/>
          <a:ln w="9525">
            <a:noFill/>
            <a:miter lim="800000"/>
            <a:headEnd/>
            <a:tailEnd/>
          </a:ln>
        </p:spPr>
        <p:txBody>
          <a:bodyPr wrap="none">
            <a:spAutoFit/>
          </a:bodyPr>
          <a:lstStyle/>
          <a:p>
            <a:pPr fontAlgn="t"/>
            <a:r>
              <a:rPr lang="en-US" sz="2400" dirty="0">
                <a:latin typeface="Century Gothic" pitchFamily="-112" charset="0"/>
              </a:rPr>
              <a:t>Assessment available at:</a:t>
            </a:r>
          </a:p>
          <a:p>
            <a:pPr fontAlgn="t"/>
            <a:r>
              <a:rPr lang="en-US" sz="2400" b="1" dirty="0" smtClean="0">
                <a:latin typeface="Century Gothic" pitchFamily="-112" charset="0"/>
              </a:rPr>
              <a:t>https://www.arin.net/policy/proposals/2009_5.html</a:t>
            </a:r>
          </a:p>
          <a:p>
            <a:pPr fontAlgn="t"/>
            <a:r>
              <a:rPr lang="en-US" sz="2400" dirty="0" smtClean="0">
                <a:latin typeface="Century Gothic" pitchFamily="-112" charset="0"/>
              </a:rPr>
              <a:t>And in the Discussion Guide</a:t>
            </a:r>
            <a:endParaRPr lang="en-US" sz="2400" dirty="0">
              <a:latin typeface="Century Gothic" pitchFamily="-112" charset="0"/>
            </a:endParaRPr>
          </a:p>
        </p:txBody>
      </p:sp>
      <p:sp>
        <p:nvSpPr>
          <p:cNvPr id="9"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2009-3 – Staff Assessment</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94" name="Rectangle 16"/>
          <p:cNvSpPr>
            <a:spLocks noChangeArrowheads="1"/>
          </p:cNvSpPr>
          <p:nvPr/>
        </p:nvSpPr>
        <p:spPr bwMode="auto">
          <a:xfrm>
            <a:off x="457200" y="1447800"/>
            <a:ext cx="8229600" cy="4838700"/>
          </a:xfrm>
          <a:prstGeom prst="rect">
            <a:avLst/>
          </a:prstGeom>
          <a:noFill/>
          <a:ln w="9525">
            <a:noFill/>
            <a:miter lim="800000"/>
            <a:headEnd/>
            <a:tailEnd/>
          </a:ln>
        </p:spPr>
        <p:txBody>
          <a:bodyPr/>
          <a:lstStyle/>
          <a:p>
            <a:pPr marL="342900" indent="-342900">
              <a:spcBef>
                <a:spcPct val="20000"/>
              </a:spcBef>
              <a:spcAft>
                <a:spcPts val="1200"/>
              </a:spcAft>
              <a:buFontTx/>
              <a:buChar char="•"/>
            </a:pPr>
            <a:r>
              <a:rPr lang="en-US" sz="2800" b="1" dirty="0" smtClean="0">
                <a:latin typeface="Century Gothic" pitchFamily="-112" charset="0"/>
              </a:rPr>
              <a:t>28 Posts by 12 People</a:t>
            </a:r>
          </a:p>
          <a:p>
            <a:pPr marL="342900" indent="-342900">
              <a:spcBef>
                <a:spcPct val="20000"/>
              </a:spcBef>
              <a:spcAft>
                <a:spcPts val="1200"/>
              </a:spcAft>
              <a:buFontTx/>
              <a:buChar char="•"/>
            </a:pPr>
            <a:r>
              <a:rPr lang="en-US" sz="2800" b="1" dirty="0" smtClean="0">
                <a:latin typeface="Century Gothic" pitchFamily="-112" charset="0"/>
              </a:rPr>
              <a:t>3 in favor, none against</a:t>
            </a:r>
          </a:p>
          <a:p>
            <a:pPr marL="342900" indent="-342900">
              <a:spcBef>
                <a:spcPct val="20000"/>
              </a:spcBef>
              <a:spcAft>
                <a:spcPts val="1200"/>
              </a:spcAft>
              <a:buFontTx/>
              <a:buChar char="•"/>
            </a:pPr>
            <a:r>
              <a:rPr lang="en-US" sz="2400" dirty="0" smtClean="0">
                <a:latin typeface="Century Gothic" pitchFamily="-112" charset="0"/>
              </a:rPr>
              <a:t>“Yes, it [this policy] definitely would resolve my issue.  The long and short of it means that if that's the only workaround that my deployment will be delayed until at least Dearborn...  Not exactly making IPv6 available to the masses.”</a:t>
            </a:r>
          </a:p>
        </p:txBody>
      </p:sp>
      <p:sp>
        <p:nvSpPr>
          <p:cNvPr id="8" name="Title 4"/>
          <p:cNvSpPr>
            <a:spLocks noGrp="1"/>
          </p:cNvSpPr>
          <p:nvPr>
            <p:ph type="title"/>
          </p:nvPr>
        </p:nvSpPr>
        <p:spPr>
          <a:xfrm>
            <a:off x="457200" y="177800"/>
            <a:ext cx="8229600" cy="889000"/>
          </a:xfrm>
        </p:spPr>
        <p:txBody>
          <a:bodyPr>
            <a:normAutofit/>
          </a:bodyPr>
          <a:lstStyle/>
          <a:p>
            <a:r>
              <a:rPr lang="en-US" b="1" dirty="0" smtClean="0">
                <a:solidFill>
                  <a:schemeClr val="bg1"/>
                </a:solidFill>
                <a:latin typeface="Century Gothic" pitchFamily="-112" charset="0"/>
                <a:cs typeface="Arial" charset="0"/>
              </a:rPr>
              <a:t>2009-5 – PPML Discussion</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495300" y="622300"/>
            <a:ext cx="8153400" cy="2298700"/>
          </a:xfrm>
        </p:spPr>
        <p:txBody>
          <a:bodyPr/>
          <a:lstStyle/>
          <a:p>
            <a:r>
              <a:rPr lang="en-US" sz="6000" dirty="0" smtClean="0"/>
              <a:t>IPv6 Multiple Discrete Networks</a:t>
            </a:r>
            <a:endParaRPr lang="en-US" sz="6000" dirty="0"/>
          </a:p>
        </p:txBody>
      </p:sp>
      <p:sp>
        <p:nvSpPr>
          <p:cNvPr id="8" name="Subtitle 7"/>
          <p:cNvSpPr>
            <a:spLocks noGrp="1"/>
          </p:cNvSpPr>
          <p:nvPr>
            <p:ph type="subTitle" idx="1"/>
          </p:nvPr>
        </p:nvSpPr>
        <p:spPr>
          <a:xfrm>
            <a:off x="393700" y="5092700"/>
            <a:ext cx="6400800" cy="698500"/>
          </a:xfrm>
        </p:spPr>
        <p:txBody>
          <a:bodyPr>
            <a:normAutofit/>
          </a:bodyPr>
          <a:lstStyle/>
          <a:p>
            <a:r>
              <a:rPr lang="en-US" sz="3400" i="0" dirty="0" smtClean="0"/>
              <a:t>Draft Policy 2009-5</a:t>
            </a:r>
            <a:endParaRPr lang="en-US" sz="3400" i="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89</TotalTime>
  <Words>178</Words>
  <Application>Microsoft Office PowerPoint</Application>
  <PresentationFormat>On-screen Show (4:3)</PresentationFormat>
  <Paragraphs>44</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IPv6 Multiple Discrete Networks</vt:lpstr>
      <vt:lpstr>Slide 2</vt:lpstr>
      <vt:lpstr>2009-5 - Summary</vt:lpstr>
      <vt:lpstr>2009-3 – Staff Assessment</vt:lpstr>
      <vt:lpstr>2009-5 – PPML Discussion</vt:lpstr>
      <vt:lpstr>IPv6 Multiple Discrete Networks</vt:lpstr>
    </vt:vector>
  </TitlesOfParts>
  <Company>ARIN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Lawson Parker</dc:creator>
  <cp:lastModifiedBy>sgordon</cp:lastModifiedBy>
  <cp:revision>21</cp:revision>
  <dcterms:created xsi:type="dcterms:W3CDTF">2009-10-21T19:46:16Z</dcterms:created>
  <dcterms:modified xsi:type="dcterms:W3CDTF">2009-11-03T14:49:22Z</dcterms:modified>
</cp:coreProperties>
</file>