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8" r:id="rId4"/>
    <p:sldId id="272" r:id="rId5"/>
    <p:sldId id="270" r:id="rId6"/>
    <p:sldId id="271" r:id="rId7"/>
    <p:sldId id="266" r:id="rId8"/>
    <p:sldId id="273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50"/>
    <a:srgbClr val="CD0F17"/>
    <a:srgbClr val="5C859B"/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4B447A-988E-4C18-8B5D-CFC1E44F975C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21044A-ED9D-4906-84B8-8A8B37A6A8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2F9F4C-1A7D-4DE3-85AD-1610C302D99A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B40A2C-5DB9-4F7F-951F-2AA0EF839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A6A347-8044-4219-805F-378F5EE6DDB7}" type="slidenum">
              <a:rPr lang="en-US"/>
              <a:pPr/>
              <a:t>1</a:t>
            </a:fld>
            <a:endParaRPr lang="en-US"/>
          </a:p>
        </p:txBody>
      </p:sp>
      <p:sp>
        <p:nvSpPr>
          <p:cNvPr id="14341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arborn_ppt3.wmf"/>
          <p:cNvPicPr>
            <a:picLocks noChangeAspect="1"/>
          </p:cNvPicPr>
          <p:nvPr userDrawn="1"/>
        </p:nvPicPr>
        <p:blipFill>
          <a:blip r:embed="rId2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284163" y="62118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491A313-C984-4EE9-B007-C6B933277CFE}" type="slidenum">
              <a:rPr lang="en-US"/>
              <a:pPr>
                <a:spcBef>
                  <a:spcPct val="50000"/>
                </a:spcBef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365125" y="61610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5FBE292-F2BC-48E2-BDBB-521F862156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2E82AA9A-1C87-4E2A-8AB7-5996DDB6FF18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9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fld id="{EC219BA6-7A68-4344-9ABF-513135775E3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dearborn_ppt2.wm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-1588"/>
            <a:ext cx="9144000" cy="675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ctrTitle"/>
          </p:nvPr>
        </p:nvSpPr>
        <p:spPr>
          <a:xfrm>
            <a:off x="495300" y="922338"/>
            <a:ext cx="8153400" cy="1003300"/>
          </a:xfrm>
        </p:spPr>
        <p:txBody>
          <a:bodyPr/>
          <a:lstStyle/>
          <a:p>
            <a:pPr eaLnBrk="1" hangingPunct="1"/>
            <a:r>
              <a:rPr lang="en-US" sz="7100" smtClean="0">
                <a:latin typeface="Century Gothic" pitchFamily="-108" charset="0"/>
              </a:rPr>
              <a:t>Treasurer’s Report</a:t>
            </a:r>
          </a:p>
        </p:txBody>
      </p:sp>
      <p:sp>
        <p:nvSpPr>
          <p:cNvPr id="13315" name="Subtitle 7"/>
          <p:cNvSpPr>
            <a:spLocks noGrp="1"/>
          </p:cNvSpPr>
          <p:nvPr>
            <p:ph type="subTitle" idx="1"/>
          </p:nvPr>
        </p:nvSpPr>
        <p:spPr>
          <a:xfrm>
            <a:off x="484188" y="4881563"/>
            <a:ext cx="6400800" cy="1084262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8" charset="0"/>
              </a:rPr>
              <a:t>Scott Bradner, </a:t>
            </a:r>
          </a:p>
          <a:p>
            <a:pPr eaLnBrk="1" hangingPunct="1"/>
            <a:r>
              <a:rPr lang="en-US" smtClean="0">
                <a:latin typeface="Century Gothic" pitchFamily="-108" charset="0"/>
              </a:rPr>
              <a:t>Treasurer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1939925"/>
          </a:xfrm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9200" smtClean="0">
                <a:latin typeface="Century Gothic" pitchFamily="-108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entury Gothic" pitchFamily="-108" charset="0"/>
              </a:rPr>
              <a:t>Overview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125663"/>
            <a:ext cx="8229600" cy="405765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</a:rPr>
              <a:t>Reviewed Fee Structure &amp; Suggestions</a:t>
            </a:r>
          </a:p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</a:rPr>
              <a:t>Monitored ARIN’s Financial Results</a:t>
            </a:r>
          </a:p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</a:rPr>
              <a:t>Forwarded to Board the Revised Investment Policy &amp; Structure</a:t>
            </a:r>
          </a:p>
          <a:p>
            <a:pPr>
              <a:spcAft>
                <a:spcPts val="1800"/>
              </a:spcAft>
            </a:pPr>
            <a:r>
              <a:rPr lang="en-US" smtClean="0">
                <a:latin typeface="Century Gothic" pitchFamily="-108" charset="0"/>
              </a:rPr>
              <a:t>Reviewed IRS Filing Requirements </a:t>
            </a:r>
            <a:br>
              <a:rPr lang="en-US" smtClean="0">
                <a:latin typeface="Century Gothic" pitchFamily="-108" charset="0"/>
              </a:rPr>
            </a:br>
            <a:r>
              <a:rPr lang="en-US" smtClean="0">
                <a:latin typeface="Century Gothic" pitchFamily="-108" charset="0"/>
              </a:rPr>
              <a:t>and Form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</a:rPr>
              <a:t>Fee Structure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330700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</a:rPr>
              <a:t>Keep the Current Structure in Place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Maintain Parallel between IPv4 and IPv6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Maintenance Fees Continue</a:t>
            </a:r>
          </a:p>
          <a:p>
            <a:pPr lvl="1"/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  <a:p>
            <a:r>
              <a:rPr lang="en-US" smtClean="0">
                <a:latin typeface="Century Gothic" pitchFamily="-108" charset="0"/>
              </a:rPr>
              <a:t>Reviewed Suggestions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Hardship Forgiveness - declined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Non Profit Fee Differential - declined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6100" y="4489450"/>
            <a:ext cx="4489450" cy="2071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952500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</a:rPr>
              <a:t>Projected Year End Financials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2913" y="1908175"/>
          <a:ext cx="8235950" cy="4526280"/>
        </p:xfrm>
        <a:graphic>
          <a:graphicData uri="http://schemas.openxmlformats.org/drawingml/2006/table">
            <a:tbl>
              <a:tblPr/>
              <a:tblGrid>
                <a:gridCol w="3452812"/>
                <a:gridCol w="1716088"/>
                <a:gridCol w="1492250"/>
                <a:gridCol w="157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Category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Year End Projected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Budget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Variance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Total Revenue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$12,200,000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$12,067,000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$133,000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Salaries and Benefits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$6,351,647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$6,888,308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(536,661)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Travel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$983,457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$1,381,510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(398,053)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Member’s Meetings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$398,569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$416,958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 (18,389)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Internet Support  &amp; Research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$605,011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$660,599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  (55,588)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Equipment/Communications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$1,140,436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$2,474,043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(1,333,607)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General Office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$2,321,227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$4,115,034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(1,793,807)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859B">
                        <a:alpha val="25098"/>
                      </a:srgb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TOTAL EXPENSES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$11,800,120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$15,936,452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8" charset="0"/>
                          <a:ea typeface="ＭＳ Ｐゴシック" pitchFamily="-108" charset="-128"/>
                        </a:rPr>
                        <a:t>(4,136,332)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100138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</a:rPr>
              <a:t>Changes to Reserve Investment Funds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4060825"/>
          </a:xfrm>
        </p:spPr>
        <p:txBody>
          <a:bodyPr/>
          <a:lstStyle/>
          <a:p>
            <a:pPr>
              <a:spcAft>
                <a:spcPts val="600"/>
              </a:spcAft>
              <a:buFont typeface="Arial" charset="0"/>
              <a:buNone/>
            </a:pPr>
            <a:r>
              <a:rPr lang="en-US" sz="2600" smtClean="0">
                <a:latin typeface="Century Gothic" pitchFamily="-108" charset="0"/>
              </a:rPr>
              <a:t>Name and Purpose Changes</a:t>
            </a:r>
          </a:p>
          <a:p>
            <a:r>
              <a:rPr lang="en-US" sz="2200" smtClean="0">
                <a:latin typeface="Century Gothic" pitchFamily="-108" charset="0"/>
              </a:rPr>
              <a:t>Capital Improvement  to Operating Reserve</a:t>
            </a:r>
          </a:p>
          <a:p>
            <a:pPr lvl="1"/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Short term operating draw account</a:t>
            </a:r>
          </a:p>
          <a:p>
            <a:pPr lvl="2">
              <a:spcAft>
                <a:spcPts val="600"/>
              </a:spcAft>
            </a:pPr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 </a:t>
            </a:r>
            <a:r>
              <a:rPr lang="en-US" sz="2000" b="0" smtClean="0">
                <a:latin typeface="Century Gothic" pitchFamily="-108" charset="0"/>
                <a:ea typeface="ＭＳ Ｐゴシック" pitchFamily="-108" charset="-128"/>
              </a:rPr>
              <a:t>Short duration CDs, Money Market, Govt. Securities</a:t>
            </a:r>
          </a:p>
          <a:p>
            <a:r>
              <a:rPr lang="en-US" sz="2200" smtClean="0">
                <a:latin typeface="Century Gothic" pitchFamily="-108" charset="0"/>
              </a:rPr>
              <a:t>Deferred Revenue  to Legal Reserve</a:t>
            </a:r>
          </a:p>
          <a:p>
            <a:pPr lvl="1"/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Designated to meet future legal challenges</a:t>
            </a:r>
          </a:p>
          <a:p>
            <a:pPr lvl="2">
              <a:spcAft>
                <a:spcPts val="600"/>
              </a:spcAft>
            </a:pPr>
            <a:r>
              <a:rPr lang="en-US" sz="2000" b="0" smtClean="0">
                <a:latin typeface="Century Gothic" pitchFamily="-108" charset="0"/>
                <a:ea typeface="ＭＳ Ｐゴシック" pitchFamily="-108" charset="-128"/>
              </a:rPr>
              <a:t>Medium duration CDs, Money Market, Govt. Securities</a:t>
            </a:r>
          </a:p>
          <a:p>
            <a:r>
              <a:rPr lang="en-US" sz="2200" smtClean="0">
                <a:latin typeface="Century Gothic" pitchFamily="-108" charset="0"/>
              </a:rPr>
              <a:t>Operating Reserve to Long Term Reserve</a:t>
            </a:r>
          </a:p>
          <a:p>
            <a:pPr lvl="1"/>
            <a:r>
              <a:rPr lang="en-US" sz="2000" smtClean="0">
                <a:latin typeface="Century Gothic" pitchFamily="-108" charset="0"/>
                <a:ea typeface="ＭＳ Ｐゴシック" pitchFamily="-108" charset="-128"/>
              </a:rPr>
              <a:t>True long term funds to ensure ARIN’s viability</a:t>
            </a:r>
          </a:p>
          <a:p>
            <a:pPr lvl="2">
              <a:spcAft>
                <a:spcPts val="600"/>
              </a:spcAft>
            </a:pPr>
            <a:r>
              <a:rPr lang="en-US" sz="2000" b="0" smtClean="0">
                <a:latin typeface="Century Gothic" pitchFamily="-108" charset="0"/>
                <a:ea typeface="ＭＳ Ｐゴシック" pitchFamily="-108" charset="-128"/>
              </a:rPr>
              <a:t>Equity and Bond Mutual Funds, Money Market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</a:rPr>
              <a:t>Change to IRS Reporting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3307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>
                <a:latin typeface="Century Gothic" pitchFamily="-108" charset="0"/>
              </a:rPr>
              <a:t>In Response to New IRS Reporting Requirements</a:t>
            </a:r>
          </a:p>
          <a:p>
            <a:pPr lvl="1">
              <a:spcAft>
                <a:spcPts val="6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FinCom Designated to Review IRS Return</a:t>
            </a:r>
          </a:p>
          <a:p>
            <a:pPr lvl="1"/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FinCom Reviewed Draft 990 Report </a:t>
            </a:r>
          </a:p>
          <a:p>
            <a:pPr lvl="2">
              <a:spcAft>
                <a:spcPts val="600"/>
              </a:spcAft>
            </a:pPr>
            <a:r>
              <a:rPr lang="en-US" b="0" smtClean="0">
                <a:latin typeface="Century Gothic" pitchFamily="-108" charset="0"/>
                <a:ea typeface="ＭＳ Ｐゴシック" pitchFamily="-108" charset="-128"/>
              </a:rPr>
              <a:t>had questions - being reworked</a:t>
            </a:r>
          </a:p>
          <a:p>
            <a:pPr lvl="1">
              <a:spcAft>
                <a:spcPts val="600"/>
              </a:spcAft>
            </a:pPr>
            <a:r>
              <a:rPr lang="en-US" smtClean="0">
                <a:latin typeface="Century Gothic" pitchFamily="-108" charset="0"/>
                <a:ea typeface="ＭＳ Ｐゴシック" pitchFamily="-108" charset="-128"/>
              </a:rPr>
              <a:t>Will Forward the Return to the full Board before filing</a:t>
            </a:r>
          </a:p>
          <a:p>
            <a:pPr lvl="1">
              <a:spcAft>
                <a:spcPts val="600"/>
              </a:spcAft>
            </a:pPr>
            <a:endParaRPr lang="en-US" smtClean="0">
              <a:latin typeface="Century Gothic" pitchFamily="-108" charset="0"/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6100" y="4489450"/>
            <a:ext cx="4489450" cy="2071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Century Gothic" pitchFamily="-108" charset="0"/>
              </a:rPr>
              <a:t>ARIN Reserves</a:t>
            </a:r>
          </a:p>
        </p:txBody>
      </p:sp>
      <p:graphicFrame>
        <p:nvGraphicFramePr>
          <p:cNvPr id="20482" name="Object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18025"/>
        </p:xfrm>
        <a:graphic>
          <a:graphicData uri="http://schemas.openxmlformats.org/presentationml/2006/ole">
            <p:oleObj spid="_x0000_s20482" r:id="rId3" imgW="8228920" imgH="4522858" progId="Excel.Shee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5459413" y="5068888"/>
            <a:ext cx="757237" cy="677862"/>
          </a:xfrm>
          <a:prstGeom prst="rect">
            <a:avLst/>
          </a:prstGeom>
          <a:solidFill>
            <a:srgbClr val="CD0F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5459413" y="5256213"/>
            <a:ext cx="757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entury Gothic" pitchFamily="-108" charset="0"/>
              </a:rPr>
              <a:t>2008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6100" y="4489450"/>
            <a:ext cx="4489450" cy="2071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>
          <a:xfrm>
            <a:off x="457200" y="911225"/>
            <a:ext cx="8229600" cy="1143000"/>
          </a:xfrm>
        </p:spPr>
        <p:txBody>
          <a:bodyPr/>
          <a:lstStyle/>
          <a:p>
            <a:r>
              <a:rPr lang="en-US" sz="4100" smtClean="0">
                <a:latin typeface="Century Gothic" pitchFamily="-108" charset="0"/>
              </a:rPr>
              <a:t>ARIN Reserve Add/Draw History</a:t>
            </a:r>
          </a:p>
        </p:txBody>
      </p:sp>
      <p:graphicFrame>
        <p:nvGraphicFramePr>
          <p:cNvPr id="2150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4225"/>
          <a:ext cx="8229600" cy="4162425"/>
        </p:xfrm>
        <a:graphic>
          <a:graphicData uri="http://schemas.openxmlformats.org/presentationml/2006/ole">
            <p:oleObj spid="_x0000_s21506" r:id="rId3" imgW="8228920" imgH="416322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77813" y="6292850"/>
            <a:ext cx="8632825" cy="268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56100" y="4489450"/>
            <a:ext cx="4489450" cy="2071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2530" name="Content Placeholder 4"/>
          <p:cNvGraphicFramePr>
            <a:graphicFrameLocks noGrp="1"/>
          </p:cNvGraphicFramePr>
          <p:nvPr>
            <p:ph idx="1"/>
          </p:nvPr>
        </p:nvGraphicFramePr>
        <p:xfrm>
          <a:off x="277813" y="1933575"/>
          <a:ext cx="8567737" cy="4627563"/>
        </p:xfrm>
        <a:graphic>
          <a:graphicData uri="http://schemas.openxmlformats.org/presentationml/2006/ole">
            <p:oleObj spid="_x0000_s22530" r:id="rId3" imgW="8564172" imgH="4626482" progId="Excel.Sheet.8">
              <p:embed/>
            </p:oleObj>
          </a:graphicData>
        </a:graphic>
      </p:graphicFrame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247650" y="5761038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Century Gothic" pitchFamily="-108" charset="0"/>
              </a:rPr>
              <a:t>$12,264355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1657350" y="5748338"/>
            <a:ext cx="1546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Century Gothic" pitchFamily="-108" charset="0"/>
              </a:rPr>
              <a:t>$13,242,950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3238500" y="5748338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Century Gothic" pitchFamily="-108" charset="0"/>
              </a:rPr>
              <a:t>$14,456,758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4729163" y="5748338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Century Gothic" pitchFamily="-108" charset="0"/>
              </a:rPr>
              <a:t>$15,224,140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8288" y="1739900"/>
            <a:ext cx="8612187" cy="598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6226175" y="5748338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Century Gothic" pitchFamily="-108" charset="0"/>
              </a:rPr>
              <a:t>$16,721,698</a:t>
            </a:r>
          </a:p>
        </p:txBody>
      </p:sp>
      <p:sp>
        <p:nvSpPr>
          <p:cNvPr id="22539" name="Title 1"/>
          <p:cNvSpPr>
            <a:spLocks noGrp="1"/>
          </p:cNvSpPr>
          <p:nvPr>
            <p:ph type="title"/>
          </p:nvPr>
        </p:nvSpPr>
        <p:spPr>
          <a:xfrm>
            <a:off x="457200" y="1011238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8" charset="0"/>
              </a:rPr>
              <a:t>Projection of Revenue Mix Through 2014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34438" y="1892300"/>
            <a:ext cx="46037" cy="4668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1" name="Slide Number Placeholder 3"/>
          <p:cNvSpPr txBox="1">
            <a:spLocks/>
          </p:cNvSpPr>
          <p:nvPr/>
        </p:nvSpPr>
        <p:spPr bwMode="auto">
          <a:xfrm>
            <a:off x="7666038" y="5761038"/>
            <a:ext cx="1638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i="1">
                <a:latin typeface="Century Gothic" pitchFamily="-108" charset="0"/>
              </a:rPr>
              <a:t>$17,451,908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280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Office Excel 97-2003 Worksheet</vt:lpstr>
      <vt:lpstr>Treasurer’s Report</vt:lpstr>
      <vt:lpstr>Overview</vt:lpstr>
      <vt:lpstr>Fee Structure</vt:lpstr>
      <vt:lpstr>Projected Year End Financials</vt:lpstr>
      <vt:lpstr>Changes to Reserve Investment Funds</vt:lpstr>
      <vt:lpstr>Change to IRS Reporting</vt:lpstr>
      <vt:lpstr>ARIN Reserves</vt:lpstr>
      <vt:lpstr>ARIN Reserve Add/Draw History</vt:lpstr>
      <vt:lpstr>Projection of Revenue Mix Through 2014</vt:lpstr>
      <vt:lpstr>Slide 10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115</cp:revision>
  <dcterms:created xsi:type="dcterms:W3CDTF">2009-10-19T13:21:09Z</dcterms:created>
  <dcterms:modified xsi:type="dcterms:W3CDTF">2009-11-03T15:34:28Z</dcterms:modified>
</cp:coreProperties>
</file>