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1131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dearborn_ppt3.wmf"/>
          <p:cNvPicPr>
            <a:picLocks noChangeAspect="1"/>
          </p:cNvPicPr>
          <p:nvPr userDrawn="1"/>
        </p:nvPicPr>
        <p:blipFill>
          <a:blip r:embed="rId2"/>
          <a:srcRect l="555" r="1312"/>
          <a:stretch>
            <a:fillRect/>
          </a:stretch>
        </p:blipFill>
        <p:spPr bwMode="auto">
          <a:xfrm>
            <a:off x="0" y="0"/>
            <a:ext cx="9144000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5300" y="622300"/>
            <a:ext cx="8153400" cy="1003300"/>
          </a:xfrm>
        </p:spPr>
        <p:txBody>
          <a:bodyPr>
            <a:noAutofit/>
          </a:bodyPr>
          <a:lstStyle>
            <a:lvl1pPr algn="l">
              <a:defRPr sz="5500" b="1" i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5300" y="1917700"/>
            <a:ext cx="6400800" cy="698500"/>
          </a:xfrm>
        </p:spPr>
        <p:txBody>
          <a:bodyPr/>
          <a:lstStyle>
            <a:lvl1pPr marL="0" indent="0" algn="l">
              <a:buNone/>
              <a:defRPr b="1" i="1">
                <a:solidFill>
                  <a:srgbClr val="000000"/>
                </a:solidFill>
                <a:latin typeface="Century Gothic"/>
                <a:cs typeface="Century Gothic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438"/>
            <a:ext cx="8229600" cy="1143000"/>
          </a:xfrm>
        </p:spPr>
        <p:txBody>
          <a:bodyPr/>
          <a:lstStyle>
            <a:lvl1pPr algn="l">
              <a:defRPr b="1" i="0">
                <a:latin typeface="Century Gothic"/>
                <a:cs typeface="Century Gothic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59001"/>
            <a:ext cx="8229600" cy="4330700"/>
          </a:xfrm>
        </p:spPr>
        <p:txBody>
          <a:bodyPr/>
          <a:lstStyle>
            <a:lvl1pPr>
              <a:defRPr b="1" i="0">
                <a:latin typeface="Century Gothic"/>
                <a:cs typeface="Century Gothic"/>
              </a:defRPr>
            </a:lvl1pPr>
            <a:lvl2pPr>
              <a:defRPr b="1" i="0">
                <a:latin typeface="Century Gothic"/>
                <a:cs typeface="Century Gothic"/>
              </a:defRPr>
            </a:lvl2pPr>
            <a:lvl3pPr>
              <a:defRPr b="1" i="0">
                <a:latin typeface="Century Gothic"/>
                <a:cs typeface="Century Gothic"/>
              </a:defRPr>
            </a:lvl3pPr>
            <a:lvl4pPr>
              <a:defRPr b="1" i="0">
                <a:latin typeface="Century Gothic"/>
                <a:cs typeface="Century Gothic"/>
              </a:defRPr>
            </a:lvl4pPr>
            <a:lvl5pPr>
              <a:defRPr b="1" i="0">
                <a:latin typeface="Century Gothic"/>
                <a:cs typeface="Century Gothic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i="0" cap="all"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/>
          <a:lstStyle>
            <a:lvl1pPr>
              <a:defRPr b="1" i="0">
                <a:latin typeface="Century Gothic"/>
                <a:cs typeface="Century Gothic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71700"/>
            <a:ext cx="4038600" cy="4525963"/>
          </a:xfrm>
        </p:spPr>
        <p:txBody>
          <a:bodyPr/>
          <a:lstStyle>
            <a:lvl1pPr>
              <a:defRPr sz="2800" b="1" i="0">
                <a:latin typeface="Century Gothic"/>
                <a:cs typeface="Century Gothic"/>
              </a:defRPr>
            </a:lvl1pPr>
            <a:lvl2pPr>
              <a:defRPr sz="2400" b="1" i="0">
                <a:latin typeface="Century Gothic"/>
                <a:cs typeface="Century Gothic"/>
              </a:defRPr>
            </a:lvl2pPr>
            <a:lvl3pPr>
              <a:defRPr sz="2000" b="1" i="0">
                <a:latin typeface="Century Gothic"/>
                <a:cs typeface="Century Gothic"/>
              </a:defRPr>
            </a:lvl3pPr>
            <a:lvl4pPr>
              <a:defRPr sz="1800" b="1" i="0">
                <a:latin typeface="Century Gothic"/>
                <a:cs typeface="Century Gothic"/>
              </a:defRPr>
            </a:lvl4pPr>
            <a:lvl5pPr>
              <a:defRPr sz="1800" b="1" i="0">
                <a:latin typeface="Century Gothic"/>
                <a:cs typeface="Century Gothic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71700"/>
            <a:ext cx="4038600" cy="4525963"/>
          </a:xfrm>
        </p:spPr>
        <p:txBody>
          <a:bodyPr/>
          <a:lstStyle>
            <a:lvl1pPr>
              <a:defRPr sz="2800" b="1" i="0">
                <a:latin typeface="Century Gothic"/>
                <a:cs typeface="Century Gothic"/>
              </a:defRPr>
            </a:lvl1pPr>
            <a:lvl2pPr>
              <a:defRPr sz="2400" b="1" i="0">
                <a:latin typeface="Century Gothic"/>
                <a:cs typeface="Century Gothic"/>
              </a:defRPr>
            </a:lvl2pPr>
            <a:lvl3pPr>
              <a:defRPr sz="2000" b="1" i="0">
                <a:latin typeface="Century Gothic"/>
                <a:cs typeface="Century Gothic"/>
              </a:defRPr>
            </a:lvl3pPr>
            <a:lvl4pPr>
              <a:defRPr sz="1800" b="1" i="0">
                <a:latin typeface="Century Gothic"/>
                <a:cs typeface="Century Gothic"/>
              </a:defRPr>
            </a:lvl4pPr>
            <a:lvl5pPr>
              <a:defRPr sz="1800" b="1" i="0">
                <a:latin typeface="Century Gothic"/>
                <a:cs typeface="Century Gothic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/>
          <a:lstStyle>
            <a:lvl1pPr>
              <a:defRPr b="1" i="0">
                <a:latin typeface="Century Gothic"/>
                <a:cs typeface="Century Gothic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06613"/>
            <a:ext cx="4040188" cy="639762"/>
          </a:xfrm>
        </p:spPr>
        <p:txBody>
          <a:bodyPr anchor="b"/>
          <a:lstStyle>
            <a:lvl1pPr marL="0" indent="0">
              <a:buNone/>
              <a:defRPr sz="2400" b="1" i="0">
                <a:latin typeface="Century Gothic"/>
                <a:cs typeface="Century Gothic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746375"/>
            <a:ext cx="4040188" cy="3951288"/>
          </a:xfrm>
        </p:spPr>
        <p:txBody>
          <a:bodyPr/>
          <a:lstStyle>
            <a:lvl1pPr>
              <a:defRPr sz="2400" b="1" i="0">
                <a:latin typeface="Century Gothic"/>
                <a:cs typeface="Century Gothic"/>
              </a:defRPr>
            </a:lvl1pPr>
            <a:lvl2pPr>
              <a:defRPr sz="2000" b="1" i="0">
                <a:latin typeface="Century Gothic"/>
                <a:cs typeface="Century Gothic"/>
              </a:defRPr>
            </a:lvl2pPr>
            <a:lvl3pPr>
              <a:defRPr sz="1800" b="1" i="0">
                <a:latin typeface="Century Gothic"/>
                <a:cs typeface="Century Gothic"/>
              </a:defRPr>
            </a:lvl3pPr>
            <a:lvl4pPr>
              <a:defRPr sz="1600" b="1" i="0">
                <a:latin typeface="Century Gothic"/>
                <a:cs typeface="Century Gothic"/>
              </a:defRPr>
            </a:lvl4pPr>
            <a:lvl5pPr>
              <a:defRPr sz="1600" b="1" i="0">
                <a:latin typeface="Century Gothic"/>
                <a:cs typeface="Century Gothic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106613"/>
            <a:ext cx="4041775" cy="639762"/>
          </a:xfrm>
        </p:spPr>
        <p:txBody>
          <a:bodyPr anchor="b"/>
          <a:lstStyle>
            <a:lvl1pPr marL="0" indent="0">
              <a:buNone/>
              <a:defRPr sz="2400" b="1" i="0">
                <a:latin typeface="Century Gothic"/>
                <a:cs typeface="Century Gothic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746375"/>
            <a:ext cx="4041775" cy="3951288"/>
          </a:xfrm>
        </p:spPr>
        <p:txBody>
          <a:bodyPr/>
          <a:lstStyle>
            <a:lvl1pPr>
              <a:defRPr sz="2400" b="1" i="0">
                <a:latin typeface="Century Gothic"/>
                <a:cs typeface="Century Gothic"/>
              </a:defRPr>
            </a:lvl1pPr>
            <a:lvl2pPr>
              <a:defRPr sz="2000" b="1" i="0">
                <a:latin typeface="Century Gothic"/>
                <a:cs typeface="Century Gothic"/>
              </a:defRPr>
            </a:lvl2pPr>
            <a:lvl3pPr>
              <a:defRPr sz="1800" b="1" i="0">
                <a:latin typeface="Century Gothic"/>
                <a:cs typeface="Century Gothic"/>
              </a:defRPr>
            </a:lvl3pPr>
            <a:lvl4pPr>
              <a:defRPr sz="1600" b="1" i="0">
                <a:latin typeface="Century Gothic"/>
                <a:cs typeface="Century Gothic"/>
              </a:defRPr>
            </a:lvl4pPr>
            <a:lvl5pPr>
              <a:defRPr sz="1600" b="1" i="0">
                <a:latin typeface="Century Gothic"/>
                <a:cs typeface="Century Gothic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/>
          <a:lstStyle>
            <a:lvl1pPr algn="l">
              <a:defRPr b="1" i="0"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04887"/>
            <a:ext cx="3008313" cy="1162050"/>
          </a:xfrm>
        </p:spPr>
        <p:txBody>
          <a:bodyPr anchor="b"/>
          <a:lstStyle>
            <a:lvl1pPr algn="l">
              <a:defRPr sz="2000" b="1" i="0"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04887"/>
            <a:ext cx="5111750" cy="5853113"/>
          </a:xfrm>
        </p:spPr>
        <p:txBody>
          <a:bodyPr/>
          <a:lstStyle>
            <a:lvl1pPr>
              <a:defRPr sz="3200" b="1" i="0">
                <a:latin typeface="Century Gothic"/>
                <a:cs typeface="Century Gothic"/>
              </a:defRPr>
            </a:lvl1pPr>
            <a:lvl2pPr>
              <a:defRPr sz="2800" b="1" i="0">
                <a:latin typeface="Century Gothic"/>
                <a:cs typeface="Century Gothic"/>
              </a:defRPr>
            </a:lvl2pPr>
            <a:lvl3pPr>
              <a:defRPr sz="2400" b="1" i="0">
                <a:latin typeface="Century Gothic"/>
                <a:cs typeface="Century Gothic"/>
              </a:defRPr>
            </a:lvl3pPr>
            <a:lvl4pPr>
              <a:defRPr sz="2000" b="1" i="0">
                <a:latin typeface="Century Gothic"/>
                <a:cs typeface="Century Gothic"/>
              </a:defRPr>
            </a:lvl4pPr>
            <a:lvl5pPr>
              <a:defRPr sz="2000" b="1" i="0">
                <a:latin typeface="Century Gothic"/>
                <a:cs typeface="Century Gothic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66937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194300"/>
            <a:ext cx="5486400" cy="566738"/>
          </a:xfrm>
        </p:spPr>
        <p:txBody>
          <a:bodyPr anchor="b"/>
          <a:lstStyle>
            <a:lvl1pPr algn="l">
              <a:defRPr sz="2000" b="1" i="0">
                <a:latin typeface="Century Gothic"/>
                <a:cs typeface="Century Gothic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064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 b="1" i="0">
                <a:latin typeface="Century Gothic"/>
                <a:cs typeface="Century Gothic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761038"/>
            <a:ext cx="5486400" cy="804862"/>
          </a:xfrm>
        </p:spPr>
        <p:txBody>
          <a:bodyPr/>
          <a:lstStyle>
            <a:lvl1pPr marL="0" indent="0">
              <a:buNone/>
              <a:defRPr sz="1400" b="1" i="0">
                <a:latin typeface="Century Gothic"/>
                <a:cs typeface="Century Gothic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w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8255880-6018-4BEF-ABCB-98FDC61D1C62}" type="datetimeFigureOut">
              <a:rPr lang="en-US"/>
              <a:pPr>
                <a:defRPr/>
              </a:pPr>
              <a:t>11/3/2009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EE1B43C-DE3C-47A1-B6CD-70B0F718A1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6" descr="dearborn_ppt2.wmf"/>
          <p:cNvPicPr>
            <a:picLocks noChangeAspect="1"/>
          </p:cNvPicPr>
          <p:nvPr userDrawn="1"/>
        </p:nvPicPr>
        <p:blipFill>
          <a:blip r:embed="rId11"/>
          <a:srcRect/>
          <a:stretch>
            <a:fillRect/>
          </a:stretch>
        </p:blipFill>
        <p:spPr bwMode="auto">
          <a:xfrm>
            <a:off x="0" y="-1588"/>
            <a:ext cx="9144000" cy="6759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6"/>
          <p:cNvSpPr>
            <a:spLocks noGrp="1"/>
          </p:cNvSpPr>
          <p:nvPr>
            <p:ph type="ctrTitle"/>
          </p:nvPr>
        </p:nvSpPr>
        <p:spPr>
          <a:xfrm>
            <a:off x="495300" y="863600"/>
            <a:ext cx="8153400" cy="1003300"/>
          </a:xfrm>
        </p:spPr>
        <p:txBody>
          <a:bodyPr/>
          <a:lstStyle/>
          <a:p>
            <a:r>
              <a:rPr lang="en-US" sz="6000" dirty="0" smtClean="0">
                <a:latin typeface="Century Gothic" pitchFamily="34" charset="0"/>
                <a:ea typeface="Century Gothic" pitchFamily="34" charset="0"/>
                <a:cs typeface="Century Gothic" pitchFamily="34" charset="0"/>
              </a:rPr>
              <a:t>Legacy Registration Services Agreement</a:t>
            </a:r>
          </a:p>
        </p:txBody>
      </p:sp>
      <p:sp>
        <p:nvSpPr>
          <p:cNvPr id="11267" name="Subtitle 7"/>
          <p:cNvSpPr>
            <a:spLocks noGrp="1"/>
          </p:cNvSpPr>
          <p:nvPr>
            <p:ph type="subTitle" idx="1"/>
          </p:nvPr>
        </p:nvSpPr>
        <p:spPr>
          <a:xfrm>
            <a:off x="495300" y="4914900"/>
            <a:ext cx="6400800" cy="698500"/>
          </a:xfrm>
        </p:spPr>
        <p:txBody>
          <a:bodyPr/>
          <a:lstStyle/>
          <a:p>
            <a:r>
              <a:rPr lang="en-US" dirty="0" smtClean="0">
                <a:latin typeface="Century Gothic" pitchFamily="34" charset="0"/>
                <a:ea typeface="Century Gothic" pitchFamily="34" charset="0"/>
                <a:cs typeface="Century Gothic" pitchFamily="34" charset="0"/>
              </a:rPr>
              <a:t>John Curran – </a:t>
            </a:r>
            <a:br>
              <a:rPr lang="en-US" dirty="0" smtClean="0">
                <a:latin typeface="Century Gothic" pitchFamily="34" charset="0"/>
                <a:ea typeface="Century Gothic" pitchFamily="34" charset="0"/>
                <a:cs typeface="Century Gothic" pitchFamily="34" charset="0"/>
              </a:rPr>
            </a:br>
            <a:r>
              <a:rPr lang="en-US" dirty="0" smtClean="0">
                <a:latin typeface="Century Gothic" pitchFamily="34" charset="0"/>
                <a:ea typeface="Century Gothic" pitchFamily="34" charset="0"/>
                <a:cs typeface="Century Gothic" pitchFamily="34" charset="0"/>
              </a:rPr>
              <a:t>ARIN President &amp; CEO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1003300"/>
            <a:ext cx="8229600" cy="1143000"/>
          </a:xfrm>
        </p:spPr>
        <p:txBody>
          <a:bodyPr/>
          <a:lstStyle/>
          <a:p>
            <a:r>
              <a:rPr lang="en-US" sz="3600" dirty="0" smtClean="0"/>
              <a:t>Legacy Registration Services Agreement (Legacy-RSA)</a:t>
            </a:r>
            <a:endParaRPr lang="en-US" sz="3600" dirty="0" smtClean="0">
              <a:ea typeface="Century Gothic" pitchFamily="34" charset="0"/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191000" y="2222500"/>
            <a:ext cx="4673600" cy="4330700"/>
          </a:xfrm>
        </p:spPr>
        <p:txBody>
          <a:bodyPr/>
          <a:lstStyle/>
          <a:p>
            <a:pPr eaLnBrk="1" hangingPunct="1"/>
            <a:r>
              <a:rPr lang="en-US" sz="2000" dirty="0" smtClean="0"/>
              <a:t>Resources issued prior to December 1997 are considered “legacy”</a:t>
            </a:r>
          </a:p>
          <a:p>
            <a:pPr eaLnBrk="1" hangingPunct="1"/>
            <a:r>
              <a:rPr lang="en-US" sz="2000" dirty="0" smtClean="0"/>
              <a:t>Created to allow for formal agreement between legacy holders and ARIN</a:t>
            </a:r>
          </a:p>
          <a:p>
            <a:pPr eaLnBrk="1" hangingPunct="1"/>
            <a:r>
              <a:rPr lang="en-US" sz="2000" dirty="0" smtClean="0"/>
              <a:t>It is NOT required</a:t>
            </a:r>
          </a:p>
          <a:p>
            <a:pPr eaLnBrk="1" hangingPunct="1"/>
            <a:r>
              <a:rPr lang="en-US" sz="2000" dirty="0" smtClean="0"/>
              <a:t>$100 annual fee for Legacy RSA signers</a:t>
            </a:r>
          </a:p>
          <a:p>
            <a:pPr eaLnBrk="1" hangingPunct="1"/>
            <a:r>
              <a:rPr lang="en-US" sz="2000" dirty="0" smtClean="0"/>
              <a:t>ARIN WILL continue to provide services without a signed Legacy RSA minus any policy changes passed by the community</a:t>
            </a:r>
          </a:p>
          <a:p>
            <a:endParaRPr lang="en-US" dirty="0" smtClean="0">
              <a:ea typeface="Century Gothic" pitchFamily="34" charset="0"/>
            </a:endParaRPr>
          </a:p>
        </p:txBody>
      </p:sp>
      <p:pic>
        <p:nvPicPr>
          <p:cNvPr id="4" name="Picture 3" descr="bs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" y="2362200"/>
            <a:ext cx="3248025" cy="34671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30131" y="6120368"/>
            <a:ext cx="40260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rgbClr val="0098C3"/>
                </a:solidFill>
                <a:latin typeface="Calibri" pitchFamily="34" charset="0"/>
              </a:rPr>
              <a:t>http://www.arin.net/registration/legacy/</a:t>
            </a:r>
            <a:endParaRPr lang="en-US" dirty="0">
              <a:solidFill>
                <a:srgbClr val="0098C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1016000"/>
            <a:ext cx="8229600" cy="1143000"/>
          </a:xfrm>
        </p:spPr>
        <p:txBody>
          <a:bodyPr/>
          <a:lstStyle/>
          <a:p>
            <a:r>
              <a:rPr lang="en-US" sz="3600" dirty="0" smtClean="0"/>
              <a:t>Legacy Registration Services Agreement Statistics </a:t>
            </a:r>
            <a:endParaRPr lang="en-US" sz="3600" dirty="0" smtClean="0">
              <a:ea typeface="Century Gothic" pitchFamily="34" charset="0"/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5060950" y="2476500"/>
            <a:ext cx="4133850" cy="4330700"/>
          </a:xfrm>
        </p:spPr>
        <p:txBody>
          <a:bodyPr/>
          <a:lstStyle/>
          <a:p>
            <a:r>
              <a:rPr lang="en-US" sz="2000" smtClean="0">
                <a:latin typeface="Century Gothic" pitchFamily="34" charset="0"/>
              </a:rPr>
              <a:t>343 </a:t>
            </a:r>
            <a:r>
              <a:rPr lang="en-US" sz="2000" dirty="0" smtClean="0">
                <a:latin typeface="Century Gothic" pitchFamily="34" charset="0"/>
              </a:rPr>
              <a:t>signed as of </a:t>
            </a:r>
            <a:br>
              <a:rPr lang="en-US" sz="2000" dirty="0" smtClean="0">
                <a:latin typeface="Century Gothic" pitchFamily="34" charset="0"/>
              </a:rPr>
            </a:br>
            <a:r>
              <a:rPr lang="en-US" sz="2000" dirty="0" smtClean="0">
                <a:latin typeface="Century Gothic" pitchFamily="34" charset="0"/>
              </a:rPr>
              <a:t>September 30, 2009</a:t>
            </a:r>
          </a:p>
          <a:p>
            <a:r>
              <a:rPr lang="en-US" sz="2000" i="1" dirty="0" smtClean="0">
                <a:latin typeface="Century Gothic" pitchFamily="34" charset="0"/>
              </a:rPr>
              <a:t>End Users</a:t>
            </a:r>
            <a:endParaRPr lang="en-US" sz="2000" dirty="0" smtClean="0">
              <a:latin typeface="Century Gothic" pitchFamily="34" charset="0"/>
            </a:endParaRPr>
          </a:p>
          <a:p>
            <a:pPr lvl="1"/>
            <a:r>
              <a:rPr lang="en-US" sz="2000" i="1" dirty="0" smtClean="0">
                <a:latin typeface="Century Gothic" pitchFamily="34" charset="0"/>
              </a:rPr>
              <a:t>Educational: </a:t>
            </a:r>
            <a:r>
              <a:rPr lang="en-US" sz="2000" dirty="0" smtClean="0">
                <a:latin typeface="Century Gothic" pitchFamily="34" charset="0"/>
              </a:rPr>
              <a:t> </a:t>
            </a:r>
            <a:r>
              <a:rPr lang="en-US" sz="2000" i="1" dirty="0" smtClean="0">
                <a:latin typeface="Century Gothic" pitchFamily="34" charset="0"/>
              </a:rPr>
              <a:t>87</a:t>
            </a:r>
            <a:r>
              <a:rPr lang="en-US" sz="2000" dirty="0" smtClean="0">
                <a:latin typeface="Century Gothic" pitchFamily="34" charset="0"/>
              </a:rPr>
              <a:t> </a:t>
            </a:r>
          </a:p>
          <a:p>
            <a:pPr lvl="1"/>
            <a:r>
              <a:rPr lang="en-US" sz="2000" i="1" dirty="0" smtClean="0">
                <a:latin typeface="Century Gothic" pitchFamily="34" charset="0"/>
              </a:rPr>
              <a:t>Government: </a:t>
            </a:r>
            <a:r>
              <a:rPr lang="en-US" sz="2000" dirty="0" smtClean="0">
                <a:latin typeface="Century Gothic" pitchFamily="34" charset="0"/>
              </a:rPr>
              <a:t> </a:t>
            </a:r>
            <a:r>
              <a:rPr lang="en-US" sz="2000" i="1" dirty="0" smtClean="0">
                <a:latin typeface="Century Gothic" pitchFamily="34" charset="0"/>
              </a:rPr>
              <a:t>33</a:t>
            </a:r>
            <a:r>
              <a:rPr lang="en-US" sz="2000" dirty="0" smtClean="0">
                <a:latin typeface="Century Gothic" pitchFamily="34" charset="0"/>
              </a:rPr>
              <a:t> </a:t>
            </a:r>
          </a:p>
          <a:p>
            <a:pPr lvl="1"/>
            <a:r>
              <a:rPr lang="en-US" sz="2000" i="1" dirty="0" smtClean="0">
                <a:latin typeface="Century Gothic" pitchFamily="34" charset="0"/>
              </a:rPr>
              <a:t>Other: </a:t>
            </a:r>
            <a:r>
              <a:rPr lang="en-US" sz="2000" dirty="0" smtClean="0">
                <a:latin typeface="Century Gothic" pitchFamily="34" charset="0"/>
              </a:rPr>
              <a:t> </a:t>
            </a:r>
            <a:r>
              <a:rPr lang="en-US" sz="2000" i="1" dirty="0" smtClean="0">
                <a:latin typeface="Century Gothic" pitchFamily="34" charset="0"/>
              </a:rPr>
              <a:t>210</a:t>
            </a:r>
            <a:endParaRPr lang="en-US" sz="2000" dirty="0" smtClean="0">
              <a:latin typeface="Century Gothic" pitchFamily="34" charset="0"/>
            </a:endParaRPr>
          </a:p>
          <a:p>
            <a:pPr lvl="1"/>
            <a:r>
              <a:rPr lang="en-US" sz="2000" i="1" dirty="0" smtClean="0">
                <a:latin typeface="Century Gothic" pitchFamily="34" charset="0"/>
              </a:rPr>
              <a:t>Total:  330</a:t>
            </a:r>
            <a:endParaRPr lang="en-US" sz="2000" dirty="0" smtClean="0">
              <a:latin typeface="Century Gothic" pitchFamily="34" charset="0"/>
            </a:endParaRPr>
          </a:p>
          <a:p>
            <a:r>
              <a:rPr lang="en-US" sz="2000" i="1" dirty="0" smtClean="0">
                <a:latin typeface="Century Gothic" pitchFamily="34" charset="0"/>
              </a:rPr>
              <a:t>Internet Services Providers</a:t>
            </a:r>
            <a:endParaRPr lang="en-US" sz="2000" dirty="0" smtClean="0">
              <a:latin typeface="Century Gothic" pitchFamily="34" charset="0"/>
            </a:endParaRPr>
          </a:p>
          <a:p>
            <a:pPr lvl="1"/>
            <a:r>
              <a:rPr lang="en-US" sz="2000" i="1" dirty="0" smtClean="0">
                <a:latin typeface="Century Gothic" pitchFamily="34" charset="0"/>
              </a:rPr>
              <a:t>13</a:t>
            </a:r>
            <a:endParaRPr lang="en-US" sz="2000" dirty="0" smtClean="0">
              <a:latin typeface="Century Gothic" pitchFamily="34" charset="0"/>
            </a:endParaRPr>
          </a:p>
          <a:p>
            <a:r>
              <a:rPr lang="en-US" sz="2000" i="1" dirty="0" smtClean="0">
                <a:latin typeface="Century Gothic" pitchFamily="34" charset="0"/>
              </a:rPr>
              <a:t>Nearly (4) /8 equivalents under Legacy RSA</a:t>
            </a:r>
            <a:endParaRPr lang="en-US" sz="2000" dirty="0" smtClean="0">
              <a:latin typeface="Century Gothic" pitchFamily="34" charset="0"/>
            </a:endParaRPr>
          </a:p>
          <a:p>
            <a:pPr>
              <a:buNone/>
            </a:pPr>
            <a:endParaRPr lang="en-US" dirty="0" smtClean="0">
              <a:latin typeface="Century Gothic" pitchFamily="34" charset="0"/>
              <a:ea typeface="Century Gothic" pitchFamily="34" charset="0"/>
              <a:cs typeface="Century Gothic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0131" y="6120368"/>
            <a:ext cx="40260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rgbClr val="0098C3"/>
                </a:solidFill>
                <a:latin typeface="Calibri" pitchFamily="34" charset="0"/>
              </a:rPr>
              <a:t>http://www.arin.net/registration/legacy/</a:t>
            </a:r>
            <a:endParaRPr lang="en-US" dirty="0">
              <a:solidFill>
                <a:srgbClr val="0098C3"/>
              </a:solidFill>
            </a:endParaRPr>
          </a:p>
        </p:txBody>
      </p:sp>
      <p:pic>
        <p:nvPicPr>
          <p:cNvPr id="6" name="Picture 5" descr="legacyrsa_pie_Sept09_ppt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199" y="2616200"/>
            <a:ext cx="4405941" cy="3086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Arial" charset="0"/>
                <a:cs typeface="Arial" charset="0"/>
              </a:rPr>
              <a:t> </a:t>
            </a:r>
            <a:endParaRPr lang="en-US" sz="3600" dirty="0" smtClean="0">
              <a:latin typeface="Century Gothic" pitchFamily="34" charset="0"/>
              <a:ea typeface="Century Gothic" pitchFamily="34" charset="0"/>
              <a:cs typeface="Century Gothic" pitchFamily="34" charset="0"/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2159000"/>
            <a:ext cx="8229600" cy="4330700"/>
          </a:xfrm>
        </p:spPr>
        <p:txBody>
          <a:bodyPr/>
          <a:lstStyle/>
          <a:p>
            <a:pPr algn="ctr">
              <a:buNone/>
            </a:pPr>
            <a:r>
              <a:rPr lang="en-US" sz="6600" smtClean="0">
                <a:latin typeface="Century Gothic" pitchFamily="34" charset="0"/>
                <a:ea typeface="Century Gothic" pitchFamily="34" charset="0"/>
                <a:cs typeface="Century Gothic" pitchFamily="34" charset="0"/>
              </a:rPr>
              <a:t>Questions</a:t>
            </a:r>
            <a:r>
              <a:rPr lang="en-US" sz="6600" dirty="0" smtClean="0">
                <a:latin typeface="Century Gothic" pitchFamily="34" charset="0"/>
                <a:ea typeface="Century Gothic" pitchFamily="34" charset="0"/>
                <a:cs typeface="Century Gothic" pitchFamily="34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87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Legacy Registration Services Agreement</vt:lpstr>
      <vt:lpstr>Legacy Registration Services Agreement (Legacy-RSA)</vt:lpstr>
      <vt:lpstr>Legacy Registration Services Agreement Statistics </vt:lpstr>
      <vt:lpstr> </vt:lpstr>
    </vt:vector>
  </TitlesOfParts>
  <Company>ARIN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Lawson Parker</dc:creator>
  <cp:lastModifiedBy>sgordon</cp:lastModifiedBy>
  <cp:revision>13</cp:revision>
  <dcterms:created xsi:type="dcterms:W3CDTF">2009-10-23T14:50:16Z</dcterms:created>
  <dcterms:modified xsi:type="dcterms:W3CDTF">2009-11-03T15:33:01Z</dcterms:modified>
</cp:coreProperties>
</file>