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59" r:id="rId5"/>
    <p:sldId id="266" r:id="rId6"/>
    <p:sldId id="261" r:id="rId7"/>
    <p:sldId id="268" r:id="rId8"/>
    <p:sldId id="267" r:id="rId9"/>
    <p:sldId id="264" r:id="rId10"/>
    <p:sldId id="265"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95A1"/>
    <a:srgbClr val="B8CDD5"/>
    <a:srgbClr val="91131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dearborn_ppt3.wmf"/>
          <p:cNvPicPr>
            <a:picLocks noChangeAspect="1"/>
          </p:cNvPicPr>
          <p:nvPr userDrawn="1"/>
        </p:nvPicPr>
        <p:blipFill>
          <a:blip r:embed="rId2"/>
          <a:srcRect l="555" r="1312"/>
          <a:stretch>
            <a:fillRect/>
          </a:stretch>
        </p:blipFill>
        <p:spPr bwMode="auto">
          <a:xfrm>
            <a:off x="0" y="0"/>
            <a:ext cx="9144000" cy="6861175"/>
          </a:xfrm>
          <a:prstGeom prst="rect">
            <a:avLst/>
          </a:prstGeom>
          <a:noFill/>
          <a:ln w="9525">
            <a:noFill/>
            <a:miter lim="800000"/>
            <a:headEnd/>
            <a:tailEnd/>
          </a:ln>
        </p:spPr>
      </p:pic>
      <p:sp>
        <p:nvSpPr>
          <p:cNvPr id="2" name="Title 1"/>
          <p:cNvSpPr>
            <a:spLocks noGrp="1"/>
          </p:cNvSpPr>
          <p:nvPr>
            <p:ph type="ctrTitle"/>
          </p:nvPr>
        </p:nvSpPr>
        <p:spPr>
          <a:xfrm>
            <a:off x="495300" y="622300"/>
            <a:ext cx="8153400" cy="1003300"/>
          </a:xfrm>
        </p:spPr>
        <p:txBody>
          <a:bodyPr>
            <a:noAutofit/>
          </a:bodyPr>
          <a:lstStyle>
            <a:lvl1pPr algn="l">
              <a:defRPr sz="5500" b="1" i="0">
                <a:solidFill>
                  <a:schemeClr val="bg1"/>
                </a:solidFill>
                <a:latin typeface="Century Gothic"/>
                <a:cs typeface="Century Gothic"/>
              </a:defRPr>
            </a:lvl1pPr>
          </a:lstStyle>
          <a:p>
            <a:r>
              <a:rPr lang="en-US" dirty="0" smtClean="0"/>
              <a:t>Click to edit Master title</a:t>
            </a:r>
            <a:endParaRPr lang="en-US" dirty="0"/>
          </a:p>
        </p:txBody>
      </p:sp>
      <p:sp>
        <p:nvSpPr>
          <p:cNvPr id="3" name="Subtitle 2"/>
          <p:cNvSpPr>
            <a:spLocks noGrp="1"/>
          </p:cNvSpPr>
          <p:nvPr>
            <p:ph type="subTitle" idx="1"/>
          </p:nvPr>
        </p:nvSpPr>
        <p:spPr>
          <a:xfrm>
            <a:off x="495300" y="1917700"/>
            <a:ext cx="6400800" cy="698500"/>
          </a:xfrm>
        </p:spPr>
        <p:txBody>
          <a:bodyPr/>
          <a:lstStyle>
            <a:lvl1pPr marL="0" indent="0" algn="l">
              <a:buNone/>
              <a:defRPr b="1" i="1">
                <a:solidFill>
                  <a:srgbClr val="000000"/>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438"/>
            <a:ext cx="8229600" cy="1143000"/>
          </a:xfrm>
        </p:spPr>
        <p:txBody>
          <a:bodyPr/>
          <a:lstStyle>
            <a:lvl1pPr algn="l">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idx="1"/>
          </p:nvPr>
        </p:nvSpPr>
        <p:spPr>
          <a:xfrm>
            <a:off x="457200" y="2159001"/>
            <a:ext cx="8229600" cy="4330700"/>
          </a:xfrm>
        </p:spPr>
        <p:txBody>
          <a:bodyPr/>
          <a:lstStyle>
            <a:lvl1pPr>
              <a:defRPr b="1" i="0">
                <a:latin typeface="Century Gothic"/>
                <a:cs typeface="Century Gothic"/>
              </a:defRPr>
            </a:lvl1pPr>
            <a:lvl2pPr>
              <a:defRPr b="1" i="0">
                <a:latin typeface="Century Gothic"/>
                <a:cs typeface="Century Gothic"/>
              </a:defRPr>
            </a:lvl2pPr>
            <a:lvl3pPr>
              <a:defRPr b="1" i="0">
                <a:latin typeface="Century Gothic"/>
                <a:cs typeface="Century Gothic"/>
              </a:defRPr>
            </a:lvl3pPr>
            <a:lvl4pPr>
              <a:defRPr b="1" i="0">
                <a:latin typeface="Century Gothic"/>
                <a:cs typeface="Century Gothic"/>
              </a:defRPr>
            </a:lvl4pPr>
            <a:lvl5pPr>
              <a:defRPr b="1" i="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i="0" cap="all">
                <a:latin typeface="Century Gothic"/>
                <a:cs typeface="Century Gothic"/>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06613"/>
            <a:ext cx="4040188"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46375"/>
            <a:ext cx="4040188"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06613"/>
            <a:ext cx="4041775"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6375"/>
            <a:ext cx="4041775"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lgn="l">
              <a:defRPr b="1" i="0">
                <a:latin typeface="Century Gothic"/>
                <a:cs typeface="Century Gothic"/>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i="0">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04887"/>
            <a:ext cx="5111750" cy="5853113"/>
          </a:xfrm>
        </p:spPr>
        <p:txBody>
          <a:bodyPr/>
          <a:lstStyle>
            <a:lvl1pPr>
              <a:defRPr sz="3200" b="1" i="0">
                <a:latin typeface="Century Gothic"/>
                <a:cs typeface="Century Gothic"/>
              </a:defRPr>
            </a:lvl1pPr>
            <a:lvl2pPr>
              <a:defRPr sz="2800" b="1" i="0">
                <a:latin typeface="Century Gothic"/>
                <a:cs typeface="Century Gothic"/>
              </a:defRPr>
            </a:lvl2pPr>
            <a:lvl3pPr>
              <a:defRPr sz="2400" b="1" i="0">
                <a:latin typeface="Century Gothic"/>
                <a:cs typeface="Century Gothic"/>
              </a:defRPr>
            </a:lvl3pPr>
            <a:lvl4pPr>
              <a:defRPr sz="2000" b="1" i="0">
                <a:latin typeface="Century Gothic"/>
                <a:cs typeface="Century Gothic"/>
              </a:defRPr>
            </a:lvl4pPr>
            <a:lvl5pPr>
              <a:defRPr sz="2000" b="1" i="0">
                <a:latin typeface="Century Gothic"/>
                <a:cs typeface="Century Gothic"/>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669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94300"/>
            <a:ext cx="5486400" cy="566738"/>
          </a:xfrm>
        </p:spPr>
        <p:txBody>
          <a:bodyPr anchor="b"/>
          <a:lstStyle>
            <a:lvl1pPr algn="l">
              <a:defRPr sz="2000" b="1" i="0">
                <a:latin typeface="Century Gothic"/>
                <a:cs typeface="Century Gothic"/>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06475"/>
            <a:ext cx="5486400" cy="4114800"/>
          </a:xfrm>
        </p:spPr>
        <p:txBody>
          <a:bodyPr rtlCol="0">
            <a:normAutofit/>
          </a:bodyPr>
          <a:lstStyle>
            <a:lvl1pPr marL="0" indent="0">
              <a:buNone/>
              <a:defRPr sz="3200" b="1" i="0">
                <a:latin typeface="Century Gothic"/>
                <a:cs typeface="Century Gothic"/>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761038"/>
            <a:ext cx="5486400" cy="804862"/>
          </a:xfrm>
        </p:spPr>
        <p:txBody>
          <a:bodyPr/>
          <a:lstStyle>
            <a:lvl1pPr marL="0" indent="0">
              <a:buNone/>
              <a:defRPr sz="1400" b="1" i="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defRPr>
            </a:lvl1pPr>
          </a:lstStyle>
          <a:p>
            <a:fld id="{5EBBE389-E710-43FF-99A2-E3EA825E8C66}" type="datetime1">
              <a:rPr lang="en-US"/>
              <a:pPr/>
              <a:t>11/3/2009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defRPr>
            </a:lvl1pPr>
          </a:lstStyle>
          <a:p>
            <a:fld id="{38C5178A-8751-4AAA-9F93-B31FA5B7FCB8}" type="slidenum">
              <a:rPr lang="en-US"/>
              <a:pPr/>
              <a:t>‹#›</a:t>
            </a:fld>
            <a:endParaRPr lang="en-US"/>
          </a:p>
        </p:txBody>
      </p:sp>
      <p:pic>
        <p:nvPicPr>
          <p:cNvPr id="1031" name="Picture 6" descr="dearborn_ppt2.wmf"/>
          <p:cNvPicPr>
            <a:picLocks noChangeAspect="1"/>
          </p:cNvPicPr>
          <p:nvPr userDrawn="1"/>
        </p:nvPicPr>
        <p:blipFill>
          <a:blip r:embed="rId11"/>
          <a:srcRect/>
          <a:stretch>
            <a:fillRect/>
          </a:stretch>
        </p:blipFill>
        <p:spPr bwMode="auto">
          <a:xfrm>
            <a:off x="0" y="-1588"/>
            <a:ext cx="9144000" cy="67595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2"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112"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112"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112"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112"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2"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2"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ctrTitle"/>
          </p:nvPr>
        </p:nvSpPr>
        <p:spPr>
          <a:xfrm>
            <a:off x="495300" y="666750"/>
            <a:ext cx="8153400" cy="1924050"/>
          </a:xfrm>
        </p:spPr>
        <p:txBody>
          <a:bodyPr/>
          <a:lstStyle/>
          <a:p>
            <a:pPr eaLnBrk="1" hangingPunct="1"/>
            <a:r>
              <a:rPr lang="en-US" sz="6600" smtClean="0">
                <a:latin typeface="Century Gothic" pitchFamily="-108" charset="0"/>
                <a:ea typeface="ＭＳ Ｐゴシック" pitchFamily="-108" charset="-128"/>
              </a:rPr>
              <a:t>Financial Services Department</a:t>
            </a:r>
          </a:p>
        </p:txBody>
      </p:sp>
      <p:sp>
        <p:nvSpPr>
          <p:cNvPr id="11267" name="Subtitle 7"/>
          <p:cNvSpPr>
            <a:spLocks noGrp="1"/>
          </p:cNvSpPr>
          <p:nvPr>
            <p:ph type="subTitle" idx="1"/>
          </p:nvPr>
        </p:nvSpPr>
        <p:spPr>
          <a:xfrm>
            <a:off x="241300" y="5143500"/>
            <a:ext cx="6400800" cy="698500"/>
          </a:xfrm>
        </p:spPr>
        <p:txBody>
          <a:bodyPr/>
          <a:lstStyle/>
          <a:p>
            <a:pPr eaLnBrk="1" hangingPunct="1"/>
            <a:r>
              <a:rPr lang="en-US" smtClean="0">
                <a:latin typeface="Century Gothic" pitchFamily="-108" charset="0"/>
                <a:ea typeface="ＭＳ Ｐゴシック" pitchFamily="-108" charset="-128"/>
              </a:rPr>
              <a:t>Bob Stratton, Director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2743200"/>
            <a:ext cx="8229600" cy="1117600"/>
          </a:xfrm>
        </p:spPr>
        <p:txBody>
          <a:bodyPr/>
          <a:lstStyle/>
          <a:p>
            <a:pPr algn="ctr">
              <a:buFont typeface="Arial" charset="0"/>
              <a:buNone/>
            </a:pPr>
            <a:r>
              <a:rPr lang="en-US" sz="6800" smtClean="0">
                <a:latin typeface="Century Gothic" pitchFamily="-108" charset="0"/>
                <a:ea typeface="ＭＳ Ｐゴシック" pitchFamily="-108" charset="-128"/>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896938"/>
            <a:ext cx="8229600" cy="1143000"/>
          </a:xfrm>
        </p:spPr>
        <p:txBody>
          <a:bodyPr/>
          <a:lstStyle/>
          <a:p>
            <a:pPr eaLnBrk="1" hangingPunct="1"/>
            <a:r>
              <a:rPr lang="en-US" sz="4800" smtClean="0">
                <a:latin typeface="Century Gothic" pitchFamily="-108" charset="0"/>
                <a:ea typeface="ＭＳ Ｐゴシック" pitchFamily="-108" charset="-128"/>
              </a:rPr>
              <a:t>Overview</a:t>
            </a:r>
          </a:p>
        </p:txBody>
      </p:sp>
      <p:sp>
        <p:nvSpPr>
          <p:cNvPr id="12291" name="Content Placeholder 2"/>
          <p:cNvSpPr>
            <a:spLocks noGrp="1"/>
          </p:cNvSpPr>
          <p:nvPr>
            <p:ph idx="1"/>
          </p:nvPr>
        </p:nvSpPr>
        <p:spPr>
          <a:xfrm>
            <a:off x="457200" y="2039938"/>
            <a:ext cx="8229600" cy="4449762"/>
          </a:xfrm>
        </p:spPr>
        <p:txBody>
          <a:bodyPr/>
          <a:lstStyle/>
          <a:p>
            <a:pPr eaLnBrk="1" hangingPunct="1">
              <a:spcAft>
                <a:spcPts val="1800"/>
              </a:spcAft>
            </a:pPr>
            <a:r>
              <a:rPr lang="en-US" smtClean="0">
                <a:latin typeface="Century Gothic" pitchFamily="-108" charset="0"/>
                <a:ea typeface="ＭＳ Ｐゴシック" pitchFamily="-108" charset="-128"/>
              </a:rPr>
              <a:t>Staff</a:t>
            </a:r>
          </a:p>
          <a:p>
            <a:pPr eaLnBrk="1" hangingPunct="1">
              <a:spcAft>
                <a:spcPts val="1800"/>
              </a:spcAft>
            </a:pPr>
            <a:r>
              <a:rPr lang="en-US" smtClean="0">
                <a:latin typeface="Century Gothic" pitchFamily="-108" charset="0"/>
                <a:ea typeface="ＭＳ Ｐゴシック" pitchFamily="-108" charset="-128"/>
              </a:rPr>
              <a:t>Operations</a:t>
            </a:r>
          </a:p>
          <a:p>
            <a:pPr eaLnBrk="1" hangingPunct="1">
              <a:spcAft>
                <a:spcPts val="1800"/>
              </a:spcAft>
            </a:pPr>
            <a:r>
              <a:rPr lang="en-US" smtClean="0">
                <a:latin typeface="Century Gothic" pitchFamily="-108" charset="0"/>
                <a:ea typeface="ＭＳ Ｐゴシック" pitchFamily="-108" charset="-128"/>
              </a:rPr>
              <a:t>Contracts</a:t>
            </a:r>
          </a:p>
          <a:p>
            <a:pPr eaLnBrk="1" hangingPunct="1">
              <a:spcAft>
                <a:spcPts val="1800"/>
              </a:spcAft>
            </a:pPr>
            <a:r>
              <a:rPr lang="en-US" smtClean="0">
                <a:latin typeface="Century Gothic" pitchFamily="-108" charset="0"/>
                <a:ea typeface="ＭＳ Ｐゴシック" pitchFamily="-108" charset="-128"/>
              </a:rPr>
              <a:t>Green Initiatives</a:t>
            </a:r>
          </a:p>
          <a:p>
            <a:pPr eaLnBrk="1" hangingPunct="1">
              <a:spcAft>
                <a:spcPts val="1800"/>
              </a:spcAft>
            </a:pPr>
            <a:r>
              <a:rPr lang="en-US" smtClean="0">
                <a:latin typeface="Century Gothic" pitchFamily="-108" charset="0"/>
                <a:ea typeface="ＭＳ Ｐゴシック" pitchFamily="-108" charset="-128"/>
              </a:rPr>
              <a:t>Financial Trends/ Economic Stats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909638"/>
            <a:ext cx="8229600" cy="1143000"/>
          </a:xfrm>
        </p:spPr>
        <p:txBody>
          <a:bodyPr/>
          <a:lstStyle/>
          <a:p>
            <a:pPr eaLnBrk="1" hangingPunct="1"/>
            <a:r>
              <a:rPr lang="en-US" sz="4800" smtClean="0">
                <a:latin typeface="Century Gothic" pitchFamily="-108" charset="0"/>
                <a:ea typeface="ＭＳ Ｐゴシック" pitchFamily="-108" charset="-128"/>
              </a:rPr>
              <a:t>Staff</a:t>
            </a:r>
          </a:p>
        </p:txBody>
      </p:sp>
      <p:sp>
        <p:nvSpPr>
          <p:cNvPr id="13315" name="Content Placeholder 2"/>
          <p:cNvSpPr>
            <a:spLocks noGrp="1"/>
          </p:cNvSpPr>
          <p:nvPr>
            <p:ph idx="1"/>
          </p:nvPr>
        </p:nvSpPr>
        <p:spPr>
          <a:xfrm>
            <a:off x="457200" y="2070100"/>
            <a:ext cx="8229600" cy="4330700"/>
          </a:xfrm>
        </p:spPr>
        <p:txBody>
          <a:bodyPr/>
          <a:lstStyle/>
          <a:p>
            <a:pPr eaLnBrk="1" hangingPunct="1">
              <a:spcAft>
                <a:spcPts val="1200"/>
              </a:spcAft>
            </a:pPr>
            <a:r>
              <a:rPr lang="en-US" smtClean="0">
                <a:latin typeface="Century Gothic" pitchFamily="-108" charset="0"/>
                <a:ea typeface="ＭＳ Ｐゴシック" pitchFamily="-108" charset="-128"/>
              </a:rPr>
              <a:t>Val Winkelman</a:t>
            </a:r>
          </a:p>
          <a:p>
            <a:pPr eaLnBrk="1" hangingPunct="1">
              <a:spcAft>
                <a:spcPts val="1200"/>
              </a:spcAft>
            </a:pPr>
            <a:r>
              <a:rPr lang="en-US" smtClean="0">
                <a:latin typeface="Century Gothic" pitchFamily="-108" charset="0"/>
                <a:ea typeface="ＭＳ Ｐゴシック" pitchFamily="-108" charset="-128"/>
              </a:rPr>
              <a:t>Cathy Murphy</a:t>
            </a:r>
          </a:p>
          <a:p>
            <a:pPr eaLnBrk="1" hangingPunct="1"/>
            <a:r>
              <a:rPr lang="en-US" smtClean="0">
                <a:latin typeface="Century Gothic" pitchFamily="-108" charset="0"/>
                <a:ea typeface="ＭＳ Ｐゴシック" pitchFamily="-108" charset="-128"/>
              </a:rPr>
              <a:t>Tammy Rowe</a:t>
            </a:r>
          </a:p>
          <a:p>
            <a:pPr lvl="1" eaLnBrk="1" hangingPunct="1"/>
            <a:r>
              <a:rPr lang="en-US" smtClean="0">
                <a:latin typeface="Century Gothic" pitchFamily="-108" charset="0"/>
                <a:ea typeface="ＭＳ Ｐゴシック" pitchFamily="-108" charset="-128"/>
              </a:rPr>
              <a:t>Amaris Wang</a:t>
            </a:r>
          </a:p>
          <a:p>
            <a:pPr lvl="1" eaLnBrk="1" hangingPunct="1"/>
            <a:r>
              <a:rPr lang="en-US" smtClean="0">
                <a:latin typeface="Century Gothic" pitchFamily="-108" charset="0"/>
                <a:ea typeface="ＭＳ Ｐゴシック" pitchFamily="-108" charset="-128"/>
              </a:rPr>
              <a:t>Tanya Gomez</a:t>
            </a:r>
          </a:p>
          <a:p>
            <a:pPr lvl="1" eaLnBrk="1" hangingPunct="1"/>
            <a:r>
              <a:rPr lang="en-US" smtClean="0">
                <a:latin typeface="Century Gothic" pitchFamily="-108" charset="0"/>
                <a:ea typeface="ＭＳ Ｐゴシック" pitchFamily="-108" charset="-128"/>
              </a:rPr>
              <a:t>Amy Lee</a:t>
            </a:r>
          </a:p>
          <a:p>
            <a:pPr lvl="1" eaLnBrk="1" hangingPunct="1"/>
            <a:r>
              <a:rPr lang="en-US" smtClean="0">
                <a:latin typeface="Century Gothic" pitchFamily="-108" charset="0"/>
                <a:ea typeface="ＭＳ Ｐゴシック" pitchFamily="-108" charset="-128"/>
              </a:rPr>
              <a:t>Dawn Anderson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909638"/>
            <a:ext cx="8229600" cy="1143000"/>
          </a:xfrm>
        </p:spPr>
        <p:txBody>
          <a:bodyPr/>
          <a:lstStyle/>
          <a:p>
            <a:pPr eaLnBrk="1" hangingPunct="1"/>
            <a:r>
              <a:rPr lang="en-US" sz="4800" smtClean="0">
                <a:latin typeface="Century Gothic" pitchFamily="-108" charset="0"/>
                <a:ea typeface="ＭＳ Ｐゴシック" pitchFamily="-108" charset="-128"/>
              </a:rPr>
              <a:t>Operations</a:t>
            </a:r>
          </a:p>
        </p:txBody>
      </p:sp>
      <p:sp>
        <p:nvSpPr>
          <p:cNvPr id="14339" name="Content Placeholder 2"/>
          <p:cNvSpPr>
            <a:spLocks noGrp="1"/>
          </p:cNvSpPr>
          <p:nvPr>
            <p:ph idx="1"/>
          </p:nvPr>
        </p:nvSpPr>
        <p:spPr>
          <a:xfrm>
            <a:off x="457200" y="2159000"/>
            <a:ext cx="8229600" cy="4330700"/>
          </a:xfrm>
        </p:spPr>
        <p:txBody>
          <a:bodyPr/>
          <a:lstStyle/>
          <a:p>
            <a:pPr eaLnBrk="1" hangingPunct="1">
              <a:spcAft>
                <a:spcPts val="2400"/>
              </a:spcAft>
            </a:pPr>
            <a:r>
              <a:rPr lang="en-US" smtClean="0">
                <a:latin typeface="Century Gothic" pitchFamily="-108" charset="0"/>
                <a:ea typeface="ＭＳ Ｐゴシック" pitchFamily="-108" charset="-128"/>
              </a:rPr>
              <a:t>Working on ARIN On-line integration</a:t>
            </a:r>
          </a:p>
          <a:p>
            <a:pPr eaLnBrk="1" hangingPunct="1">
              <a:spcAft>
                <a:spcPts val="2400"/>
              </a:spcAft>
            </a:pPr>
            <a:r>
              <a:rPr lang="en-US" smtClean="0">
                <a:latin typeface="Century Gothic" pitchFamily="-108" charset="0"/>
                <a:ea typeface="ＭＳ Ｐゴシック" pitchFamily="-108" charset="-128"/>
              </a:rPr>
              <a:t>Overdue Maintenance Cleanup</a:t>
            </a:r>
          </a:p>
          <a:p>
            <a:pPr eaLnBrk="1" hangingPunct="1">
              <a:spcAft>
                <a:spcPts val="2400"/>
              </a:spcAft>
            </a:pPr>
            <a:r>
              <a:rPr lang="en-US" smtClean="0">
                <a:latin typeface="Century Gothic" pitchFamily="-108" charset="0"/>
                <a:ea typeface="ＭＳ Ｐゴシック" pitchFamily="-108" charset="-128"/>
              </a:rPr>
              <a:t>Refined Reminder Email Process</a:t>
            </a:r>
          </a:p>
          <a:p>
            <a:pPr eaLnBrk="1" hangingPunct="1">
              <a:spcAft>
                <a:spcPts val="2400"/>
              </a:spcAft>
            </a:pPr>
            <a:r>
              <a:rPr lang="en-US" smtClean="0">
                <a:latin typeface="Century Gothic" pitchFamily="-108" charset="0"/>
                <a:ea typeface="ＭＳ Ｐゴシック" pitchFamily="-108" charset="-128"/>
              </a:rPr>
              <a:t>Improved Monthly Account Receivable Reporting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09638"/>
            <a:ext cx="8229600" cy="1143000"/>
          </a:xfrm>
        </p:spPr>
        <p:txBody>
          <a:bodyPr/>
          <a:lstStyle/>
          <a:p>
            <a:r>
              <a:rPr lang="en-US" sz="4800" smtClean="0">
                <a:latin typeface="Century Gothic" pitchFamily="-108" charset="0"/>
                <a:ea typeface="ＭＳ Ｐゴシック" pitchFamily="-108" charset="-128"/>
              </a:rPr>
              <a:t>FSD’s Revocation Process</a:t>
            </a:r>
          </a:p>
        </p:txBody>
      </p:sp>
      <p:sp>
        <p:nvSpPr>
          <p:cNvPr id="15363" name="Content Placeholder 2"/>
          <p:cNvSpPr>
            <a:spLocks noGrp="1"/>
          </p:cNvSpPr>
          <p:nvPr>
            <p:ph idx="1"/>
          </p:nvPr>
        </p:nvSpPr>
        <p:spPr>
          <a:xfrm>
            <a:off x="457200" y="2057400"/>
            <a:ext cx="8229600" cy="4330700"/>
          </a:xfrm>
        </p:spPr>
        <p:txBody>
          <a:bodyPr/>
          <a:lstStyle/>
          <a:p>
            <a:r>
              <a:rPr lang="en-US" sz="1700" smtClean="0">
                <a:latin typeface="Century Gothic" pitchFamily="-108" charset="0"/>
                <a:ea typeface="ＭＳ Ｐゴシック" pitchFamily="-108" charset="-128"/>
              </a:rPr>
              <a:t>The invoice is emailed to the billing POC two months before it is due</a:t>
            </a:r>
          </a:p>
          <a:p>
            <a:r>
              <a:rPr lang="en-US" sz="1700" smtClean="0">
                <a:latin typeface="Century Gothic" pitchFamily="-108" charset="0"/>
                <a:ea typeface="ＭＳ Ｐゴシック" pitchFamily="-108" charset="-128"/>
              </a:rPr>
              <a:t>A reminder is sent the admin and tech POCs one month before due date for unpaid</a:t>
            </a:r>
          </a:p>
          <a:p>
            <a:r>
              <a:rPr lang="en-US" sz="1700" smtClean="0">
                <a:latin typeface="Century Gothic" pitchFamily="-108" charset="0"/>
                <a:ea typeface="ＭＳ Ｐゴシック" pitchFamily="-108" charset="-128"/>
              </a:rPr>
              <a:t>A reminder is sent to all three POCs when the invoice is due</a:t>
            </a:r>
          </a:p>
          <a:p>
            <a:r>
              <a:rPr lang="en-US" sz="1700" smtClean="0">
                <a:latin typeface="Century Gothic" pitchFamily="-108" charset="0"/>
                <a:ea typeface="ＭＳ Ｐゴシック" pitchFamily="-108" charset="-128"/>
              </a:rPr>
              <a:t>A reminder with revocation language is sent to all three at one month overdue</a:t>
            </a:r>
          </a:p>
          <a:p>
            <a:r>
              <a:rPr lang="en-US" sz="1700" smtClean="0">
                <a:latin typeface="Century Gothic" pitchFamily="-108" charset="0"/>
                <a:ea typeface="ＭＳ Ｐゴシック" pitchFamily="-108" charset="-128"/>
              </a:rPr>
              <a:t>A reminder is sent with stronger language about revocation at 60 days overdue</a:t>
            </a:r>
          </a:p>
          <a:p>
            <a:r>
              <a:rPr lang="en-US" sz="1700" smtClean="0">
                <a:latin typeface="Century Gothic" pitchFamily="-108" charset="0"/>
                <a:ea typeface="ＭＳ Ｐゴシック" pitchFamily="-108" charset="-128"/>
              </a:rPr>
              <a:t>A final set of notices is sent to any and all related POCs to the registration by the Registration Services Department who have tools to look up any unknown contacts. Then and only then is the space revoked.</a:t>
            </a:r>
          </a:p>
          <a:p>
            <a:r>
              <a:rPr lang="en-US" sz="1700" smtClean="0">
                <a:latin typeface="Century Gothic" pitchFamily="-108" charset="0"/>
                <a:ea typeface="ＭＳ Ｐゴシック" pitchFamily="-108" charset="-128"/>
              </a:rPr>
              <a:t>ARIN is currently working on ARIN OnLine and one of the functionalities will be the ability for customers to look up their paid and unpaid invoices via the web portal.  We can add language related to revocation in the OnLine payment center.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09638"/>
            <a:ext cx="8229600" cy="1143000"/>
          </a:xfrm>
        </p:spPr>
        <p:txBody>
          <a:bodyPr/>
          <a:lstStyle/>
          <a:p>
            <a:r>
              <a:rPr lang="en-US" sz="4800" smtClean="0">
                <a:latin typeface="Century Gothic" pitchFamily="-108" charset="0"/>
                <a:ea typeface="ＭＳ Ｐゴシック" pitchFamily="-108" charset="-128"/>
              </a:rPr>
              <a:t>Contracts</a:t>
            </a:r>
          </a:p>
        </p:txBody>
      </p:sp>
      <p:sp>
        <p:nvSpPr>
          <p:cNvPr id="16387" name="Content Placeholder 2"/>
          <p:cNvSpPr>
            <a:spLocks noGrp="1"/>
          </p:cNvSpPr>
          <p:nvPr>
            <p:ph idx="1"/>
          </p:nvPr>
        </p:nvSpPr>
        <p:spPr>
          <a:xfrm>
            <a:off x="457200" y="2159000"/>
            <a:ext cx="8229600" cy="4330700"/>
          </a:xfrm>
        </p:spPr>
        <p:txBody>
          <a:bodyPr/>
          <a:lstStyle/>
          <a:p>
            <a:pPr>
              <a:spcAft>
                <a:spcPts val="2400"/>
              </a:spcAft>
            </a:pPr>
            <a:r>
              <a:rPr lang="en-US" sz="3600" smtClean="0">
                <a:latin typeface="Century Gothic" pitchFamily="-108" charset="0"/>
                <a:ea typeface="ＭＳ Ｐゴシック" pitchFamily="-108" charset="-128"/>
              </a:rPr>
              <a:t>Review Process in place</a:t>
            </a:r>
          </a:p>
          <a:p>
            <a:pPr>
              <a:spcAft>
                <a:spcPts val="2400"/>
              </a:spcAft>
            </a:pPr>
            <a:r>
              <a:rPr lang="en-US" sz="3600" smtClean="0">
                <a:latin typeface="Century Gothic" pitchFamily="-108" charset="0"/>
                <a:ea typeface="ＭＳ Ｐゴシック" pitchFamily="-108" charset="-128"/>
              </a:rPr>
              <a:t>Standard Contract Templates Developed</a:t>
            </a:r>
          </a:p>
          <a:p>
            <a:pPr>
              <a:spcAft>
                <a:spcPts val="2400"/>
              </a:spcAft>
            </a:pPr>
            <a:r>
              <a:rPr lang="en-US" sz="3600" smtClean="0">
                <a:latin typeface="Century Gothic" pitchFamily="-108" charset="0"/>
                <a:ea typeface="ＭＳ Ｐゴシック" pitchFamily="-108" charset="-128"/>
              </a:rPr>
              <a:t>RFP Process in Place</a:t>
            </a:r>
          </a:p>
          <a:p>
            <a:pPr>
              <a:spcAft>
                <a:spcPts val="2400"/>
              </a:spcAft>
            </a:pPr>
            <a:endParaRPr lang="en-US" smtClean="0">
              <a:latin typeface="Century Gothic" pitchFamily="-108" charset="0"/>
              <a:ea typeface="ＭＳ Ｐゴシック" pitchFamily="-108"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896938"/>
            <a:ext cx="8229600" cy="1143000"/>
          </a:xfrm>
        </p:spPr>
        <p:txBody>
          <a:bodyPr/>
          <a:lstStyle/>
          <a:p>
            <a:r>
              <a:rPr lang="en-US" smtClean="0">
                <a:latin typeface="Century Gothic" pitchFamily="-108" charset="0"/>
                <a:ea typeface="ＭＳ Ｐゴシック" pitchFamily="-108" charset="-128"/>
              </a:rPr>
              <a:t>ARIN’S Green Initiatives</a:t>
            </a:r>
          </a:p>
        </p:txBody>
      </p:sp>
      <p:sp>
        <p:nvSpPr>
          <p:cNvPr id="17411" name="Content Placeholder 2"/>
          <p:cNvSpPr>
            <a:spLocks noGrp="1"/>
          </p:cNvSpPr>
          <p:nvPr>
            <p:ph idx="1"/>
          </p:nvPr>
        </p:nvSpPr>
        <p:spPr>
          <a:xfrm>
            <a:off x="457200" y="1943100"/>
            <a:ext cx="8229600" cy="4610100"/>
          </a:xfrm>
        </p:spPr>
        <p:txBody>
          <a:bodyPr/>
          <a:lstStyle/>
          <a:p>
            <a:pPr>
              <a:spcAft>
                <a:spcPts val="600"/>
              </a:spcAft>
            </a:pPr>
            <a:r>
              <a:rPr lang="en-US" sz="2200" smtClean="0">
                <a:latin typeface="Century Gothic" pitchFamily="-108" charset="0"/>
                <a:ea typeface="ＭＳ Ｐゴシック" pitchFamily="-108" charset="-128"/>
              </a:rPr>
              <a:t>Car Pooling</a:t>
            </a:r>
          </a:p>
          <a:p>
            <a:pPr>
              <a:spcAft>
                <a:spcPts val="600"/>
              </a:spcAft>
            </a:pPr>
            <a:r>
              <a:rPr lang="en-US" sz="2200" smtClean="0">
                <a:latin typeface="Century Gothic" pitchFamily="-108" charset="0"/>
                <a:ea typeface="ＭＳ Ｐゴシック" pitchFamily="-108" charset="-128"/>
              </a:rPr>
              <a:t>Employees switching to Hybrids and using motorcycles </a:t>
            </a:r>
          </a:p>
          <a:p>
            <a:pPr>
              <a:spcAft>
                <a:spcPts val="600"/>
              </a:spcAft>
            </a:pPr>
            <a:r>
              <a:rPr lang="en-US" sz="2200" smtClean="0">
                <a:latin typeface="Century Gothic" pitchFamily="-108" charset="0"/>
                <a:ea typeface="ＭＳ Ｐゴシック" pitchFamily="-108" charset="-128"/>
              </a:rPr>
              <a:t>Recycling of aluminum cans and cardboard</a:t>
            </a:r>
          </a:p>
          <a:p>
            <a:pPr>
              <a:spcAft>
                <a:spcPts val="600"/>
              </a:spcAft>
            </a:pPr>
            <a:r>
              <a:rPr lang="en-US" sz="2200" smtClean="0">
                <a:latin typeface="Century Gothic" pitchFamily="-108" charset="0"/>
                <a:ea typeface="ＭＳ Ｐゴシック" pitchFamily="-108" charset="-128"/>
              </a:rPr>
              <a:t>Replaced paper coffee cups with mugs</a:t>
            </a:r>
          </a:p>
          <a:p>
            <a:pPr>
              <a:spcAft>
                <a:spcPts val="600"/>
              </a:spcAft>
            </a:pPr>
            <a:r>
              <a:rPr lang="en-US" sz="2200" smtClean="0">
                <a:latin typeface="Century Gothic" pitchFamily="-108" charset="0"/>
                <a:ea typeface="ＭＳ Ｐゴシック" pitchFamily="-108" charset="-128"/>
              </a:rPr>
              <a:t>Recycling of meeting badges</a:t>
            </a:r>
          </a:p>
          <a:p>
            <a:r>
              <a:rPr lang="en-US" sz="2200" smtClean="0">
                <a:latin typeface="Century Gothic" pitchFamily="-108" charset="0"/>
                <a:ea typeface="ＭＳ Ｐゴシック" pitchFamily="-108" charset="-128"/>
              </a:rPr>
              <a:t>Carbon Offsets will be purchased in 2010 for airline travel performed by:</a:t>
            </a:r>
          </a:p>
          <a:p>
            <a:pPr lvl="1">
              <a:spcAft>
                <a:spcPts val="600"/>
              </a:spcAft>
            </a:pPr>
            <a:r>
              <a:rPr lang="en-US" sz="2000" smtClean="0">
                <a:latin typeface="Century Gothic" pitchFamily="-108" charset="0"/>
                <a:ea typeface="ＭＳ Ｐゴシック" pitchFamily="-108" charset="-128"/>
              </a:rPr>
              <a:t>Staff, Board, AC and ASO AC Travel</a:t>
            </a:r>
          </a:p>
          <a:p>
            <a:pPr>
              <a:spcAft>
                <a:spcPts val="600"/>
              </a:spcAft>
            </a:pPr>
            <a:r>
              <a:rPr lang="en-US" sz="2200" smtClean="0">
                <a:latin typeface="Century Gothic" pitchFamily="-108" charset="0"/>
                <a:ea typeface="ＭＳ Ｐゴシック" pitchFamily="-108" charset="-128"/>
              </a:rPr>
              <a:t>Continuing to look for other ideas to reduce carbon footprint</a:t>
            </a:r>
          </a:p>
          <a:p>
            <a:pPr lvl="1">
              <a:spcAft>
                <a:spcPts val="600"/>
              </a:spcAft>
            </a:pPr>
            <a:endParaRPr lang="en-US" smtClean="0">
              <a:latin typeface="Century Gothic" pitchFamily="-108" charset="0"/>
              <a:ea typeface="ＭＳ Ｐゴシック" pitchFamily="-108"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23938"/>
            <a:ext cx="8229600" cy="1143000"/>
          </a:xfrm>
        </p:spPr>
        <p:txBody>
          <a:bodyPr/>
          <a:lstStyle/>
          <a:p>
            <a:r>
              <a:rPr lang="en-US" sz="4800" smtClean="0">
                <a:latin typeface="Century Gothic" pitchFamily="-108" charset="0"/>
                <a:ea typeface="ＭＳ Ｐゴシック" pitchFamily="-108" charset="-128"/>
              </a:rPr>
              <a:t>Revenue vs. Expense</a:t>
            </a:r>
            <a:r>
              <a:rPr lang="en-US" smtClean="0">
                <a:latin typeface="Century Gothic" pitchFamily="-108" charset="0"/>
                <a:ea typeface="ＭＳ Ｐゴシック" pitchFamily="-108" charset="-128"/>
              </a:rPr>
              <a:t/>
            </a:r>
            <a:br>
              <a:rPr lang="en-US" smtClean="0">
                <a:latin typeface="Century Gothic" pitchFamily="-108" charset="0"/>
                <a:ea typeface="ＭＳ Ｐゴシック" pitchFamily="-108" charset="-128"/>
              </a:rPr>
            </a:br>
            <a:r>
              <a:rPr lang="en-US" sz="3200" b="0" smtClean="0">
                <a:latin typeface="Century Gothic" pitchFamily="-108" charset="0"/>
                <a:ea typeface="ＭＳ Ｐゴシック" pitchFamily="-108" charset="-128"/>
              </a:rPr>
              <a:t>Numbers in 000s</a:t>
            </a:r>
            <a:endParaRPr lang="en-US" sz="3200" smtClean="0">
              <a:latin typeface="Century Gothic" pitchFamily="-108" charset="0"/>
              <a:ea typeface="ＭＳ Ｐゴシック" pitchFamily="-108" charset="-128"/>
            </a:endParaRPr>
          </a:p>
        </p:txBody>
      </p:sp>
      <p:graphicFrame>
        <p:nvGraphicFramePr>
          <p:cNvPr id="18435" name="Content Placeholder 3"/>
          <p:cNvGraphicFramePr>
            <a:graphicFrameLocks noGrp="1"/>
          </p:cNvGraphicFramePr>
          <p:nvPr>
            <p:ph idx="1"/>
          </p:nvPr>
        </p:nvGraphicFramePr>
        <p:xfrm>
          <a:off x="457200" y="2362200"/>
          <a:ext cx="8382000" cy="4165600"/>
        </p:xfrm>
        <a:graphic>
          <a:graphicData uri="http://schemas.openxmlformats.org/presentationml/2006/ole">
            <p:oleObj spid="_x0000_s18435" r:id="rId3" imgW="8381307" imgH="4163224" progId="Excel.Shee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0"/>
          <a:ext cx="8229600" cy="4117023"/>
        </p:xfrm>
        <a:graphic>
          <a:graphicData uri="http://schemas.openxmlformats.org/drawingml/2006/table">
            <a:tbl>
              <a:tblPr/>
              <a:tblGrid>
                <a:gridCol w="2014538"/>
                <a:gridCol w="2014537"/>
                <a:gridCol w="2014538"/>
                <a:gridCol w="2185987"/>
              </a:tblGrid>
              <a:tr h="5207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entury Gothic" pitchFamily="16" charset="0"/>
                          <a:ea typeface="ＭＳ Ｐゴシック" pitchFamily="-112" charset="-128"/>
                        </a:rPr>
                        <a:t>Countries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7795A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entury Gothic" pitchFamily="16" charset="0"/>
                          <a:ea typeface="ＭＳ Ｐゴシック" pitchFamily="-112" charset="-128"/>
                        </a:rPr>
                        <a:t>2008</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7795A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entury Gothic" pitchFamily="16" charset="0"/>
                          <a:ea typeface="ＭＳ Ｐゴシック" pitchFamily="-112" charset="-128"/>
                        </a:rPr>
                        <a:t>2009 Projected</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7795A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entury Gothic" pitchFamily="16" charset="0"/>
                          <a:ea typeface="ＭＳ Ｐゴシック" pitchFamily="-112" charset="-128"/>
                        </a:rPr>
                        <a:t>2010 Projected</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7795A1"/>
                    </a:solidFill>
                  </a:tcPr>
                </a:tc>
              </a:tr>
              <a:tr h="4064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GDP</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6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308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US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EU</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Japan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China</a:t>
                      </a: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-2.6</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-3.9</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-5.5</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+8.1</a:t>
                      </a: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+2.5</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+1.2</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+1.4</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+8.5</a:t>
                      </a: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0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US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EU</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Japan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China</a:t>
                      </a: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+5.4</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+3.6</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+2.1</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+4.9</a:t>
                      </a: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-0.4</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+0.4</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-1.1</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rPr>
                        <a:t>-0.8</a:t>
                      </a: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Century Gothic" pitchFamily="16" charset="0"/>
                        <a:ea typeface="ＭＳ Ｐゴシック" pitchFamily="-112" charset="-128"/>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7" name="Rectangle 6"/>
          <p:cNvSpPr/>
          <p:nvPr/>
        </p:nvSpPr>
        <p:spPr>
          <a:xfrm>
            <a:off x="457200" y="4608513"/>
            <a:ext cx="8229600" cy="484187"/>
          </a:xfrm>
          <a:prstGeom prst="rect">
            <a:avLst/>
          </a:prstGeom>
          <a:solidFill>
            <a:srgbClr val="B8CDD5"/>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91" name="TextBox 4"/>
          <p:cNvSpPr txBox="1">
            <a:spLocks noChangeArrowheads="1"/>
          </p:cNvSpPr>
          <p:nvPr/>
        </p:nvSpPr>
        <p:spPr bwMode="auto">
          <a:xfrm>
            <a:off x="457200" y="4627563"/>
            <a:ext cx="4178300" cy="400050"/>
          </a:xfrm>
          <a:prstGeom prst="rect">
            <a:avLst/>
          </a:prstGeom>
          <a:noFill/>
          <a:ln w="9525">
            <a:noFill/>
            <a:miter lim="800000"/>
            <a:headEnd/>
            <a:tailEnd/>
          </a:ln>
        </p:spPr>
        <p:txBody>
          <a:bodyPr>
            <a:spAutoFit/>
          </a:bodyPr>
          <a:lstStyle/>
          <a:p>
            <a:r>
              <a:rPr lang="en-US" sz="2000" b="1">
                <a:latin typeface="Century Gothic" pitchFamily="-108" charset="0"/>
              </a:rPr>
              <a:t>Consumer Prices</a:t>
            </a:r>
          </a:p>
        </p:txBody>
      </p:sp>
      <p:sp>
        <p:nvSpPr>
          <p:cNvPr id="19492" name="Title 1"/>
          <p:cNvSpPr>
            <a:spLocks noGrp="1"/>
          </p:cNvSpPr>
          <p:nvPr>
            <p:ph type="title"/>
          </p:nvPr>
        </p:nvSpPr>
        <p:spPr>
          <a:xfrm>
            <a:off x="457200" y="922338"/>
            <a:ext cx="8229600" cy="1143000"/>
          </a:xfrm>
        </p:spPr>
        <p:txBody>
          <a:bodyPr/>
          <a:lstStyle/>
          <a:p>
            <a:r>
              <a:rPr lang="en-US" smtClean="0">
                <a:latin typeface="Century Gothic" pitchFamily="-108" charset="0"/>
                <a:ea typeface="ＭＳ Ｐゴシック" pitchFamily="-108" charset="-128"/>
              </a:rPr>
              <a:t>Eco</a:t>
            </a:r>
            <a:r>
              <a:rPr lang="en-US" sz="4800" smtClean="0">
                <a:latin typeface="Century Gothic" pitchFamily="-108" charset="0"/>
                <a:ea typeface="ＭＳ Ｐゴシック" pitchFamily="-108" charset="-128"/>
              </a:rPr>
              <a:t>nomic Snapshot</a:t>
            </a:r>
            <a:r>
              <a:rPr lang="en-US" smtClean="0">
                <a:latin typeface="Century Gothic" pitchFamily="-108" charset="0"/>
                <a:ea typeface="ＭＳ Ｐゴシック" pitchFamily="-108" charset="-128"/>
              </a:rPr>
              <a:t/>
            </a:r>
            <a:br>
              <a:rPr lang="en-US" smtClean="0">
                <a:latin typeface="Century Gothic" pitchFamily="-108" charset="0"/>
                <a:ea typeface="ＭＳ Ｐゴシック" pitchFamily="-108" charset="-128"/>
              </a:rPr>
            </a:br>
            <a:r>
              <a:rPr lang="en-US" sz="2400" smtClean="0">
                <a:latin typeface="Century Gothic" pitchFamily="-108" charset="0"/>
                <a:ea typeface="ＭＳ Ｐゴシック" pitchFamily="-108" charset="-128"/>
              </a:rPr>
              <a:t>Data from the Economist Magazine October 1</a:t>
            </a:r>
            <a:r>
              <a:rPr lang="en-US" sz="2400" baseline="30000" smtClean="0">
                <a:latin typeface="Century Gothic" pitchFamily="-108" charset="0"/>
                <a:ea typeface="ＭＳ Ｐゴシック" pitchFamily="-108" charset="-128"/>
              </a:rPr>
              <a:t>st</a:t>
            </a:r>
            <a:r>
              <a:rPr lang="en-US" sz="2400" smtClean="0">
                <a:latin typeface="Century Gothic" pitchFamily="-108" charset="0"/>
                <a:ea typeface="ＭＳ Ｐゴシック" pitchFamily="-108" charset="-128"/>
              </a:rPr>
              <a:t>, 2009</a:t>
            </a:r>
          </a:p>
        </p:txBody>
      </p:sp>
      <p:sp>
        <p:nvSpPr>
          <p:cNvPr id="8" name="Rectangle 7"/>
          <p:cNvSpPr/>
          <p:nvPr/>
        </p:nvSpPr>
        <p:spPr>
          <a:xfrm>
            <a:off x="457200" y="2806700"/>
            <a:ext cx="8229600" cy="484188"/>
          </a:xfrm>
          <a:prstGeom prst="rect">
            <a:avLst/>
          </a:prstGeom>
          <a:solidFill>
            <a:srgbClr val="B8CDD5"/>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94" name="TextBox 8"/>
          <p:cNvSpPr txBox="1">
            <a:spLocks noChangeArrowheads="1"/>
          </p:cNvSpPr>
          <p:nvPr/>
        </p:nvSpPr>
        <p:spPr bwMode="auto">
          <a:xfrm>
            <a:off x="457200" y="2852738"/>
            <a:ext cx="4178300" cy="400050"/>
          </a:xfrm>
          <a:prstGeom prst="rect">
            <a:avLst/>
          </a:prstGeom>
          <a:noFill/>
          <a:ln w="9525">
            <a:noFill/>
            <a:miter lim="800000"/>
            <a:headEnd/>
            <a:tailEnd/>
          </a:ln>
        </p:spPr>
        <p:txBody>
          <a:bodyPr>
            <a:spAutoFit/>
          </a:bodyPr>
          <a:lstStyle/>
          <a:p>
            <a:r>
              <a:rPr lang="en-US" sz="2000" b="1">
                <a:latin typeface="Century Gothic" pitchFamily="-108" charset="0"/>
              </a:rPr>
              <a:t>GDP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2205</TotalTime>
  <Words>339</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Office Excel 97-2003 Worksheet</vt:lpstr>
      <vt:lpstr>Financial Services Department</vt:lpstr>
      <vt:lpstr>Overview</vt:lpstr>
      <vt:lpstr>Staff</vt:lpstr>
      <vt:lpstr>Operations</vt:lpstr>
      <vt:lpstr>FSD’s Revocation Process</vt:lpstr>
      <vt:lpstr>Contracts</vt:lpstr>
      <vt:lpstr>ARIN’S Green Initiatives</vt:lpstr>
      <vt:lpstr>Revenue vs. Expense Numbers in 000s</vt:lpstr>
      <vt:lpstr>Economic Snapshot Data from the Economist Magazine October 1st, 2009</vt:lpstr>
      <vt:lpstr>Slide 10</vt:lpstr>
    </vt:vector>
  </TitlesOfParts>
  <Company>ARIN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Lawson Parker</dc:creator>
  <cp:lastModifiedBy>sgordon</cp:lastModifiedBy>
  <cp:revision>66</cp:revision>
  <dcterms:created xsi:type="dcterms:W3CDTF">2009-10-14T15:19:42Z</dcterms:created>
  <dcterms:modified xsi:type="dcterms:W3CDTF">2009-11-03T15:31:47Z</dcterms:modified>
</cp:coreProperties>
</file>