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508" r:id="rId2"/>
    <p:sldId id="525" r:id="rId3"/>
    <p:sldId id="520" r:id="rId4"/>
    <p:sldId id="517" r:id="rId5"/>
    <p:sldId id="526" r:id="rId6"/>
    <p:sldId id="518" r:id="rId7"/>
    <p:sldId id="523" r:id="rId8"/>
    <p:sldId id="522" r:id="rId9"/>
  </p:sldIdLst>
  <p:sldSz cx="9144000" cy="6858000" type="screen4x3"/>
  <p:notesSz cx="7315200" cy="9601200"/>
  <p:defaultTextStyle>
    <a:defPPr>
      <a:defRPr lang="en-AU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ＭＳ Ｐゴシック" pitchFamily="-107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ＭＳ Ｐゴシック" pitchFamily="-107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ＭＳ Ｐゴシック" pitchFamily="-107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ＭＳ Ｐゴシック" pitchFamily="-107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Arial" charset="0"/>
        <a:ea typeface="ＭＳ Ｐゴシック" pitchFamily="-107" charset="-128"/>
        <a:cs typeface="+mn-cs"/>
      </a:defRPr>
    </a:lvl9pPr>
  </p:defaultTextStyle>
  <p:modifyVerifier cryptProviderType="rsaFull" cryptAlgorithmClass="hash" cryptAlgorithmType="typeAny" cryptAlgorithmSid="4" spinCount="50000" saltData="K2ptqvrbEaE0J0hOokNF5w" hashData="ZtkiVlbw01WRfXX32T0P/JGgxz4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66CC"/>
    <a:srgbClr val="E5EBF7"/>
    <a:srgbClr val="FFFFFF"/>
    <a:srgbClr val="C9D6ED"/>
    <a:srgbClr val="BDCDE9"/>
    <a:srgbClr val="C6AE00"/>
    <a:srgbClr val="F9F5E1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44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362" y="-102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8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606" cy="480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algn="l" defTabSz="936625" eaLnBrk="0" hangingPunct="0">
              <a:defRPr sz="1200">
                <a:solidFill>
                  <a:schemeClr val="tx1"/>
                </a:solidFill>
                <a:latin typeface="Times New Roman" pitchFamily="-107" charset="0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595" y="0"/>
            <a:ext cx="3170605" cy="480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sz="1200">
                <a:solidFill>
                  <a:schemeClr val="tx1"/>
                </a:solidFill>
                <a:latin typeface="Times New Roman" pitchFamily="-107" charset="0"/>
              </a:defRPr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2526"/>
            <a:ext cx="3170606" cy="47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algn="l" defTabSz="936625" eaLnBrk="0" hangingPunct="0">
              <a:defRPr sz="1200">
                <a:solidFill>
                  <a:schemeClr val="tx1"/>
                </a:solidFill>
                <a:latin typeface="Times New Roman" pitchFamily="-107" charset="0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595" y="9122526"/>
            <a:ext cx="3170605" cy="47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sz="1200">
                <a:solidFill>
                  <a:schemeClr val="tx1"/>
                </a:solidFill>
                <a:latin typeface="Times New Roman" pitchFamily="-107" charset="0"/>
              </a:defRPr>
            </a:lvl1pPr>
          </a:lstStyle>
          <a:p>
            <a:fld id="{E6987893-93DA-4ED6-A096-0BEB173445DB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606" cy="480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algn="l" defTabSz="936625" eaLnBrk="0" hangingPunct="0">
              <a:defRPr sz="1200">
                <a:solidFill>
                  <a:schemeClr val="tx1"/>
                </a:solidFill>
                <a:latin typeface="Times New Roman" pitchFamily="-107" charset="0"/>
              </a:defRPr>
            </a:lvl1pPr>
          </a:lstStyle>
          <a:p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595" y="0"/>
            <a:ext cx="3170605" cy="480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sz="1200">
                <a:solidFill>
                  <a:schemeClr val="tx1"/>
                </a:solidFill>
                <a:latin typeface="Times New Roman" pitchFamily="-107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989" y="4560493"/>
            <a:ext cx="5367224" cy="4320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2526"/>
            <a:ext cx="3170606" cy="47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algn="l" defTabSz="936625" eaLnBrk="0" hangingPunct="0">
              <a:defRPr sz="1200">
                <a:solidFill>
                  <a:schemeClr val="tx1"/>
                </a:solidFill>
                <a:latin typeface="Times New Roman" pitchFamily="-107" charset="0"/>
              </a:defRPr>
            </a:lvl1pPr>
          </a:lstStyle>
          <a:p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595" y="9122526"/>
            <a:ext cx="3170605" cy="47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sz="1200">
                <a:solidFill>
                  <a:schemeClr val="tx1"/>
                </a:solidFill>
                <a:latin typeface="Times New Roman" pitchFamily="-107" charset="0"/>
              </a:defRPr>
            </a:lvl1pPr>
          </a:lstStyle>
          <a:p>
            <a:fld id="{A2BE55BB-3300-44B7-82E0-4896CAA72218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3A3BAF-0598-4838-9820-C028435CA168}" type="slidenum">
              <a:rPr lang="en-AU"/>
              <a:pPr/>
              <a:t>1</a:t>
            </a:fld>
            <a:endParaRPr lang="en-AU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D9620B-459D-4B83-8DE0-D8325FE65677}" type="slidenum">
              <a:rPr lang="en-AU"/>
              <a:pPr/>
              <a:t>2</a:t>
            </a:fld>
            <a:endParaRPr lang="en-AU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1EAF32-ED0E-4E9D-9585-3F0DEEBF3D8C}" type="slidenum">
              <a:rPr lang="en-AU"/>
              <a:pPr/>
              <a:t>3</a:t>
            </a:fld>
            <a:endParaRPr lang="en-AU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39B1C6-5562-4277-97AB-C5B50BE54ED2}" type="slidenum">
              <a:rPr lang="en-AU"/>
              <a:pPr/>
              <a:t>4</a:t>
            </a:fld>
            <a:endParaRPr lang="en-AU"/>
          </a:p>
        </p:txBody>
      </p:sp>
      <p:sp>
        <p:nvSpPr>
          <p:cNvPr id="22531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2E3815-C9FA-4D6B-8696-4A2953AD8160}" type="slidenum">
              <a:rPr lang="en-AU"/>
              <a:pPr/>
              <a:t>5</a:t>
            </a:fld>
            <a:endParaRPr lang="en-AU"/>
          </a:p>
        </p:txBody>
      </p:sp>
      <p:sp>
        <p:nvSpPr>
          <p:cNvPr id="24579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333481-4ED1-4B69-BFA2-671D993BEFBA}" type="slidenum">
              <a:rPr lang="en-AU"/>
              <a:pPr/>
              <a:t>6</a:t>
            </a:fld>
            <a:endParaRPr lang="en-AU"/>
          </a:p>
        </p:txBody>
      </p:sp>
      <p:sp>
        <p:nvSpPr>
          <p:cNvPr id="26627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3CE308-0C90-4CE2-BD59-6B299E3E2235}" type="slidenum">
              <a:rPr lang="en-AU"/>
              <a:pPr/>
              <a:t>7</a:t>
            </a:fld>
            <a:endParaRPr lang="en-AU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91029E-0E14-4BD4-B6DA-D72B56E1C184}" type="slidenum">
              <a:rPr lang="en-AU"/>
              <a:pPr/>
              <a:t>8</a:t>
            </a:fld>
            <a:endParaRPr lang="en-AU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5" descr="bar-on-si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3275" y="0"/>
            <a:ext cx="722313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NRO_3D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115175" y="6562725"/>
            <a:ext cx="202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endParaRPr lang="pt-BR" sz="1200">
              <a:solidFill>
                <a:schemeClr val="tx1"/>
              </a:solidFill>
              <a:latin typeface="Arial Black" pitchFamily="-107" charset="0"/>
            </a:endParaRP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687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54763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54763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4775"/>
            <a:ext cx="39751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1374775"/>
            <a:ext cx="39751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solidFill>
                <a:schemeClr val="tx1"/>
              </a:solidFill>
              <a:latin typeface="Times New Roman" pitchFamily="-107" charset="0"/>
            </a:endParaRPr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4775"/>
            <a:ext cx="8102600" cy="497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7687" name="Rectangle 7"/>
          <p:cNvSpPr>
            <a:spLocks noChangeArrowheads="1"/>
          </p:cNvSpPr>
          <p:nvPr/>
        </p:nvSpPr>
        <p:spPr bwMode="auto">
          <a:xfrm>
            <a:off x="7115175" y="6553200"/>
            <a:ext cx="202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endParaRPr lang="pt-BR" sz="1200">
              <a:solidFill>
                <a:schemeClr val="tx1"/>
              </a:solidFill>
              <a:latin typeface="Arial Black" pitchFamily="-107" charset="0"/>
            </a:endParaRPr>
          </a:p>
        </p:txBody>
      </p:sp>
      <p:pic>
        <p:nvPicPr>
          <p:cNvPr id="1031" name="Picture 8" descr="bar-on-sid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423275" y="0"/>
            <a:ext cx="722313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 descr="NRO_3D_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o.ne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07" charset="-128"/>
              </a:rPr>
              <a:t>NRO report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ea typeface="ＭＳ Ｐゴシック" pitchFamily="-107" charset="-128"/>
              </a:rPr>
              <a:t>Adiel Akplogan</a:t>
            </a:r>
          </a:p>
          <a:p>
            <a:pPr eaLnBrk="1" hangingPunct="1"/>
            <a:r>
              <a:rPr lang="en-US" sz="2400" smtClean="0">
                <a:ea typeface="ＭＳ Ｐゴシック" pitchFamily="-107" charset="-128"/>
              </a:rPr>
              <a:t>Chairman (2009)</a:t>
            </a:r>
          </a:p>
          <a:p>
            <a:pPr eaLnBrk="1" hangingPunct="1"/>
            <a:r>
              <a:rPr lang="en-US" sz="2400" smtClean="0">
                <a:ea typeface="ＭＳ Ｐゴシック" pitchFamily="-107" charset="-128"/>
              </a:rPr>
              <a:t>NRO Executive Council</a:t>
            </a:r>
            <a:endParaRPr lang="en-US" smtClean="0">
              <a:ea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07" charset="-128"/>
              </a:rPr>
              <a:t>What is the NRO?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ea typeface="ＭＳ Ｐゴシック" pitchFamily="-107" charset="-128"/>
              </a:rPr>
              <a:t>Number Resource Organisation</a:t>
            </a:r>
          </a:p>
          <a:p>
            <a:pPr lvl="1" eaLnBrk="1" hangingPunct="1"/>
            <a:r>
              <a:rPr lang="en-US" sz="2400" smtClean="0"/>
              <a:t>Vehicle for RIR cooperation and representation</a:t>
            </a:r>
          </a:p>
          <a:p>
            <a:pPr eaLnBrk="1" hangingPunct="1"/>
            <a:r>
              <a:rPr lang="en-US" sz="2800" smtClean="0">
                <a:ea typeface="ＭＳ Ｐゴシック" pitchFamily="-107" charset="-128"/>
              </a:rPr>
              <a:t>Formed for the purposes of:</a:t>
            </a:r>
          </a:p>
          <a:p>
            <a:pPr lvl="1" eaLnBrk="1" hangingPunct="1"/>
            <a:r>
              <a:rPr lang="en-US" sz="2400" smtClean="0"/>
              <a:t>protecting the unallocated Number Resource pool</a:t>
            </a:r>
          </a:p>
          <a:p>
            <a:pPr lvl="1" eaLnBrk="1" hangingPunct="1"/>
            <a:r>
              <a:rPr lang="en-US" sz="2400" smtClean="0"/>
              <a:t>promoting and protecting the bottom-up policy development process</a:t>
            </a:r>
          </a:p>
          <a:p>
            <a:pPr lvl="1" eaLnBrk="1" hangingPunct="1"/>
            <a:r>
              <a:rPr lang="en-US" sz="2400" smtClean="0"/>
              <a:t>acting as a focal point for Internet community input into the RIR system</a:t>
            </a:r>
          </a:p>
          <a:p>
            <a:pPr eaLnBrk="1" hangingPunct="1"/>
            <a:r>
              <a:rPr lang="en-US" sz="2800" smtClean="0">
                <a:ea typeface="ＭＳ Ｐゴシック" pitchFamily="-107" charset="-128"/>
              </a:rPr>
              <a:t>Established the ASO within ICANN framework</a:t>
            </a:r>
          </a:p>
          <a:p>
            <a:pPr lvl="1" eaLnBrk="1" hangingPunct="1"/>
            <a:r>
              <a:rPr lang="en-US" sz="2400" smtClean="0"/>
              <a:t>By MoU signed on 21 October 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07" charset="-128"/>
              </a:rPr>
              <a:t>NRO 2008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07" charset="-128"/>
              </a:rPr>
              <a:t>Current officeholders</a:t>
            </a:r>
          </a:p>
          <a:p>
            <a:pPr lvl="1" eaLnBrk="1" hangingPunct="1"/>
            <a:r>
              <a:rPr lang="en-US" smtClean="0"/>
              <a:t>Chair: Adiel Akplogan, AfriNIC</a:t>
            </a:r>
          </a:p>
          <a:p>
            <a:pPr lvl="1" eaLnBrk="1" hangingPunct="1"/>
            <a:r>
              <a:rPr lang="en-US" smtClean="0"/>
              <a:t>Secretary: Axel Pawlik, RIPE NCC</a:t>
            </a:r>
          </a:p>
          <a:p>
            <a:pPr lvl="1" eaLnBrk="1" hangingPunct="1"/>
            <a:r>
              <a:rPr lang="en-US" smtClean="0"/>
              <a:t>Treasurer: Raul Echeberria, LACNIC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>
                <a:ea typeface="ＭＳ Ｐゴシック" pitchFamily="-107" charset="-128"/>
              </a:rPr>
              <a:t>NRO Coordination Groups</a:t>
            </a:r>
          </a:p>
          <a:p>
            <a:pPr lvl="1" eaLnBrk="1" hangingPunct="1"/>
            <a:r>
              <a:rPr lang="en-US" smtClean="0"/>
              <a:t>ECG: Chair: Andrei Robachevsky, RIPE NCC</a:t>
            </a:r>
          </a:p>
          <a:p>
            <a:pPr lvl="1" eaLnBrk="1" hangingPunct="1"/>
            <a:r>
              <a:rPr lang="en-US" smtClean="0"/>
              <a:t>CCG: Chair: Paul Rendek, RIPE NCC</a:t>
            </a:r>
          </a:p>
          <a:p>
            <a:pPr lvl="2" eaLnBrk="1" hangingPunct="1">
              <a:buFontTx/>
              <a:buNone/>
            </a:pPr>
            <a:endParaRPr lang="en-US" smtClean="0"/>
          </a:p>
          <a:p>
            <a:pPr lvl="1" eaLnBrk="1" hangingPunct="1"/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07" charset="-128"/>
              </a:rPr>
              <a:t>ICANN / ASO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 smtClean="0">
                <a:ea typeface="ＭＳ Ｐゴシック" pitchFamily="-107" charset="-128"/>
              </a:rPr>
              <a:t>NRO expenses distribution 2008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/>
              <a:t>Weighted formula: Revenue and Resources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smtClean="0"/>
              <a:t>AfriNIC		  3.2%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smtClean="0"/>
              <a:t>APNIC		26.5%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smtClean="0"/>
              <a:t>ARIN		27.3%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smtClean="0"/>
              <a:t>LACNIC		  5.8%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smtClean="0"/>
              <a:t>RIPE NCC		37.1%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200" smtClean="0"/>
          </a:p>
          <a:p>
            <a:pPr eaLnBrk="1" hangingPunct="1">
              <a:lnSpc>
                <a:spcPct val="80000"/>
              </a:lnSpc>
            </a:pPr>
            <a:r>
              <a:rPr lang="en-US" sz="3000" smtClean="0">
                <a:ea typeface="ＭＳ Ｐゴシック" pitchFamily="-107" charset="-128"/>
              </a:rPr>
              <a:t>NRO contribution to ICANN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/>
              <a:t>We have renrewed our agreement based on the same terms in the exchange of letters with of  Dec 2007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smtClean="0"/>
              <a:t>The NRO is expected to make a total contribution of $823,000 in 2009.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07" charset="-128"/>
              </a:rPr>
              <a:t>NRO &amp; ICANN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07" charset="-128"/>
              </a:rPr>
              <a:t>Future meetings</a:t>
            </a:r>
          </a:p>
          <a:p>
            <a:pPr lvl="1" eaLnBrk="1" hangingPunct="1"/>
            <a:r>
              <a:rPr lang="en-US" smtClean="0"/>
              <a:t>Mexico City, 1-6 March 2009 </a:t>
            </a:r>
          </a:p>
          <a:p>
            <a:pPr lvl="2" eaLnBrk="1" hangingPunct="1"/>
            <a:r>
              <a:rPr lang="en-US" smtClean="0"/>
              <a:t>Consultation with GAC</a:t>
            </a:r>
          </a:p>
          <a:p>
            <a:pPr lvl="2" eaLnBrk="1" hangingPunct="1"/>
            <a:r>
              <a:rPr lang="en-US" smtClean="0"/>
              <a:t>NRO Update during public forum</a:t>
            </a:r>
          </a:p>
          <a:p>
            <a:pPr lvl="2" eaLnBrk="1" hangingPunct="1"/>
            <a:r>
              <a:rPr lang="en-US" smtClean="0"/>
              <a:t>Participation to SOAC joint meeting</a:t>
            </a:r>
          </a:p>
          <a:p>
            <a:pPr lvl="2" eaLnBrk="1" hangingPunct="1"/>
            <a:r>
              <a:rPr lang="en-US" smtClean="0"/>
              <a:t>Discussion with ICANN about NRO contribution</a:t>
            </a:r>
          </a:p>
          <a:p>
            <a:pPr lvl="1" eaLnBrk="1" hangingPunct="1"/>
            <a:r>
              <a:rPr lang="en-US" smtClean="0"/>
              <a:t>Sydney, 21-26 June 2009</a:t>
            </a:r>
          </a:p>
          <a:p>
            <a:pPr lvl="2" eaLnBrk="1" hangingPunct="1"/>
            <a:r>
              <a:rPr lang="en-US" smtClean="0"/>
              <a:t>Further Consultation with GAC </a:t>
            </a:r>
          </a:p>
          <a:p>
            <a:pPr lvl="2" eaLnBrk="1" hangingPunct="1"/>
            <a:r>
              <a:rPr lang="en-US" smtClean="0"/>
              <a:t>Consultation with other Supporting Organisation</a:t>
            </a:r>
          </a:p>
          <a:p>
            <a:pPr lvl="3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07" charset="-128"/>
              </a:rPr>
              <a:t>      Internet Governance Forum</a:t>
            </a:r>
          </a:p>
        </p:txBody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700" smtClean="0">
                <a:ea typeface="ＭＳ Ｐゴシック" pitchFamily="-107" charset="-128"/>
              </a:rPr>
              <a:t>NRO has actively participated in last IGF meeting in Hyderabad: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Booth run by RIR staff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Participation to the Main workshop session on IPv4 Exhaustion and transition to IPv6.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>
                <a:ea typeface="ＭＳ Ｐゴシック" pitchFamily="-107" charset="-128"/>
              </a:rPr>
              <a:t>Next meeting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15-18 November in Sharm El Sheikh, Egypt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1</a:t>
            </a:r>
            <a:r>
              <a:rPr lang="en-US" sz="2400" baseline="30000" smtClean="0"/>
              <a:t>st</a:t>
            </a:r>
            <a:r>
              <a:rPr lang="en-US" sz="2400" smtClean="0"/>
              <a:t> Consultation meeting in Geneva </a:t>
            </a:r>
            <a:br>
              <a:rPr lang="en-US" sz="2400" smtClean="0"/>
            </a:br>
            <a:r>
              <a:rPr lang="en-US" sz="2400" smtClean="0"/>
              <a:t>(23-25 February 2009)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Next consultation meeting in Geneva on </a:t>
            </a:r>
            <a:br>
              <a:rPr lang="en-US" sz="2400" smtClean="0"/>
            </a:br>
            <a:r>
              <a:rPr lang="en-US" sz="2400" smtClean="0"/>
              <a:t>13-15 May 2009.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>
                <a:ea typeface="ＭＳ Ｐゴシック" pitchFamily="-107" charset="-128"/>
              </a:rPr>
              <a:t>Communications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vital role of the NRO and RIRs in IP address management (2 November 2008)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07" charset="-128"/>
              </a:rPr>
              <a:t>     Ongoing activities in 2008/9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102600" cy="5102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-107" charset="-128"/>
              </a:rPr>
              <a:t>Representation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ICANN meetings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IGF Consultation meetings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-107" charset="-128"/>
              </a:rPr>
              <a:t>Engineering coordination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Timeline for IPv6 support by RIRs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ip6.arpa delegation plan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DNSSEC planning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Resource certification coordination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-107" charset="-128"/>
              </a:rPr>
              <a:t>Addressing IPv4/IPv6 issues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Joint RIR boards discussions and meetings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-107" charset="-128"/>
              </a:rPr>
              <a:t>NRO EC two day retreat in June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ea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07" charset="-128"/>
              </a:rPr>
              <a:t>Thanks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07" charset="-12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-107" charset="-128"/>
              <a:hlinkClick r:id="rId3"/>
            </a:endParaRPr>
          </a:p>
          <a:p>
            <a:pPr eaLnBrk="1" hangingPunct="1"/>
            <a:r>
              <a:rPr lang="en-US" smtClean="0">
                <a:ea typeface="ＭＳ Ｐゴシック" pitchFamily="-107" charset="-128"/>
                <a:hlinkClick r:id="rId3"/>
              </a:rPr>
              <a:t>http://www.nro.net</a:t>
            </a:r>
            <a:endParaRPr lang="en-US" smtClean="0">
              <a:ea typeface="ＭＳ Ｐゴシック" pitchFamily="-107" charset="-128"/>
            </a:endParaRPr>
          </a:p>
          <a:p>
            <a:pPr eaLnBrk="1" hangingPunct="1"/>
            <a:endParaRPr lang="en-US" smtClean="0">
              <a:ea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RO">
  <a:themeElements>
    <a:clrScheme name="NRO 1">
      <a:dk1>
        <a:srgbClr val="000000"/>
      </a:dk1>
      <a:lt1>
        <a:srgbClr val="FFFFFF"/>
      </a:lt1>
      <a:dk2>
        <a:srgbClr val="D40000"/>
      </a:dk2>
      <a:lt2>
        <a:srgbClr val="808080"/>
      </a:lt2>
      <a:accent1>
        <a:srgbClr val="D4D4D4"/>
      </a:accent1>
      <a:accent2>
        <a:srgbClr val="0000D4"/>
      </a:accent2>
      <a:accent3>
        <a:srgbClr val="FFFFFF"/>
      </a:accent3>
      <a:accent4>
        <a:srgbClr val="000000"/>
      </a:accent4>
      <a:accent5>
        <a:srgbClr val="E6E6E6"/>
      </a:accent5>
      <a:accent6>
        <a:srgbClr val="0000C0"/>
      </a:accent6>
      <a:hlink>
        <a:srgbClr val="D40000"/>
      </a:hlink>
      <a:folHlink>
        <a:srgbClr val="00D400"/>
      </a:folHlink>
    </a:clrScheme>
    <a:fontScheme name="NR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miter lim="800000"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miter lim="800000"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NRO 1">
        <a:dk1>
          <a:srgbClr val="000000"/>
        </a:dk1>
        <a:lt1>
          <a:srgbClr val="FFFFFF"/>
        </a:lt1>
        <a:dk2>
          <a:srgbClr val="D40000"/>
        </a:dk2>
        <a:lt2>
          <a:srgbClr val="808080"/>
        </a:lt2>
        <a:accent1>
          <a:srgbClr val="D4D4D4"/>
        </a:accent1>
        <a:accent2>
          <a:srgbClr val="0000D4"/>
        </a:accent2>
        <a:accent3>
          <a:srgbClr val="FFFFFF"/>
        </a:accent3>
        <a:accent4>
          <a:srgbClr val="000000"/>
        </a:accent4>
        <a:accent5>
          <a:srgbClr val="E6E6E6"/>
        </a:accent5>
        <a:accent6>
          <a:srgbClr val="0000C0"/>
        </a:accent6>
        <a:hlink>
          <a:srgbClr val="D40000"/>
        </a:hlink>
        <a:folHlink>
          <a:srgbClr val="00D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 OSX:Users:paul:APNIC:Meetings:ARIN:ARIN XXI Denver:NRO.pot</Template>
  <TotalTime>11625</TotalTime>
  <Words>277</Words>
  <Application>Microsoft PowerPoint</Application>
  <PresentationFormat>On-screen Show (4:3)</PresentationFormat>
  <Paragraphs>77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ＭＳ Ｐゴシック</vt:lpstr>
      <vt:lpstr>Arial Black</vt:lpstr>
      <vt:lpstr>Times New Roman</vt:lpstr>
      <vt:lpstr>NRO</vt:lpstr>
      <vt:lpstr>NRO report</vt:lpstr>
      <vt:lpstr>What is the NRO?</vt:lpstr>
      <vt:lpstr>NRO 2008</vt:lpstr>
      <vt:lpstr>ICANN / ASO</vt:lpstr>
      <vt:lpstr>NRO &amp; ICANN</vt:lpstr>
      <vt:lpstr>      Internet Governance Forum</vt:lpstr>
      <vt:lpstr>     Ongoing activities in 2008/9</vt:lpstr>
      <vt:lpstr>Thanks</vt:lpstr>
    </vt:vector>
  </TitlesOfParts>
  <Company>APNIC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Wilson</dc:creator>
  <cp:lastModifiedBy>sgordon</cp:lastModifiedBy>
  <cp:revision>245</cp:revision>
  <cp:lastPrinted>2000-10-26T12:33:24Z</cp:lastPrinted>
  <dcterms:created xsi:type="dcterms:W3CDTF">2009-04-27T22:28:29Z</dcterms:created>
  <dcterms:modified xsi:type="dcterms:W3CDTF">2009-04-28T14:01:35Z</dcterms:modified>
</cp:coreProperties>
</file>