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75" r:id="rId3"/>
    <p:sldId id="276" r:id="rId4"/>
    <p:sldId id="270" r:id="rId5"/>
    <p:sldId id="271" r:id="rId6"/>
    <p:sldId id="277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1GYzmDIMkhz9PH8oOPHpJg" hashData="Pvm2yJE2oXBy4Fmn/RS/6BbdBNc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824"/>
    <a:srgbClr val="CAC18C"/>
    <a:srgbClr val="8F6435"/>
    <a:srgbClr val="5D2D27"/>
    <a:srgbClr val="992472"/>
    <a:srgbClr val="9E397E"/>
    <a:srgbClr val="C1BE24"/>
    <a:srgbClr val="009ECD"/>
    <a:srgbClr val="ABAB2A"/>
    <a:srgbClr val="002A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 snapToObjects="1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D4288E-5082-AE43-BD5A-D6E91359030E}" type="datetimeFigureOut">
              <a:rPr lang="en-US" smtClean="0"/>
              <a:pPr/>
              <a:t>4/28/2009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346768C-3158-8448-9B4B-42867BBE3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254B97-E9C8-4240-BAF4-7C49CEF8B53B}" type="datetimeFigureOut">
              <a:rPr lang="en-US" smtClean="0"/>
              <a:pPr/>
              <a:t>4/28/2009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5EF6E2F-B3EE-6D43-9DA0-7E4C19EB1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6E2F-B3EE-6D43-9DA0-7E4C19EB15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D9842-6A38-46EF-ACE5-8E11EC6E32DD}" type="slidenum">
              <a:rPr lang="en-US"/>
              <a:pPr/>
              <a:t>2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6820D-A989-41A3-93E2-7338089EC0F4}" type="slidenum">
              <a:rPr lang="en-US"/>
              <a:pPr/>
              <a:t>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F17A3-5312-4DF2-9774-DCA8007DA648}" type="slidenum">
              <a:rPr lang="en-US"/>
              <a:pPr/>
              <a:t>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6E2F-B3EE-6D43-9DA0-7E4C19EB15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2400" y="1371600"/>
            <a:ext cx="4800600" cy="1470025"/>
          </a:xfrm>
        </p:spPr>
        <p:txBody>
          <a:bodyPr>
            <a:noAutofit/>
          </a:bodyPr>
          <a:lstStyle>
            <a:lvl1pPr>
              <a:defRPr sz="6000" b="1" i="0">
                <a:solidFill>
                  <a:srgbClr val="6B2824"/>
                </a:solidFill>
                <a:latin typeface="Minion Pro"/>
                <a:cs typeface="Minion Pro"/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3048000"/>
            <a:ext cx="4800600" cy="762000"/>
          </a:xfrm>
        </p:spPr>
        <p:txBody>
          <a:bodyPr/>
          <a:lstStyle>
            <a:lvl1pPr algn="ctr">
              <a:buNone/>
              <a:defRPr sz="2800" b="1">
                <a:solidFill>
                  <a:srgbClr val="8F6435"/>
                </a:solidFill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</a:t>
            </a:r>
          </a:p>
        </p:txBody>
      </p:sp>
      <p:pic>
        <p:nvPicPr>
          <p:cNvPr id="10" name="Picture 9" descr="san_antonio_final_alamo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1219200"/>
            <a:ext cx="3390559" cy="44196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172201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1143000"/>
          </a:xfrm>
        </p:spPr>
        <p:txBody>
          <a:bodyPr/>
          <a:lstStyle>
            <a:lvl1pPr algn="l">
              <a:defRPr b="1" i="0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  <a:lvl2pPr>
              <a:defRPr>
                <a:latin typeface="Century Gothic"/>
                <a:cs typeface="Century Gothic"/>
              </a:defRPr>
            </a:lvl2pPr>
            <a:lvl3pPr>
              <a:defRPr>
                <a:latin typeface="Century Gothic"/>
                <a:cs typeface="Century Gothic"/>
              </a:defRPr>
            </a:lvl3pPr>
            <a:lvl4pPr>
              <a:defRPr>
                <a:latin typeface="Century Gothic"/>
                <a:cs typeface="Century Gothic"/>
              </a:defRPr>
            </a:lvl4pPr>
            <a:lvl5pPr>
              <a:defRPr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3" name="Picture 12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7" name="Picture 16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8" name="Picture 17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767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57437"/>
            <a:ext cx="4040188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767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7437"/>
            <a:ext cx="4041775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5" name="Picture 14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6" name="Picture 15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1" name="Picture 10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2" name="Picture 11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3" name="Picture 12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0" name="Picture 9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1" name="Picture 10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3008313" cy="91440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1000"/>
            <a:ext cx="5111750" cy="5638800"/>
          </a:xfrm>
        </p:spPr>
        <p:txBody>
          <a:bodyPr/>
          <a:lstStyle>
            <a:lvl1pPr>
              <a:defRPr sz="3200">
                <a:latin typeface="Century Gothic"/>
                <a:cs typeface="Century Gothic"/>
              </a:defRPr>
            </a:lvl1pPr>
            <a:lvl2pPr>
              <a:defRPr sz="2800">
                <a:latin typeface="Century Gothic"/>
                <a:cs typeface="Century Gothic"/>
              </a:defRPr>
            </a:lvl2pPr>
            <a:lvl3pPr>
              <a:defRPr sz="2400">
                <a:latin typeface="Century Gothic"/>
                <a:cs typeface="Century Gothic"/>
              </a:defRPr>
            </a:lvl3pPr>
            <a:lvl4pPr>
              <a:defRPr sz="2000">
                <a:latin typeface="Century Gothic"/>
                <a:cs typeface="Century Gothic"/>
              </a:defRPr>
            </a:lvl4pPr>
            <a:lvl5pPr>
              <a:defRPr sz="200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5400"/>
            <a:ext cx="3008313" cy="47244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3" name="Picture 12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4" name="Picture 13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0A99-9DDF-4541-8125-0F6E01EFE37F}" type="datetimeFigureOut">
              <a:rPr lang="en-US" smtClean="0"/>
              <a:pPr/>
              <a:t>4/28/2009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9786-72E9-424B-818C-A5E712BEA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62400" y="1828800"/>
            <a:ext cx="4800600" cy="2057400"/>
          </a:xfrm>
        </p:spPr>
        <p:txBody>
          <a:bodyPr/>
          <a:lstStyle/>
          <a:p>
            <a:r>
              <a:rPr lang="en-US" sz="5000" dirty="0" smtClean="0">
                <a:solidFill>
                  <a:srgbClr val="5D2D27"/>
                </a:solidFill>
                <a:latin typeface="Century Gothic" pitchFamily="-112" charset="0"/>
              </a:rPr>
              <a:t>Community Networks IPv6 Assignment</a:t>
            </a:r>
            <a:endParaRPr lang="en-US" sz="5000" dirty="0">
              <a:solidFill>
                <a:srgbClr val="5D2D27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62400" y="4267200"/>
            <a:ext cx="4800600" cy="762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Century Gothic" pitchFamily="-112" charset="0"/>
              </a:rPr>
              <a:t>Draft Policy 2008-3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6379" name="Group 91"/>
          <p:cNvGraphicFramePr>
            <a:graphicFrameLocks noGrp="1"/>
          </p:cNvGraphicFramePr>
          <p:nvPr/>
        </p:nvGraphicFramePr>
        <p:xfrm>
          <a:off x="457200" y="1143000"/>
          <a:ext cx="8382000" cy="3581400"/>
        </p:xfrm>
        <a:graphic>
          <a:graphicData uri="http://schemas.openxmlformats.org/drawingml/2006/table">
            <a:tbl>
              <a:tblPr/>
              <a:tblGrid>
                <a:gridCol w="4495800"/>
                <a:gridCol w="3886200"/>
              </a:tblGrid>
              <a:tr h="456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Original Proposal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 FEB 08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0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Public Policy Meetings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ARIN XXI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Kingston, Jamaica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Nassau, Bahamas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ARIN XXII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Bridgetown, Barbados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7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Draft Policy (with staff and legal assessment)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 MAR 09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Current Version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 MAR 09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57"/>
          <p:cNvGraphicFramePr>
            <a:graphicFrameLocks noGrp="1"/>
          </p:cNvGraphicFramePr>
          <p:nvPr/>
        </p:nvGraphicFramePr>
        <p:xfrm>
          <a:off x="4419600" y="4876800"/>
          <a:ext cx="4419600" cy="1925574"/>
        </p:xfrm>
        <a:graphic>
          <a:graphicData uri="http://schemas.openxmlformats.org/drawingml/2006/table">
            <a:tbl>
              <a:tblPr/>
              <a:tblGrid>
                <a:gridCol w="1371600"/>
                <a:gridCol w="1600200"/>
                <a:gridCol w="1447800"/>
              </a:tblGrid>
              <a:tr h="3291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RIR Activity</a:t>
                      </a:r>
                    </a:p>
                  </a:txBody>
                  <a:tcPr marL="109728" marR="109728" marT="54864" marB="54864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D2D27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Similar Proposals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5D2D27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AfriNIC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Discussion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APNIC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LACNIC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9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RIPE NCC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519071"/>
            <a:ext cx="3276600" cy="1207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entury Gothic"/>
                <a:cs typeface="Century Gothic"/>
              </a:rPr>
              <a:t>AC Shepherds: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latin typeface="Century Gothic"/>
                <a:cs typeface="Century Gothic"/>
              </a:rPr>
              <a:t>Lea Roberts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latin typeface="Century Gothic"/>
                <a:cs typeface="Century Gothic"/>
              </a:rPr>
              <a:t>Stacy Hughes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2008-3 - History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2008-3 - Summary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3820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24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Makes a /48 or larger IPv6 assignment available to Community Networks.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Criteria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latin typeface="Century Gothic"/>
                <a:cs typeface="Century Gothic"/>
              </a:rPr>
              <a:t>Free or low cost network services run by mostly volunteers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latin typeface="Century Gothic"/>
                <a:cs typeface="Century Gothic"/>
              </a:rPr>
              <a:t>Annual revenue less than USD 250K (non-profit or sponsored by non-profit)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latin typeface="Century Gothic"/>
                <a:cs typeface="Century Gothic"/>
              </a:rPr>
              <a:t>Minimum of 100 users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280" name="Group 96"/>
          <p:cNvGraphicFramePr>
            <a:graphicFrameLocks noGrp="1"/>
          </p:cNvGraphicFramePr>
          <p:nvPr>
            <p:ph sz="half" idx="2"/>
          </p:nvPr>
        </p:nvGraphicFramePr>
        <p:xfrm>
          <a:off x="533400" y="1524000"/>
          <a:ext cx="8153400" cy="4139121"/>
        </p:xfrm>
        <a:graphic>
          <a:graphicData uri="http://schemas.openxmlformats.org/drawingml/2006/table">
            <a:tbl>
              <a:tblPr/>
              <a:tblGrid>
                <a:gridCol w="6172200"/>
                <a:gridCol w="1981200"/>
              </a:tblGrid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Legal: Liability Risk?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No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Staff Comments: Issues/Concerns?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No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Staff Implementation: Resource Impact?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Guidelines, training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person month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12" charset="0"/>
                        <a:cs typeface="Arial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Minimal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49" name="Text Box 54"/>
          <p:cNvSpPr txBox="1">
            <a:spLocks noChangeArrowheads="1"/>
          </p:cNvSpPr>
          <p:nvPr/>
        </p:nvSpPr>
        <p:spPr bwMode="auto">
          <a:xfrm>
            <a:off x="469837" y="5997714"/>
            <a:ext cx="82169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2000" dirty="0">
                <a:latin typeface="Century Gothic" pitchFamily="-112" charset="0"/>
              </a:rPr>
              <a:t>Assessment available at:</a:t>
            </a:r>
          </a:p>
          <a:p>
            <a:pPr fontAlgn="t"/>
            <a:r>
              <a:rPr lang="en-US" sz="2000" b="1" dirty="0" smtClean="0">
                <a:latin typeface="Century Gothic" pitchFamily="-112" charset="0"/>
              </a:rPr>
              <a:t>http://lists.arin.net/pipermail/arin-ppml/2009-March/013143.html</a:t>
            </a:r>
            <a:endParaRPr lang="en-US" sz="2000" b="1" dirty="0">
              <a:latin typeface="Century Gothic" pitchFamily="-112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2008-3 - Staff Assessment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2008-3 - PPML Discussion</a:t>
            </a:r>
          </a:p>
        </p:txBody>
      </p:sp>
      <p:graphicFrame>
        <p:nvGraphicFramePr>
          <p:cNvPr id="353300" name="Group 20"/>
          <p:cNvGraphicFramePr>
            <a:graphicFrameLocks noGrp="1"/>
          </p:cNvGraphicFramePr>
          <p:nvPr>
            <p:ph type="tbl" idx="1"/>
          </p:nvPr>
        </p:nvGraphicFramePr>
        <p:xfrm>
          <a:off x="304800" y="2332038"/>
          <a:ext cx="2362200" cy="2586038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</a:tblGrid>
              <a:tr h="1293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Posts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People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94" name="Rectangle 16"/>
          <p:cNvSpPr>
            <a:spLocks noChangeArrowheads="1"/>
          </p:cNvSpPr>
          <p:nvPr/>
        </p:nvSpPr>
        <p:spPr bwMode="auto">
          <a:xfrm>
            <a:off x="2819400" y="1295400"/>
            <a:ext cx="6248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600" b="1" dirty="0" smtClean="0">
                <a:latin typeface="Century Gothic" pitchFamily="-112" charset="0"/>
              </a:rPr>
              <a:t>2 in favor</a:t>
            </a:r>
            <a:r>
              <a:rPr lang="en-US" sz="2600" b="1" dirty="0">
                <a:latin typeface="Century Gothic" pitchFamily="-112" charset="0"/>
              </a:rPr>
              <a:t>, </a:t>
            </a:r>
            <a:r>
              <a:rPr lang="en-US" sz="2600" b="1" dirty="0" smtClean="0">
                <a:latin typeface="Century Gothic" pitchFamily="-112" charset="0"/>
              </a:rPr>
              <a:t>none against</a:t>
            </a:r>
            <a:endParaRPr lang="en-US" sz="2600" dirty="0" smtClean="0">
              <a:latin typeface="Century Gothic" pitchFamily="-112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100" dirty="0" smtClean="0">
                <a:latin typeface="Century Gothic" pitchFamily="-112" charset="0"/>
              </a:rPr>
              <a:t>We all what to support non-profit community networks that help poor people get online, but at first blush this looks like the proposal authors are assuming IPv6 == IPv4.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100" dirty="0" smtClean="0">
                <a:latin typeface="Century Gothic" pitchFamily="-112" charset="0"/>
              </a:rPr>
              <a:t>frankly, I believe that current policy limiting IPv6 assignments is much closer to "assuming IPv6 == IPv4" than this proposal.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100" dirty="0" smtClean="0">
                <a:latin typeface="Century Gothic" pitchFamily="-112" charset="0"/>
              </a:rPr>
              <a:t>[T]he stated definition is woefully inadequate to describe  many of the community networks that exist in Canada and elsewhere.  Limiting the definition to organizations with annual budgets less than  $250,000 may encompass community networks in developing nations, but is far too limiting to include mature organizations in North America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endParaRPr lang="en-US" sz="2000" dirty="0" smtClean="0">
              <a:latin typeface="Century Gothic" pitchFamily="-112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endParaRPr lang="en-US" sz="2000" dirty="0" smtClean="0">
              <a:latin typeface="Century Gothic" pitchFamily="-112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endParaRPr lang="en-US" sz="2400" dirty="0">
              <a:latin typeface="Century Gothic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62400" y="1828800"/>
            <a:ext cx="4800600" cy="2057400"/>
          </a:xfrm>
        </p:spPr>
        <p:txBody>
          <a:bodyPr/>
          <a:lstStyle/>
          <a:p>
            <a:r>
              <a:rPr lang="en-US" sz="5000" dirty="0" smtClean="0">
                <a:solidFill>
                  <a:srgbClr val="5D2D27"/>
                </a:solidFill>
                <a:latin typeface="Century Gothic" pitchFamily="-112" charset="0"/>
              </a:rPr>
              <a:t>Community Networks IPv6 Assignment</a:t>
            </a:r>
            <a:endParaRPr lang="en-US" sz="5000" dirty="0">
              <a:solidFill>
                <a:srgbClr val="5D2D27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62400" y="4267200"/>
            <a:ext cx="4800600" cy="762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Century Gothic" pitchFamily="-112" charset="0"/>
              </a:rPr>
              <a:t>Draft Policy 2008-3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285</Words>
  <Application>Microsoft Macintosh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Community Networks IPv6 Assignment</vt:lpstr>
      <vt:lpstr>2008-3 - History</vt:lpstr>
      <vt:lpstr>2008-3 - Summary</vt:lpstr>
      <vt:lpstr>2008-3 - Staff Assessment</vt:lpstr>
      <vt:lpstr>2008-3 - PPML Discussion</vt:lpstr>
      <vt:lpstr>Community Networks IPv6 Assignment</vt:lpstr>
    </vt:vector>
  </TitlesOfParts>
  <Company>ARIN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Lawson Parker</dc:creator>
  <cp:lastModifiedBy>sgordon</cp:lastModifiedBy>
  <cp:revision>63</cp:revision>
  <dcterms:created xsi:type="dcterms:W3CDTF">2009-04-27T13:50:40Z</dcterms:created>
  <dcterms:modified xsi:type="dcterms:W3CDTF">2009-04-28T17:14:54Z</dcterms:modified>
</cp:coreProperties>
</file>